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7" r:id="rId2"/>
    <p:sldId id="304" r:id="rId3"/>
    <p:sldId id="329" r:id="rId4"/>
    <p:sldId id="330" r:id="rId5"/>
    <p:sldId id="317" r:id="rId6"/>
    <p:sldId id="261" r:id="rId7"/>
    <p:sldId id="333" r:id="rId8"/>
    <p:sldId id="335" r:id="rId9"/>
    <p:sldId id="334" r:id="rId10"/>
    <p:sldId id="336" r:id="rId11"/>
    <p:sldId id="338" r:id="rId12"/>
    <p:sldId id="337" r:id="rId13"/>
    <p:sldId id="339" r:id="rId14"/>
    <p:sldId id="341" r:id="rId15"/>
    <p:sldId id="342" r:id="rId16"/>
    <p:sldId id="343" r:id="rId17"/>
    <p:sldId id="344" r:id="rId18"/>
    <p:sldId id="345" r:id="rId19"/>
    <p:sldId id="340" r:id="rId20"/>
    <p:sldId id="346" r:id="rId21"/>
    <p:sldId id="269" r:id="rId22"/>
    <p:sldId id="270" r:id="rId23"/>
    <p:sldId id="271" r:id="rId24"/>
    <p:sldId id="272" r:id="rId25"/>
    <p:sldId id="273" r:id="rId26"/>
    <p:sldId id="263" r:id="rId27"/>
    <p:sldId id="264" r:id="rId28"/>
    <p:sldId id="265" r:id="rId29"/>
    <p:sldId id="266" r:id="rId30"/>
    <p:sldId id="267" r:id="rId31"/>
    <p:sldId id="349" r:id="rId32"/>
    <p:sldId id="268" r:id="rId33"/>
    <p:sldId id="350" r:id="rId34"/>
    <p:sldId id="351" r:id="rId35"/>
    <p:sldId id="352" r:id="rId36"/>
    <p:sldId id="347" r:id="rId37"/>
    <p:sldId id="348" r:id="rId38"/>
    <p:sldId id="371" r:id="rId39"/>
    <p:sldId id="372" r:id="rId40"/>
    <p:sldId id="373" r:id="rId41"/>
    <p:sldId id="309" r:id="rId42"/>
    <p:sldId id="354" r:id="rId43"/>
    <p:sldId id="355" r:id="rId44"/>
    <p:sldId id="274" r:id="rId45"/>
    <p:sldId id="275" r:id="rId46"/>
    <p:sldId id="374" r:id="rId47"/>
    <p:sldId id="305" r:id="rId48"/>
    <p:sldId id="306" r:id="rId49"/>
    <p:sldId id="307" r:id="rId50"/>
    <p:sldId id="353" r:id="rId51"/>
    <p:sldId id="308" r:id="rId52"/>
    <p:sldId id="277" r:id="rId53"/>
    <p:sldId id="314" r:id="rId54"/>
    <p:sldId id="357" r:id="rId55"/>
    <p:sldId id="358" r:id="rId56"/>
    <p:sldId id="359" r:id="rId57"/>
    <p:sldId id="360" r:id="rId58"/>
    <p:sldId id="296" r:id="rId59"/>
    <p:sldId id="362" r:id="rId60"/>
    <p:sldId id="363" r:id="rId61"/>
    <p:sldId id="375" r:id="rId62"/>
    <p:sldId id="364" r:id="rId63"/>
    <p:sldId id="376" r:id="rId64"/>
    <p:sldId id="361" r:id="rId65"/>
    <p:sldId id="365" r:id="rId66"/>
    <p:sldId id="367" r:id="rId67"/>
    <p:sldId id="368" r:id="rId68"/>
    <p:sldId id="377" r:id="rId69"/>
    <p:sldId id="378" r:id="rId70"/>
    <p:sldId id="369" r:id="rId71"/>
    <p:sldId id="379" r:id="rId72"/>
    <p:sldId id="356" r:id="rId73"/>
    <p:sldId id="313" r:id="rId74"/>
    <p:sldId id="319" r:id="rId75"/>
    <p:sldId id="320" r:id="rId76"/>
    <p:sldId id="321" r:id="rId77"/>
    <p:sldId id="322" r:id="rId78"/>
    <p:sldId id="323" r:id="rId79"/>
    <p:sldId id="324" r:id="rId80"/>
    <p:sldId id="325" r:id="rId81"/>
    <p:sldId id="326" r:id="rId82"/>
    <p:sldId id="328" r:id="rId83"/>
    <p:sldId id="327" r:id="rId84"/>
    <p:sldId id="291" r:id="rId85"/>
    <p:sldId id="301" r:id="rId86"/>
    <p:sldId id="312" r:id="rId87"/>
    <p:sldId id="318" r:id="rId88"/>
    <p:sldId id="311" r:id="rId89"/>
    <p:sldId id="315" r:id="rId9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3527" autoAdjust="0"/>
  </p:normalViewPr>
  <p:slideViewPr>
    <p:cSldViewPr>
      <p:cViewPr varScale="1">
        <p:scale>
          <a:sx n="96" d="100"/>
          <a:sy n="96" d="100"/>
        </p:scale>
        <p:origin x="206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7300A1C-8792-4A3F-BFFF-7558C042077E}" type="datetimeFigureOut">
              <a:rPr lang="x-none" smtClean="0"/>
              <a:t>10/23/2022</a:t>
            </a:fld>
            <a:endParaRPr lang="x-none"/>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C485798-95F6-4109-8CF1-D67979935E62}" type="slidenum">
              <a:rPr lang="x-none" smtClean="0"/>
              <a:t>‹#›</a:t>
            </a:fld>
            <a:endParaRPr lang="x-none"/>
          </a:p>
        </p:txBody>
      </p:sp>
    </p:spTree>
    <p:extLst>
      <p:ext uri="{BB962C8B-B14F-4D97-AF65-F5344CB8AC3E}">
        <p14:creationId xmlns:p14="http://schemas.microsoft.com/office/powerpoint/2010/main" val="1294905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7</a:t>
            </a:fld>
            <a:endParaRPr lang="x-none"/>
          </a:p>
        </p:txBody>
      </p:sp>
    </p:spTree>
    <p:extLst>
      <p:ext uri="{BB962C8B-B14F-4D97-AF65-F5344CB8AC3E}">
        <p14:creationId xmlns:p14="http://schemas.microsoft.com/office/powerpoint/2010/main" val="26258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85798-95F6-4109-8CF1-D67979935E62}" type="slidenum">
              <a:rPr lang="x-none" smtClean="0"/>
              <a:t>50</a:t>
            </a:fld>
            <a:endParaRPr lang="x-none"/>
          </a:p>
        </p:txBody>
      </p:sp>
    </p:spTree>
    <p:extLst>
      <p:ext uri="{BB962C8B-B14F-4D97-AF65-F5344CB8AC3E}">
        <p14:creationId xmlns:p14="http://schemas.microsoft.com/office/powerpoint/2010/main" val="5661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54</a:t>
            </a:fld>
            <a:endParaRPr lang="x-none"/>
          </a:p>
        </p:txBody>
      </p:sp>
    </p:spTree>
    <p:extLst>
      <p:ext uri="{BB962C8B-B14F-4D97-AF65-F5344CB8AC3E}">
        <p14:creationId xmlns:p14="http://schemas.microsoft.com/office/powerpoint/2010/main" val="393111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66</a:t>
            </a:fld>
            <a:endParaRPr lang="x-none"/>
          </a:p>
        </p:txBody>
      </p:sp>
    </p:spTree>
    <p:extLst>
      <p:ext uri="{BB962C8B-B14F-4D97-AF65-F5344CB8AC3E}">
        <p14:creationId xmlns:p14="http://schemas.microsoft.com/office/powerpoint/2010/main" val="141635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72</a:t>
            </a:fld>
            <a:endParaRPr lang="x-none"/>
          </a:p>
        </p:txBody>
      </p:sp>
    </p:spTree>
    <p:extLst>
      <p:ext uri="{BB962C8B-B14F-4D97-AF65-F5344CB8AC3E}">
        <p14:creationId xmlns:p14="http://schemas.microsoft.com/office/powerpoint/2010/main" val="4073772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73</a:t>
            </a:fld>
            <a:endParaRPr lang="x-none"/>
          </a:p>
        </p:txBody>
      </p:sp>
    </p:spTree>
    <p:extLst>
      <p:ext uri="{BB962C8B-B14F-4D97-AF65-F5344CB8AC3E}">
        <p14:creationId xmlns:p14="http://schemas.microsoft.com/office/powerpoint/2010/main" val="188212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77</a:t>
            </a:fld>
            <a:endParaRPr lang="x-none"/>
          </a:p>
        </p:txBody>
      </p:sp>
    </p:spTree>
    <p:extLst>
      <p:ext uri="{BB962C8B-B14F-4D97-AF65-F5344CB8AC3E}">
        <p14:creationId xmlns:p14="http://schemas.microsoft.com/office/powerpoint/2010/main" val="339186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79</a:t>
            </a:fld>
            <a:endParaRPr lang="x-none"/>
          </a:p>
        </p:txBody>
      </p:sp>
    </p:spTree>
    <p:extLst>
      <p:ext uri="{BB962C8B-B14F-4D97-AF65-F5344CB8AC3E}">
        <p14:creationId xmlns:p14="http://schemas.microsoft.com/office/powerpoint/2010/main" val="259109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9</a:t>
            </a:fld>
            <a:endParaRPr lang="x-none"/>
          </a:p>
        </p:txBody>
      </p:sp>
    </p:spTree>
    <p:extLst>
      <p:ext uri="{BB962C8B-B14F-4D97-AF65-F5344CB8AC3E}">
        <p14:creationId xmlns:p14="http://schemas.microsoft.com/office/powerpoint/2010/main" val="213101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85798-95F6-4109-8CF1-D67979935E62}" type="slidenum">
              <a:rPr lang="x-none" smtClean="0"/>
              <a:t>12</a:t>
            </a:fld>
            <a:endParaRPr lang="x-none"/>
          </a:p>
        </p:txBody>
      </p:sp>
    </p:spTree>
    <p:extLst>
      <p:ext uri="{BB962C8B-B14F-4D97-AF65-F5344CB8AC3E}">
        <p14:creationId xmlns:p14="http://schemas.microsoft.com/office/powerpoint/2010/main" val="105397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85798-95F6-4109-8CF1-D67979935E62}" type="slidenum">
              <a:rPr lang="x-none" smtClean="0"/>
              <a:t>13</a:t>
            </a:fld>
            <a:endParaRPr lang="x-none"/>
          </a:p>
        </p:txBody>
      </p:sp>
    </p:spTree>
    <p:extLst>
      <p:ext uri="{BB962C8B-B14F-4D97-AF65-F5344CB8AC3E}">
        <p14:creationId xmlns:p14="http://schemas.microsoft.com/office/powerpoint/2010/main" val="72453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15</a:t>
            </a:fld>
            <a:endParaRPr lang="x-none"/>
          </a:p>
        </p:txBody>
      </p:sp>
    </p:spTree>
    <p:extLst>
      <p:ext uri="{BB962C8B-B14F-4D97-AF65-F5344CB8AC3E}">
        <p14:creationId xmlns:p14="http://schemas.microsoft.com/office/powerpoint/2010/main" val="386065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17</a:t>
            </a:fld>
            <a:endParaRPr lang="x-none"/>
          </a:p>
        </p:txBody>
      </p:sp>
    </p:spTree>
    <p:extLst>
      <p:ext uri="{BB962C8B-B14F-4D97-AF65-F5344CB8AC3E}">
        <p14:creationId xmlns:p14="http://schemas.microsoft.com/office/powerpoint/2010/main" val="415857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19</a:t>
            </a:fld>
            <a:endParaRPr lang="x-none"/>
          </a:p>
        </p:txBody>
      </p:sp>
    </p:spTree>
    <p:extLst>
      <p:ext uri="{BB962C8B-B14F-4D97-AF65-F5344CB8AC3E}">
        <p14:creationId xmlns:p14="http://schemas.microsoft.com/office/powerpoint/2010/main" val="184708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BC485798-95F6-4109-8CF1-D67979935E62}" type="slidenum">
              <a:rPr lang="x-none" smtClean="0"/>
              <a:t>20</a:t>
            </a:fld>
            <a:endParaRPr lang="x-none"/>
          </a:p>
        </p:txBody>
      </p:sp>
    </p:spTree>
    <p:extLst>
      <p:ext uri="{BB962C8B-B14F-4D97-AF65-F5344CB8AC3E}">
        <p14:creationId xmlns:p14="http://schemas.microsoft.com/office/powerpoint/2010/main" val="247076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85798-95F6-4109-8CF1-D67979935E62}" type="slidenum">
              <a:rPr lang="x-none" smtClean="0"/>
              <a:t>41</a:t>
            </a:fld>
            <a:endParaRPr lang="x-none"/>
          </a:p>
        </p:txBody>
      </p:sp>
    </p:spTree>
    <p:extLst>
      <p:ext uri="{BB962C8B-B14F-4D97-AF65-F5344CB8AC3E}">
        <p14:creationId xmlns:p14="http://schemas.microsoft.com/office/powerpoint/2010/main" val="32957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04607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04607A"/>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04607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247"/>
            <a:ext cx="9143999" cy="102615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4401357" y="0"/>
            <a:ext cx="4742641" cy="599949"/>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0" y="0"/>
            <a:ext cx="9090762" cy="1019937"/>
          </a:xfrm>
          <a:prstGeom prst="rect">
            <a:avLst/>
          </a:prstGeom>
          <a:blipFill>
            <a:blip r:embed="rId5" cstate="print"/>
            <a:stretch>
              <a:fillRect/>
            </a:stretch>
          </a:blipFill>
        </p:spPr>
        <p:txBody>
          <a:bodyPr wrap="square" lIns="0" tIns="0" rIns="0" bIns="0" rtlCol="0"/>
          <a:lstStyle/>
          <a:p>
            <a:endParaRPr/>
          </a:p>
        </p:txBody>
      </p:sp>
      <p:sp>
        <p:nvSpPr>
          <p:cNvPr id="20" name="bk object 20"/>
          <p:cNvSpPr/>
          <p:nvPr/>
        </p:nvSpPr>
        <p:spPr>
          <a:xfrm>
            <a:off x="-881" y="52959"/>
            <a:ext cx="9145643" cy="900811"/>
          </a:xfrm>
          <a:prstGeom prst="rect">
            <a:avLst/>
          </a:prstGeom>
          <a:blipFill>
            <a:blip r:embed="rId6" cstate="print"/>
            <a:stretch>
              <a:fillRect/>
            </a:stretch>
          </a:blipFill>
        </p:spPr>
        <p:txBody>
          <a:bodyPr wrap="square" lIns="0" tIns="0" rIns="0" bIns="0" rtlCol="0"/>
          <a:lstStyle/>
          <a:p>
            <a:endParaRPr/>
          </a:p>
        </p:txBody>
      </p:sp>
      <p:sp>
        <p:nvSpPr>
          <p:cNvPr id="21" name="bk object 21"/>
          <p:cNvSpPr/>
          <p:nvPr/>
        </p:nvSpPr>
        <p:spPr>
          <a:xfrm>
            <a:off x="1077467" y="2511539"/>
            <a:ext cx="7278497" cy="604913"/>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4500" y="327406"/>
            <a:ext cx="6047740" cy="788035"/>
          </a:xfrm>
          <a:prstGeom prst="rect">
            <a:avLst/>
          </a:prstGeom>
        </p:spPr>
        <p:txBody>
          <a:bodyPr wrap="square" lIns="0" tIns="0" rIns="0" bIns="0">
            <a:spAutoFit/>
          </a:bodyPr>
          <a:lstStyle>
            <a:lvl1pPr>
              <a:defRPr sz="5000" b="0" i="0">
                <a:solidFill>
                  <a:srgbClr val="04607A"/>
                </a:solidFill>
                <a:latin typeface="Arial"/>
                <a:cs typeface="Arial"/>
              </a:defRPr>
            </a:lvl1pPr>
          </a:lstStyle>
          <a:p>
            <a:endParaRPr/>
          </a:p>
        </p:txBody>
      </p:sp>
      <p:sp>
        <p:nvSpPr>
          <p:cNvPr id="3" name="Holder 3"/>
          <p:cNvSpPr>
            <a:spLocks noGrp="1"/>
          </p:cNvSpPr>
          <p:nvPr>
            <p:ph type="body" idx="1"/>
          </p:nvPr>
        </p:nvSpPr>
        <p:spPr>
          <a:xfrm>
            <a:off x="535940" y="1067838"/>
            <a:ext cx="7812405" cy="3890645"/>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4.jpg"/><Relationship Id="rId2" Type="http://schemas.openxmlformats.org/officeDocument/2006/relationships/image" Target="../media/image123.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1447800" y="1219200"/>
            <a:ext cx="6513449" cy="720712"/>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2611882" y="3210560"/>
            <a:ext cx="5725160" cy="452120"/>
          </a:xfrm>
          <a:prstGeom prst="rect">
            <a:avLst/>
          </a:prstGeom>
        </p:spPr>
        <p:txBody>
          <a:bodyPr vert="horz" wrap="square" lIns="0" tIns="12065" rIns="0" bIns="0" rtlCol="0">
            <a:spAutoFit/>
          </a:bodyPr>
          <a:lstStyle/>
          <a:p>
            <a:pPr marL="12700">
              <a:lnSpc>
                <a:spcPct val="100000"/>
              </a:lnSpc>
              <a:spcBef>
                <a:spcPts val="95"/>
              </a:spcBef>
            </a:pPr>
            <a:r>
              <a:rPr sz="2800" spc="90" dirty="0">
                <a:solidFill>
                  <a:srgbClr val="FFFFFF"/>
                </a:solidFill>
                <a:latin typeface="Times New Roman"/>
                <a:cs typeface="Times New Roman"/>
              </a:rPr>
              <a:t>Sequence </a:t>
            </a:r>
            <a:r>
              <a:rPr sz="2800" spc="170" dirty="0">
                <a:solidFill>
                  <a:srgbClr val="FFFFFF"/>
                </a:solidFill>
                <a:latin typeface="Times New Roman"/>
                <a:cs typeface="Times New Roman"/>
              </a:rPr>
              <a:t>and</a:t>
            </a:r>
            <a:r>
              <a:rPr sz="2800" spc="-509" dirty="0">
                <a:solidFill>
                  <a:srgbClr val="FFFFFF"/>
                </a:solidFill>
                <a:latin typeface="Times New Roman"/>
                <a:cs typeface="Times New Roman"/>
              </a:rPr>
              <a:t> </a:t>
            </a:r>
            <a:r>
              <a:rPr sz="2800" spc="90" dirty="0">
                <a:solidFill>
                  <a:srgbClr val="FFFFFF"/>
                </a:solidFill>
                <a:latin typeface="Times New Roman"/>
                <a:cs typeface="Times New Roman"/>
              </a:rPr>
              <a:t>collaboration </a:t>
            </a:r>
            <a:r>
              <a:rPr sz="2800" spc="95" dirty="0">
                <a:solidFill>
                  <a:srgbClr val="FFFFFF"/>
                </a:solidFill>
                <a:latin typeface="Times New Roman"/>
                <a:cs typeface="Times New Roman"/>
              </a:rPr>
              <a:t>diagrams</a:t>
            </a:r>
            <a:endParaRPr sz="28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F9AF-EB16-41E8-857E-FE055186CC41}"/>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object</a:t>
            </a:r>
            <a:endParaRPr lang="x-none" dirty="0"/>
          </a:p>
        </p:txBody>
      </p:sp>
      <p:sp>
        <p:nvSpPr>
          <p:cNvPr id="3" name="Text Placeholder 2">
            <a:extLst>
              <a:ext uri="{FF2B5EF4-FFF2-40B4-BE49-F238E27FC236}">
                <a16:creationId xmlns:a16="http://schemas.microsoft.com/office/drawing/2014/main" id="{D06B1585-17F6-478C-AA2B-72EFC147B8D3}"/>
              </a:ext>
            </a:extLst>
          </p:cNvPr>
          <p:cNvSpPr>
            <a:spLocks noGrp="1"/>
          </p:cNvSpPr>
          <p:nvPr>
            <p:ph type="body" idx="1"/>
          </p:nvPr>
        </p:nvSpPr>
        <p:spPr>
          <a:xfrm>
            <a:off x="535940" y="1067838"/>
            <a:ext cx="7812405" cy="3447098"/>
          </a:xfrm>
        </p:spPr>
        <p:txBody>
          <a:bodyPr/>
          <a:lstStyle/>
          <a:p>
            <a:pPr algn="l"/>
            <a:r>
              <a:rPr lang="en-US" b="0" i="0" dirty="0">
                <a:solidFill>
                  <a:srgbClr val="1F1F1F"/>
                </a:solidFill>
                <a:effectLst/>
                <a:latin typeface="Source Sans Pro" panose="020B0503030403020204" pitchFamily="34" charset="0"/>
              </a:rPr>
              <a:t>When creating sequence diagrams, first you use a box to represent role play by an object. </a:t>
            </a:r>
            <a:endParaRPr lang="en-US" b="0" i="0" dirty="0">
              <a:effectLst/>
              <a:latin typeface="OpenSans"/>
            </a:endParaRPr>
          </a:p>
          <a:p>
            <a:pPr algn="l"/>
            <a:r>
              <a:rPr lang="en-US" b="0" i="0" dirty="0">
                <a:solidFill>
                  <a:srgbClr val="1F1F1F"/>
                </a:solidFill>
                <a:effectLst/>
                <a:latin typeface="Source Sans Pro" panose="020B0503030403020204" pitchFamily="34" charset="0"/>
              </a:rPr>
              <a:t>The role is typically labeled by the name of the class for the object.</a:t>
            </a:r>
          </a:p>
          <a:p>
            <a:pPr algn="l"/>
            <a:r>
              <a:rPr lang="en-US" spc="100" dirty="0"/>
              <a:t>each</a:t>
            </a:r>
            <a:r>
              <a:rPr lang="en-US" spc="-35" dirty="0"/>
              <a:t> </a:t>
            </a:r>
            <a:r>
              <a:rPr lang="en-US" spc="95" dirty="0"/>
              <a:t>new</a:t>
            </a:r>
            <a:r>
              <a:rPr lang="en-US" spc="-100" dirty="0"/>
              <a:t> </a:t>
            </a:r>
            <a:r>
              <a:rPr lang="en-US" spc="80" dirty="0"/>
              <a:t>object</a:t>
            </a:r>
            <a:r>
              <a:rPr lang="en-US" spc="-35" dirty="0"/>
              <a:t> </a:t>
            </a:r>
            <a:r>
              <a:rPr lang="en-US" spc="20" dirty="0"/>
              <a:t>is</a:t>
            </a:r>
            <a:r>
              <a:rPr lang="en-US" spc="-120" dirty="0"/>
              <a:t> </a:t>
            </a:r>
            <a:r>
              <a:rPr lang="en-US" spc="125" dirty="0"/>
              <a:t>added</a:t>
            </a:r>
            <a:r>
              <a:rPr lang="en-US" dirty="0"/>
              <a:t> </a:t>
            </a:r>
            <a:r>
              <a:rPr lang="en-US" spc="114" dirty="0"/>
              <a:t>to</a:t>
            </a:r>
            <a:r>
              <a:rPr lang="en-US" spc="-90" dirty="0"/>
              <a:t> </a:t>
            </a:r>
            <a:r>
              <a:rPr lang="en-US" spc="145" dirty="0"/>
              <a:t>the</a:t>
            </a:r>
            <a:r>
              <a:rPr lang="en-US" spc="-90" dirty="0"/>
              <a:t> </a:t>
            </a:r>
            <a:r>
              <a:rPr lang="en-US" spc="85" dirty="0"/>
              <a:t>right </a:t>
            </a:r>
            <a:r>
              <a:rPr lang="en-US" b="0" i="0" dirty="0">
                <a:solidFill>
                  <a:srgbClr val="1F1F1F"/>
                </a:solidFill>
                <a:effectLst/>
                <a:latin typeface="Source Sans Pro" panose="020B0503030403020204" pitchFamily="34" charset="0"/>
              </a:rPr>
              <a:t> </a:t>
            </a:r>
            <a:r>
              <a:rPr lang="en-US" b="0" dirty="0">
                <a:solidFill>
                  <a:srgbClr val="1F1F1F"/>
                </a:solidFill>
                <a:latin typeface="Source Sans Pro" panose="020B0503030403020204" pitchFamily="34" charset="0"/>
              </a:rPr>
              <a:t> draw objects from left to right in the sequence</a:t>
            </a:r>
            <a:endParaRPr lang="en-US" b="0" i="0" dirty="0">
              <a:solidFill>
                <a:srgbClr val="1F1F1F"/>
              </a:solidFill>
              <a:effectLst/>
              <a:latin typeface="Source Sans Pro" panose="020B0503030403020204" pitchFamily="34" charset="0"/>
            </a:endParaRPr>
          </a:p>
          <a:p>
            <a:pPr algn="l"/>
            <a:endParaRPr lang="en-US" b="0" i="0" dirty="0">
              <a:effectLst/>
              <a:latin typeface="OpenSans"/>
            </a:endParaRPr>
          </a:p>
          <a:p>
            <a:pPr algn="l"/>
            <a:endParaRPr lang="en-US" b="0" i="0" dirty="0">
              <a:effectLst/>
              <a:latin typeface="OpenSans"/>
            </a:endParaRPr>
          </a:p>
          <a:p>
            <a:endParaRPr lang="x-none" dirty="0"/>
          </a:p>
        </p:txBody>
      </p:sp>
      <p:pic>
        <p:nvPicPr>
          <p:cNvPr id="5" name="Picture 4">
            <a:extLst>
              <a:ext uri="{FF2B5EF4-FFF2-40B4-BE49-F238E27FC236}">
                <a16:creationId xmlns:a16="http://schemas.microsoft.com/office/drawing/2014/main" id="{F7AEC269-6058-4943-B174-69E43DB5D847}"/>
              </a:ext>
            </a:extLst>
          </p:cNvPr>
          <p:cNvPicPr>
            <a:picLocks noChangeAspect="1"/>
          </p:cNvPicPr>
          <p:nvPr/>
        </p:nvPicPr>
        <p:blipFill>
          <a:blip r:embed="rId2"/>
          <a:stretch>
            <a:fillRect/>
          </a:stretch>
        </p:blipFill>
        <p:spPr>
          <a:xfrm>
            <a:off x="2514600" y="4038600"/>
            <a:ext cx="3276600" cy="1638300"/>
          </a:xfrm>
          <a:prstGeom prst="rect">
            <a:avLst/>
          </a:prstGeom>
        </p:spPr>
      </p:pic>
    </p:spTree>
    <p:extLst>
      <p:ext uri="{BB962C8B-B14F-4D97-AF65-F5344CB8AC3E}">
        <p14:creationId xmlns:p14="http://schemas.microsoft.com/office/powerpoint/2010/main" val="294104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68A8-0F36-4646-9F4C-BB92B944ED66}"/>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lifelines</a:t>
            </a:r>
            <a:endParaRPr lang="x-none" dirty="0"/>
          </a:p>
        </p:txBody>
      </p:sp>
      <p:sp>
        <p:nvSpPr>
          <p:cNvPr id="3" name="Text Placeholder 2">
            <a:extLst>
              <a:ext uri="{FF2B5EF4-FFF2-40B4-BE49-F238E27FC236}">
                <a16:creationId xmlns:a16="http://schemas.microsoft.com/office/drawing/2014/main" id="{5CEAD7D4-A9E2-4BCB-BF20-6F5DDD2B6DF9}"/>
              </a:ext>
            </a:extLst>
          </p:cNvPr>
          <p:cNvSpPr>
            <a:spLocks noGrp="1"/>
          </p:cNvSpPr>
          <p:nvPr>
            <p:ph type="body" idx="1"/>
          </p:nvPr>
        </p:nvSpPr>
        <p:spPr>
          <a:xfrm>
            <a:off x="535940" y="1067838"/>
            <a:ext cx="7812405" cy="1723549"/>
          </a:xfrm>
        </p:spPr>
        <p:txBody>
          <a:bodyPr/>
          <a:lstStyle/>
          <a:p>
            <a:pPr algn="l"/>
            <a:r>
              <a:rPr lang="en-US" b="0" i="0" dirty="0">
                <a:solidFill>
                  <a:srgbClr val="1F1F1F"/>
                </a:solidFill>
                <a:effectLst/>
                <a:latin typeface="Source Sans Pro" panose="020B0503030403020204" pitchFamily="34" charset="0"/>
              </a:rPr>
              <a:t>Second, you use vertical dotted lines, known as lifelines, </a:t>
            </a:r>
            <a:endParaRPr lang="en-US" b="0" i="0" dirty="0">
              <a:effectLst/>
              <a:latin typeface="OpenSans"/>
            </a:endParaRPr>
          </a:p>
          <a:p>
            <a:pPr algn="l"/>
            <a:r>
              <a:rPr lang="en-US" b="0" i="0" dirty="0">
                <a:solidFill>
                  <a:srgbClr val="1F1F1F"/>
                </a:solidFill>
                <a:effectLst/>
                <a:latin typeface="Source Sans Pro" panose="020B0503030403020204" pitchFamily="34" charset="0"/>
              </a:rPr>
              <a:t>to represent an object as time passes by. </a:t>
            </a:r>
            <a:endParaRPr lang="en-US" b="0" i="0" dirty="0">
              <a:effectLst/>
              <a:latin typeface="OpenSans"/>
            </a:endParaRPr>
          </a:p>
          <a:p>
            <a:endParaRPr lang="x-none" dirty="0"/>
          </a:p>
        </p:txBody>
      </p:sp>
      <p:pic>
        <p:nvPicPr>
          <p:cNvPr id="4" name="Picture 3">
            <a:extLst>
              <a:ext uri="{FF2B5EF4-FFF2-40B4-BE49-F238E27FC236}">
                <a16:creationId xmlns:a16="http://schemas.microsoft.com/office/drawing/2014/main" id="{83EF7F6E-A9E6-456A-B1E1-0EA147838634}"/>
              </a:ext>
            </a:extLst>
          </p:cNvPr>
          <p:cNvPicPr>
            <a:picLocks noChangeAspect="1"/>
          </p:cNvPicPr>
          <p:nvPr/>
        </p:nvPicPr>
        <p:blipFill>
          <a:blip r:embed="rId2"/>
          <a:stretch>
            <a:fillRect/>
          </a:stretch>
        </p:blipFill>
        <p:spPr>
          <a:xfrm>
            <a:off x="3167062" y="2667000"/>
            <a:ext cx="2809875" cy="3467100"/>
          </a:xfrm>
          <a:prstGeom prst="rect">
            <a:avLst/>
          </a:prstGeom>
        </p:spPr>
      </p:pic>
    </p:spTree>
    <p:extLst>
      <p:ext uri="{BB962C8B-B14F-4D97-AF65-F5344CB8AC3E}">
        <p14:creationId xmlns:p14="http://schemas.microsoft.com/office/powerpoint/2010/main" val="26422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5658-03CF-4FB1-B870-A424AA54CC92}"/>
              </a:ext>
            </a:extLst>
          </p:cNvPr>
          <p:cNvSpPr>
            <a:spLocks noGrp="1"/>
          </p:cNvSpPr>
          <p:nvPr>
            <p:ph type="title"/>
          </p:nvPr>
        </p:nvSpPr>
        <p:spPr/>
        <p:txBody>
          <a:bodyPr/>
          <a:lstStyle/>
          <a:p>
            <a:r>
              <a:rPr lang="en-US" dirty="0"/>
              <a:t>Messages</a:t>
            </a:r>
            <a:endParaRPr lang="x-none" dirty="0"/>
          </a:p>
        </p:txBody>
      </p:sp>
      <p:sp>
        <p:nvSpPr>
          <p:cNvPr id="3" name="Text Placeholder 2">
            <a:extLst>
              <a:ext uri="{FF2B5EF4-FFF2-40B4-BE49-F238E27FC236}">
                <a16:creationId xmlns:a16="http://schemas.microsoft.com/office/drawing/2014/main" id="{C6A35E79-484F-42E0-A020-09E811FBD55E}"/>
              </a:ext>
            </a:extLst>
          </p:cNvPr>
          <p:cNvSpPr>
            <a:spLocks noGrp="1"/>
          </p:cNvSpPr>
          <p:nvPr>
            <p:ph type="body" idx="1"/>
          </p:nvPr>
        </p:nvSpPr>
        <p:spPr>
          <a:xfrm>
            <a:off x="535940" y="1067838"/>
            <a:ext cx="7812405" cy="3016210"/>
          </a:xfrm>
        </p:spPr>
        <p:txBody>
          <a:bodyPr/>
          <a:lstStyle/>
          <a:p>
            <a:pPr algn="l"/>
            <a:r>
              <a:rPr lang="en-US" b="0" i="0" dirty="0">
                <a:solidFill>
                  <a:srgbClr val="1F1F1F"/>
                </a:solidFill>
                <a:effectLst/>
                <a:latin typeface="Source Sans Pro" panose="020B0503030403020204" pitchFamily="34" charset="0"/>
              </a:rPr>
              <a:t>you use arrows to show messages that are sent from one object to another.</a:t>
            </a:r>
          </a:p>
          <a:p>
            <a:pPr algn="l"/>
            <a:r>
              <a:rPr lang="en-US" b="0" i="0" dirty="0">
                <a:solidFill>
                  <a:srgbClr val="1F1F1F"/>
                </a:solidFill>
                <a:effectLst/>
                <a:latin typeface="Source Sans Pro" panose="020B0503030403020204" pitchFamily="34" charset="0"/>
              </a:rPr>
              <a:t>if one object sends a message to another object or objects, we denote this by drawing a solid line arrow from the sender to the receiver. </a:t>
            </a:r>
            <a:endParaRPr lang="en-US" b="0" i="0" dirty="0">
              <a:effectLst/>
              <a:latin typeface="OpenSans"/>
            </a:endParaRPr>
          </a:p>
          <a:p>
            <a:pPr algn="l"/>
            <a:endParaRPr lang="en-US" b="0" i="0" dirty="0">
              <a:solidFill>
                <a:srgbClr val="1F1F1F"/>
              </a:solidFill>
              <a:effectLst/>
              <a:latin typeface="Source Sans Pro" panose="020B0503030403020204" pitchFamily="34" charset="0"/>
            </a:endParaRPr>
          </a:p>
          <a:p>
            <a:endParaRPr lang="x-none" dirty="0"/>
          </a:p>
        </p:txBody>
      </p:sp>
      <p:pic>
        <p:nvPicPr>
          <p:cNvPr id="5" name="Picture 4">
            <a:extLst>
              <a:ext uri="{FF2B5EF4-FFF2-40B4-BE49-F238E27FC236}">
                <a16:creationId xmlns:a16="http://schemas.microsoft.com/office/drawing/2014/main" id="{7BD8CBB5-2D06-42E3-89A5-E30BB770955F}"/>
              </a:ext>
            </a:extLst>
          </p:cNvPr>
          <p:cNvPicPr>
            <a:picLocks noChangeAspect="1"/>
          </p:cNvPicPr>
          <p:nvPr/>
        </p:nvPicPr>
        <p:blipFill>
          <a:blip r:embed="rId3"/>
          <a:stretch>
            <a:fillRect/>
          </a:stretch>
        </p:blipFill>
        <p:spPr>
          <a:xfrm>
            <a:off x="2386965" y="3124200"/>
            <a:ext cx="4105275" cy="3762080"/>
          </a:xfrm>
          <a:prstGeom prst="rect">
            <a:avLst/>
          </a:prstGeom>
        </p:spPr>
      </p:pic>
    </p:spTree>
    <p:extLst>
      <p:ext uri="{BB962C8B-B14F-4D97-AF65-F5344CB8AC3E}">
        <p14:creationId xmlns:p14="http://schemas.microsoft.com/office/powerpoint/2010/main" val="3358274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6ED0-28B7-48FB-BD2D-B361461CF2C5}"/>
              </a:ext>
            </a:extLst>
          </p:cNvPr>
          <p:cNvSpPr>
            <a:spLocks noGrp="1"/>
          </p:cNvSpPr>
          <p:nvPr>
            <p:ph type="title"/>
          </p:nvPr>
        </p:nvSpPr>
        <p:spPr/>
        <p:txBody>
          <a:bodyPr/>
          <a:lstStyle/>
          <a:p>
            <a:r>
              <a:rPr lang="en-US" dirty="0"/>
              <a:t>Acknowledgement</a:t>
            </a:r>
            <a:endParaRPr lang="x-none" dirty="0"/>
          </a:p>
        </p:txBody>
      </p:sp>
      <p:sp>
        <p:nvSpPr>
          <p:cNvPr id="3" name="Text Placeholder 2">
            <a:extLst>
              <a:ext uri="{FF2B5EF4-FFF2-40B4-BE49-F238E27FC236}">
                <a16:creationId xmlns:a16="http://schemas.microsoft.com/office/drawing/2014/main" id="{3AC73057-5EFC-4465-B0CF-613AE7930B99}"/>
              </a:ext>
            </a:extLst>
          </p:cNvPr>
          <p:cNvSpPr>
            <a:spLocks noGrp="1"/>
          </p:cNvSpPr>
          <p:nvPr>
            <p:ph type="body" idx="1"/>
          </p:nvPr>
        </p:nvSpPr>
        <p:spPr>
          <a:xfrm>
            <a:off x="535940" y="1067838"/>
            <a:ext cx="7812405" cy="1292662"/>
          </a:xfrm>
        </p:spPr>
        <p:txBody>
          <a:bodyPr/>
          <a:lstStyle/>
          <a:p>
            <a:pPr algn="l"/>
            <a:r>
              <a:rPr lang="en-US" b="0" dirty="0">
                <a:solidFill>
                  <a:srgbClr val="1F1F1F"/>
                </a:solidFill>
                <a:latin typeface="Source Sans Pro" panose="020B0503030403020204" pitchFamily="34" charset="0"/>
              </a:rPr>
              <a:t>T</a:t>
            </a:r>
            <a:r>
              <a:rPr lang="en-US" b="0" i="0" dirty="0">
                <a:solidFill>
                  <a:srgbClr val="1F1F1F"/>
                </a:solidFill>
                <a:effectLst/>
                <a:latin typeface="Source Sans Pro" panose="020B0503030403020204" pitchFamily="34" charset="0"/>
              </a:rPr>
              <a:t>o return data and </a:t>
            </a:r>
            <a:r>
              <a:rPr lang="en-US" b="0" dirty="0">
                <a:latin typeface="OpenSans"/>
              </a:rPr>
              <a:t> </a:t>
            </a:r>
            <a:r>
              <a:rPr lang="en-US" b="0" i="0" dirty="0">
                <a:solidFill>
                  <a:srgbClr val="1F1F1F"/>
                </a:solidFill>
                <a:effectLst/>
                <a:latin typeface="Source Sans Pro" panose="020B0503030403020204" pitchFamily="34" charset="0"/>
              </a:rPr>
              <a:t>to control back to initiating objects, we would use a dotted line arrow.</a:t>
            </a:r>
            <a:endParaRPr lang="en-US" b="0" i="0" dirty="0">
              <a:effectLst/>
              <a:latin typeface="OpenSans"/>
            </a:endParaRPr>
          </a:p>
          <a:p>
            <a:endParaRPr lang="x-none" dirty="0"/>
          </a:p>
        </p:txBody>
      </p:sp>
      <p:pic>
        <p:nvPicPr>
          <p:cNvPr id="5" name="Picture 4">
            <a:extLst>
              <a:ext uri="{FF2B5EF4-FFF2-40B4-BE49-F238E27FC236}">
                <a16:creationId xmlns:a16="http://schemas.microsoft.com/office/drawing/2014/main" id="{DF974E6C-7FF4-4FB6-8E03-495CDE794914}"/>
              </a:ext>
            </a:extLst>
          </p:cNvPr>
          <p:cNvPicPr>
            <a:picLocks noChangeAspect="1"/>
          </p:cNvPicPr>
          <p:nvPr/>
        </p:nvPicPr>
        <p:blipFill>
          <a:blip r:embed="rId3"/>
          <a:stretch>
            <a:fillRect/>
          </a:stretch>
        </p:blipFill>
        <p:spPr>
          <a:xfrm>
            <a:off x="2586037" y="2528887"/>
            <a:ext cx="3971925" cy="1800225"/>
          </a:xfrm>
          <a:prstGeom prst="rect">
            <a:avLst/>
          </a:prstGeom>
        </p:spPr>
      </p:pic>
    </p:spTree>
    <p:extLst>
      <p:ext uri="{BB962C8B-B14F-4D97-AF65-F5344CB8AC3E}">
        <p14:creationId xmlns:p14="http://schemas.microsoft.com/office/powerpoint/2010/main" val="182836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BBD1-64DE-4BD6-A87B-BB83A3BD56E9}"/>
              </a:ext>
            </a:extLst>
          </p:cNvPr>
          <p:cNvSpPr>
            <a:spLocks noGrp="1"/>
          </p:cNvSpPr>
          <p:nvPr>
            <p:ph type="title"/>
          </p:nvPr>
        </p:nvSpPr>
        <p:spPr/>
        <p:txBody>
          <a:bodyPr/>
          <a:lstStyle/>
          <a:p>
            <a:r>
              <a:rPr lang="en-US" dirty="0"/>
              <a:t>Actor</a:t>
            </a:r>
            <a:endParaRPr lang="x-none" dirty="0"/>
          </a:p>
        </p:txBody>
      </p:sp>
      <p:sp>
        <p:nvSpPr>
          <p:cNvPr id="3" name="Text Placeholder 2">
            <a:extLst>
              <a:ext uri="{FF2B5EF4-FFF2-40B4-BE49-F238E27FC236}">
                <a16:creationId xmlns:a16="http://schemas.microsoft.com/office/drawing/2014/main" id="{8983D2F8-8D38-411F-893E-238C285194E3}"/>
              </a:ext>
            </a:extLst>
          </p:cNvPr>
          <p:cNvSpPr>
            <a:spLocks noGrp="1"/>
          </p:cNvSpPr>
          <p:nvPr>
            <p:ph type="body" idx="1"/>
          </p:nvPr>
        </p:nvSpPr>
        <p:spPr>
          <a:xfrm>
            <a:off x="535940" y="1067838"/>
            <a:ext cx="7812405" cy="2154436"/>
          </a:xfrm>
        </p:spPr>
        <p:txBody>
          <a:bodyPr/>
          <a:lstStyle/>
          <a:p>
            <a:pPr algn="l"/>
            <a:r>
              <a:rPr lang="en-US" b="0" i="0" dirty="0">
                <a:solidFill>
                  <a:srgbClr val="1F1F1F"/>
                </a:solidFill>
                <a:effectLst/>
                <a:latin typeface="Source Sans Pro" panose="020B0503030403020204" pitchFamily="34" charset="0"/>
              </a:rPr>
              <a:t>If there are people(external objects) in your example, who will be using or interacting with objects, </a:t>
            </a:r>
            <a:endParaRPr lang="en-US" b="0" i="0" dirty="0">
              <a:effectLst/>
              <a:latin typeface="OpenSans"/>
            </a:endParaRPr>
          </a:p>
          <a:p>
            <a:pPr algn="l"/>
            <a:r>
              <a:rPr lang="en-US" b="0" i="0" dirty="0">
                <a:solidFill>
                  <a:srgbClr val="1F1F1F"/>
                </a:solidFill>
                <a:effectLst/>
                <a:latin typeface="Source Sans Pro" panose="020B0503030403020204" pitchFamily="34" charset="0"/>
              </a:rPr>
              <a:t>this are typically draw on a stick figures.</a:t>
            </a:r>
            <a:endParaRPr lang="en-US" b="0" i="0" dirty="0">
              <a:effectLst/>
              <a:latin typeface="OpenSans"/>
            </a:endParaRPr>
          </a:p>
          <a:p>
            <a:endParaRPr lang="x-none" dirty="0"/>
          </a:p>
        </p:txBody>
      </p:sp>
      <p:pic>
        <p:nvPicPr>
          <p:cNvPr id="5" name="Picture 4">
            <a:extLst>
              <a:ext uri="{FF2B5EF4-FFF2-40B4-BE49-F238E27FC236}">
                <a16:creationId xmlns:a16="http://schemas.microsoft.com/office/drawing/2014/main" id="{A57533A5-F83E-40A9-8F11-3F93F4BDFE40}"/>
              </a:ext>
            </a:extLst>
          </p:cNvPr>
          <p:cNvPicPr>
            <a:picLocks noChangeAspect="1"/>
          </p:cNvPicPr>
          <p:nvPr/>
        </p:nvPicPr>
        <p:blipFill>
          <a:blip r:embed="rId2"/>
          <a:stretch>
            <a:fillRect/>
          </a:stretch>
        </p:blipFill>
        <p:spPr>
          <a:xfrm>
            <a:off x="3048000" y="3193774"/>
            <a:ext cx="2181225" cy="3657600"/>
          </a:xfrm>
          <a:prstGeom prst="rect">
            <a:avLst/>
          </a:prstGeom>
        </p:spPr>
      </p:pic>
    </p:spTree>
    <p:extLst>
      <p:ext uri="{BB962C8B-B14F-4D97-AF65-F5344CB8AC3E}">
        <p14:creationId xmlns:p14="http://schemas.microsoft.com/office/powerpoint/2010/main" val="408751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4E17-74BB-4568-BCF3-603C16283ACD}"/>
              </a:ext>
            </a:extLst>
          </p:cNvPr>
          <p:cNvSpPr>
            <a:spLocks noGrp="1"/>
          </p:cNvSpPr>
          <p:nvPr>
            <p:ph type="title"/>
          </p:nvPr>
        </p:nvSpPr>
        <p:spPr/>
        <p:txBody>
          <a:bodyPr/>
          <a:lstStyle/>
          <a:p>
            <a:r>
              <a:rPr lang="en-US" b="1" i="0" dirty="0">
                <a:solidFill>
                  <a:srgbClr val="3F3F3F"/>
                </a:solidFill>
                <a:effectLst/>
                <a:latin typeface="roboto-regular"/>
              </a:rPr>
              <a:t>Activation Bars</a:t>
            </a:r>
            <a:endParaRPr lang="x-none" dirty="0"/>
          </a:p>
        </p:txBody>
      </p:sp>
      <p:sp>
        <p:nvSpPr>
          <p:cNvPr id="3" name="Text Placeholder 2">
            <a:extLst>
              <a:ext uri="{FF2B5EF4-FFF2-40B4-BE49-F238E27FC236}">
                <a16:creationId xmlns:a16="http://schemas.microsoft.com/office/drawing/2014/main" id="{1FDC8045-9311-4245-8C0D-B12E647B0983}"/>
              </a:ext>
            </a:extLst>
          </p:cNvPr>
          <p:cNvSpPr>
            <a:spLocks noGrp="1"/>
          </p:cNvSpPr>
          <p:nvPr>
            <p:ph type="body" idx="1"/>
          </p:nvPr>
        </p:nvSpPr>
        <p:spPr>
          <a:xfrm>
            <a:off x="535940" y="1067838"/>
            <a:ext cx="8455660" cy="3447098"/>
          </a:xfrm>
        </p:spPr>
        <p:txBody>
          <a:bodyPr/>
          <a:lstStyle/>
          <a:p>
            <a:pPr algn="l"/>
            <a:r>
              <a:rPr lang="en-US" b="0" i="0" dirty="0">
                <a:solidFill>
                  <a:srgbClr val="1F1F1F"/>
                </a:solidFill>
                <a:effectLst/>
                <a:latin typeface="Source Sans Pro" panose="020B0503030403020204" pitchFamily="34" charset="0"/>
              </a:rPr>
              <a:t>When an object is activated, we denote this on our sequence diagram using small </a:t>
            </a:r>
            <a:r>
              <a:rPr lang="en-US" b="0" dirty="0">
                <a:latin typeface="OpenSans"/>
              </a:rPr>
              <a:t> </a:t>
            </a:r>
            <a:r>
              <a:rPr lang="en-US" b="0" i="0" dirty="0">
                <a:solidFill>
                  <a:srgbClr val="1F1F1F"/>
                </a:solidFill>
                <a:effectLst/>
                <a:latin typeface="Source Sans Pro" panose="020B0503030403020204" pitchFamily="34" charset="0"/>
              </a:rPr>
              <a:t>rectangles on the objects lifeline. </a:t>
            </a:r>
            <a:r>
              <a:rPr lang="en-US" b="0" i="0" dirty="0">
                <a:solidFill>
                  <a:srgbClr val="3F3F3F"/>
                </a:solidFill>
                <a:effectLst/>
                <a:latin typeface="roboto-regular"/>
              </a:rPr>
              <a:t> The length of the rectangle indicates the duration of the objects staying active.</a:t>
            </a:r>
            <a:endParaRPr lang="en-US" b="0" i="0" dirty="0">
              <a:effectLst/>
              <a:latin typeface="OpenSans"/>
            </a:endParaRPr>
          </a:p>
          <a:p>
            <a:pPr algn="l"/>
            <a:r>
              <a:rPr lang="en-US" b="0" i="0" dirty="0">
                <a:solidFill>
                  <a:srgbClr val="1F1F1F"/>
                </a:solidFill>
                <a:effectLst/>
                <a:latin typeface="Source Sans Pro" panose="020B0503030403020204" pitchFamily="34" charset="0"/>
              </a:rPr>
              <a:t>You activate an object whenever an object sends, receives or it's waiting for a message. </a:t>
            </a:r>
            <a:endParaRPr lang="en-US" b="0" i="0" dirty="0">
              <a:effectLst/>
              <a:latin typeface="OpenSans"/>
            </a:endParaRPr>
          </a:p>
          <a:p>
            <a:endParaRPr lang="x-none" dirty="0"/>
          </a:p>
        </p:txBody>
      </p:sp>
      <p:pic>
        <p:nvPicPr>
          <p:cNvPr id="5" name="Picture 4">
            <a:extLst>
              <a:ext uri="{FF2B5EF4-FFF2-40B4-BE49-F238E27FC236}">
                <a16:creationId xmlns:a16="http://schemas.microsoft.com/office/drawing/2014/main" id="{92AC07F8-2C18-41F1-A295-77104BCFB17D}"/>
              </a:ext>
            </a:extLst>
          </p:cNvPr>
          <p:cNvPicPr>
            <a:picLocks noChangeAspect="1"/>
          </p:cNvPicPr>
          <p:nvPr/>
        </p:nvPicPr>
        <p:blipFill>
          <a:blip r:embed="rId3"/>
          <a:stretch>
            <a:fillRect/>
          </a:stretch>
        </p:blipFill>
        <p:spPr>
          <a:xfrm>
            <a:off x="0" y="3733799"/>
            <a:ext cx="9144000" cy="2959513"/>
          </a:xfrm>
          <a:prstGeom prst="rect">
            <a:avLst/>
          </a:prstGeom>
        </p:spPr>
      </p:pic>
    </p:spTree>
    <p:extLst>
      <p:ext uri="{BB962C8B-B14F-4D97-AF65-F5344CB8AC3E}">
        <p14:creationId xmlns:p14="http://schemas.microsoft.com/office/powerpoint/2010/main" val="291281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5DA6-38C7-416E-92F6-07B640BA9195}"/>
              </a:ext>
            </a:extLst>
          </p:cNvPr>
          <p:cNvSpPr>
            <a:spLocks noGrp="1"/>
          </p:cNvSpPr>
          <p:nvPr>
            <p:ph type="title"/>
          </p:nvPr>
        </p:nvSpPr>
        <p:spPr>
          <a:xfrm>
            <a:off x="444500" y="327406"/>
            <a:ext cx="6047740" cy="553998"/>
          </a:xfrm>
        </p:spPr>
        <p:txBody>
          <a:bodyPr/>
          <a:lstStyle/>
          <a:p>
            <a:r>
              <a:rPr lang="en-US" sz="3600" dirty="0">
                <a:solidFill>
                  <a:srgbClr val="3F3F3F"/>
                </a:solidFill>
                <a:latin typeface="roboto-regular"/>
              </a:rPr>
              <a:t>entity element</a:t>
            </a:r>
            <a:endParaRPr lang="x-none" sz="3600" dirty="0"/>
          </a:p>
        </p:txBody>
      </p:sp>
      <p:sp>
        <p:nvSpPr>
          <p:cNvPr id="3" name="Text Placeholder 2">
            <a:extLst>
              <a:ext uri="{FF2B5EF4-FFF2-40B4-BE49-F238E27FC236}">
                <a16:creationId xmlns:a16="http://schemas.microsoft.com/office/drawing/2014/main" id="{8172CF75-5987-405B-89EB-FA19F80C7D90}"/>
              </a:ext>
            </a:extLst>
          </p:cNvPr>
          <p:cNvSpPr>
            <a:spLocks noGrp="1"/>
          </p:cNvSpPr>
          <p:nvPr>
            <p:ph type="body" idx="1"/>
          </p:nvPr>
        </p:nvSpPr>
        <p:spPr>
          <a:xfrm>
            <a:off x="535940" y="1067838"/>
            <a:ext cx="7812405" cy="1723549"/>
          </a:xfrm>
        </p:spPr>
        <p:txBody>
          <a:bodyPr/>
          <a:lstStyle/>
          <a:p>
            <a:r>
              <a:rPr lang="en-US" b="0" i="0" dirty="0">
                <a:solidFill>
                  <a:srgbClr val="3F3F3F"/>
                </a:solidFill>
                <a:effectLst/>
                <a:latin typeface="roboto-regular"/>
              </a:rPr>
              <a:t>A lifeline with an entity element represents system data. For example, in a customer service application, the Customer entity would manage all data related to a customer.</a:t>
            </a:r>
            <a:endParaRPr lang="x-none" dirty="0"/>
          </a:p>
        </p:txBody>
      </p:sp>
      <p:pic>
        <p:nvPicPr>
          <p:cNvPr id="5" name="Picture 4">
            <a:extLst>
              <a:ext uri="{FF2B5EF4-FFF2-40B4-BE49-F238E27FC236}">
                <a16:creationId xmlns:a16="http://schemas.microsoft.com/office/drawing/2014/main" id="{4982D531-6E0B-4CCE-8A85-13A40F0319BF}"/>
              </a:ext>
            </a:extLst>
          </p:cNvPr>
          <p:cNvPicPr>
            <a:picLocks noChangeAspect="1"/>
          </p:cNvPicPr>
          <p:nvPr/>
        </p:nvPicPr>
        <p:blipFill>
          <a:blip r:embed="rId2"/>
          <a:stretch>
            <a:fillRect/>
          </a:stretch>
        </p:blipFill>
        <p:spPr>
          <a:xfrm>
            <a:off x="3124200" y="2971800"/>
            <a:ext cx="3105150" cy="3429000"/>
          </a:xfrm>
          <a:prstGeom prst="rect">
            <a:avLst/>
          </a:prstGeom>
        </p:spPr>
      </p:pic>
    </p:spTree>
    <p:extLst>
      <p:ext uri="{BB962C8B-B14F-4D97-AF65-F5344CB8AC3E}">
        <p14:creationId xmlns:p14="http://schemas.microsoft.com/office/powerpoint/2010/main" val="63973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ABAD-ADAD-423F-9060-EE9772AB9E77}"/>
              </a:ext>
            </a:extLst>
          </p:cNvPr>
          <p:cNvSpPr>
            <a:spLocks noGrp="1"/>
          </p:cNvSpPr>
          <p:nvPr>
            <p:ph type="title"/>
          </p:nvPr>
        </p:nvSpPr>
        <p:spPr/>
        <p:txBody>
          <a:bodyPr/>
          <a:lstStyle/>
          <a:p>
            <a:r>
              <a:rPr lang="en-US" dirty="0">
                <a:solidFill>
                  <a:srgbClr val="3F3F3F"/>
                </a:solidFill>
                <a:latin typeface="roboto-regular"/>
              </a:rPr>
              <a:t>boundary element</a:t>
            </a:r>
            <a:endParaRPr lang="x-none" dirty="0"/>
          </a:p>
        </p:txBody>
      </p:sp>
      <p:sp>
        <p:nvSpPr>
          <p:cNvPr id="3" name="Text Placeholder 2">
            <a:extLst>
              <a:ext uri="{FF2B5EF4-FFF2-40B4-BE49-F238E27FC236}">
                <a16:creationId xmlns:a16="http://schemas.microsoft.com/office/drawing/2014/main" id="{D31D033C-AA8E-40F4-BB4B-8860E3B0DB5B}"/>
              </a:ext>
            </a:extLst>
          </p:cNvPr>
          <p:cNvSpPr>
            <a:spLocks noGrp="1"/>
          </p:cNvSpPr>
          <p:nvPr>
            <p:ph type="body" idx="1"/>
          </p:nvPr>
        </p:nvSpPr>
        <p:spPr>
          <a:xfrm>
            <a:off x="535940" y="1067838"/>
            <a:ext cx="7812405" cy="2154436"/>
          </a:xfrm>
        </p:spPr>
        <p:txBody>
          <a:bodyPr/>
          <a:lstStyle/>
          <a:p>
            <a:r>
              <a:rPr lang="en-US" b="0" i="0" dirty="0">
                <a:solidFill>
                  <a:srgbClr val="3F3F3F"/>
                </a:solidFill>
                <a:effectLst/>
                <a:latin typeface="roboto-regular"/>
              </a:rPr>
              <a:t>A lifeline with a boundary element indicates a system boundary/ software element in a system; for example, user interface screens, database gateways or menus that users interact with, are boundaries.</a:t>
            </a:r>
            <a:endParaRPr lang="x-none" dirty="0"/>
          </a:p>
        </p:txBody>
      </p:sp>
      <p:pic>
        <p:nvPicPr>
          <p:cNvPr id="5" name="Picture 4">
            <a:extLst>
              <a:ext uri="{FF2B5EF4-FFF2-40B4-BE49-F238E27FC236}">
                <a16:creationId xmlns:a16="http://schemas.microsoft.com/office/drawing/2014/main" id="{DD1CADD7-660B-4AF3-A990-4D81AA547015}"/>
              </a:ext>
            </a:extLst>
          </p:cNvPr>
          <p:cNvPicPr>
            <a:picLocks noChangeAspect="1"/>
          </p:cNvPicPr>
          <p:nvPr/>
        </p:nvPicPr>
        <p:blipFill>
          <a:blip r:embed="rId3"/>
          <a:stretch>
            <a:fillRect/>
          </a:stretch>
        </p:blipFill>
        <p:spPr>
          <a:xfrm>
            <a:off x="2895600" y="2971800"/>
            <a:ext cx="2733675" cy="3505200"/>
          </a:xfrm>
          <a:prstGeom prst="rect">
            <a:avLst/>
          </a:prstGeom>
        </p:spPr>
      </p:pic>
    </p:spTree>
    <p:extLst>
      <p:ext uri="{BB962C8B-B14F-4D97-AF65-F5344CB8AC3E}">
        <p14:creationId xmlns:p14="http://schemas.microsoft.com/office/powerpoint/2010/main" val="210151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675E-FAC0-4592-84DC-DD46F2C6CDED}"/>
              </a:ext>
            </a:extLst>
          </p:cNvPr>
          <p:cNvSpPr>
            <a:spLocks noGrp="1"/>
          </p:cNvSpPr>
          <p:nvPr>
            <p:ph type="title"/>
          </p:nvPr>
        </p:nvSpPr>
        <p:spPr/>
        <p:txBody>
          <a:bodyPr/>
          <a:lstStyle/>
          <a:p>
            <a:r>
              <a:rPr lang="en-US" dirty="0">
                <a:solidFill>
                  <a:srgbClr val="3F3F3F"/>
                </a:solidFill>
                <a:latin typeface="roboto-regular"/>
              </a:rPr>
              <a:t>control element</a:t>
            </a:r>
            <a:endParaRPr lang="x-none" dirty="0"/>
          </a:p>
        </p:txBody>
      </p:sp>
      <p:sp>
        <p:nvSpPr>
          <p:cNvPr id="3" name="Text Placeholder 2">
            <a:extLst>
              <a:ext uri="{FF2B5EF4-FFF2-40B4-BE49-F238E27FC236}">
                <a16:creationId xmlns:a16="http://schemas.microsoft.com/office/drawing/2014/main" id="{BA5A44A3-AC76-4DBF-BA61-B8BCBAE725CC}"/>
              </a:ext>
            </a:extLst>
          </p:cNvPr>
          <p:cNvSpPr>
            <a:spLocks noGrp="1"/>
          </p:cNvSpPr>
          <p:nvPr>
            <p:ph type="body" idx="1"/>
          </p:nvPr>
        </p:nvSpPr>
        <p:spPr>
          <a:xfrm>
            <a:off x="535940" y="1067838"/>
            <a:ext cx="7812405" cy="2154436"/>
          </a:xfrm>
        </p:spPr>
        <p:txBody>
          <a:bodyPr/>
          <a:lstStyle/>
          <a:p>
            <a:r>
              <a:rPr lang="en-US" b="0" i="0" dirty="0">
                <a:solidFill>
                  <a:srgbClr val="3F3F3F"/>
                </a:solidFill>
                <a:effectLst/>
                <a:latin typeface="roboto-regular"/>
              </a:rPr>
              <a:t>And a lifeline with a control element indicates a controlling entity or manager. It organizes and schedules the interactions between the boundaries and entities and serves as the mediator between them.</a:t>
            </a:r>
            <a:endParaRPr lang="x-none" dirty="0"/>
          </a:p>
        </p:txBody>
      </p:sp>
      <p:pic>
        <p:nvPicPr>
          <p:cNvPr id="5" name="Picture 4">
            <a:extLst>
              <a:ext uri="{FF2B5EF4-FFF2-40B4-BE49-F238E27FC236}">
                <a16:creationId xmlns:a16="http://schemas.microsoft.com/office/drawing/2014/main" id="{EF292335-2A8B-4DAD-945C-9CBDC8BB96B5}"/>
              </a:ext>
            </a:extLst>
          </p:cNvPr>
          <p:cNvPicPr>
            <a:picLocks noChangeAspect="1"/>
          </p:cNvPicPr>
          <p:nvPr/>
        </p:nvPicPr>
        <p:blipFill>
          <a:blip r:embed="rId2"/>
          <a:stretch>
            <a:fillRect/>
          </a:stretch>
        </p:blipFill>
        <p:spPr>
          <a:xfrm>
            <a:off x="3376612" y="3222274"/>
            <a:ext cx="2390775" cy="3010969"/>
          </a:xfrm>
          <a:prstGeom prst="rect">
            <a:avLst/>
          </a:prstGeom>
        </p:spPr>
      </p:pic>
    </p:spTree>
    <p:extLst>
      <p:ext uri="{BB962C8B-B14F-4D97-AF65-F5344CB8AC3E}">
        <p14:creationId xmlns:p14="http://schemas.microsoft.com/office/powerpoint/2010/main" val="194018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DBE55-CC71-4C74-B670-497014CCD9F5}"/>
              </a:ext>
            </a:extLst>
          </p:cNvPr>
          <p:cNvSpPr>
            <a:spLocks noGrp="1"/>
          </p:cNvSpPr>
          <p:nvPr>
            <p:ph type="title"/>
          </p:nvPr>
        </p:nvSpPr>
        <p:spPr/>
        <p:txBody>
          <a:bodyPr/>
          <a:lstStyle/>
          <a:p>
            <a:r>
              <a:rPr lang="en-US" b="1" i="0" dirty="0">
                <a:solidFill>
                  <a:srgbClr val="373A3C"/>
                </a:solidFill>
                <a:effectLst/>
                <a:latin typeface="OpenSans-Bold"/>
              </a:rPr>
              <a:t>example</a:t>
            </a:r>
            <a:endParaRPr lang="x-none" dirty="0"/>
          </a:p>
        </p:txBody>
      </p:sp>
      <p:sp>
        <p:nvSpPr>
          <p:cNvPr id="3" name="Text Placeholder 2">
            <a:extLst>
              <a:ext uri="{FF2B5EF4-FFF2-40B4-BE49-F238E27FC236}">
                <a16:creationId xmlns:a16="http://schemas.microsoft.com/office/drawing/2014/main" id="{BE6C5A9D-4D81-41A4-8E1D-5510F088D826}"/>
              </a:ext>
            </a:extLst>
          </p:cNvPr>
          <p:cNvSpPr>
            <a:spLocks noGrp="1"/>
          </p:cNvSpPr>
          <p:nvPr>
            <p:ph type="body" idx="1"/>
          </p:nvPr>
        </p:nvSpPr>
        <p:spPr>
          <a:xfrm>
            <a:off x="535940" y="1067838"/>
            <a:ext cx="7812405" cy="1723549"/>
          </a:xfrm>
        </p:spPr>
        <p:txBody>
          <a:bodyPr/>
          <a:lstStyle/>
          <a:p>
            <a:r>
              <a:rPr lang="en-US" b="0" i="0" dirty="0">
                <a:solidFill>
                  <a:srgbClr val="1F1F1F"/>
                </a:solidFill>
                <a:effectLst/>
                <a:latin typeface="Source Sans Pro" panose="020B0503030403020204" pitchFamily="34" charset="0"/>
              </a:rPr>
              <a:t>Let's use changing the channel of your television using a remote control.</a:t>
            </a:r>
          </a:p>
          <a:p>
            <a:r>
              <a:rPr lang="en-US" b="1" i="0" dirty="0">
                <a:solidFill>
                  <a:srgbClr val="373A3C"/>
                </a:solidFill>
                <a:effectLst/>
                <a:latin typeface="OpenSans-Bold"/>
              </a:rPr>
              <a:t>What objects are important in this example?</a:t>
            </a:r>
            <a:endParaRPr lang="en-US" b="0" i="0" dirty="0">
              <a:solidFill>
                <a:srgbClr val="1F1F1F"/>
              </a:solidFill>
              <a:effectLst/>
              <a:latin typeface="Source Sans Pro" panose="020B0503030403020204" pitchFamily="34" charset="0"/>
            </a:endParaRPr>
          </a:p>
          <a:p>
            <a:endParaRPr lang="x-none" dirty="0"/>
          </a:p>
        </p:txBody>
      </p:sp>
    </p:spTree>
    <p:extLst>
      <p:ext uri="{BB962C8B-B14F-4D97-AF65-F5344CB8AC3E}">
        <p14:creationId xmlns:p14="http://schemas.microsoft.com/office/powerpoint/2010/main" val="4203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85800" y="685800"/>
            <a:ext cx="6553834" cy="391160"/>
          </a:xfrm>
          <a:prstGeom prst="rect">
            <a:avLst/>
          </a:prstGeom>
        </p:spPr>
        <p:txBody>
          <a:bodyPr vert="horz" wrap="square" lIns="0" tIns="12700" rIns="0" bIns="0" rtlCol="0">
            <a:spAutoFit/>
          </a:bodyPr>
          <a:lstStyle/>
          <a:p>
            <a:pPr marL="12700">
              <a:lnSpc>
                <a:spcPct val="100000"/>
              </a:lnSpc>
              <a:spcBef>
                <a:spcPts val="100"/>
              </a:spcBef>
            </a:pPr>
            <a:r>
              <a:rPr lang="en-US" sz="2400" b="1" spc="-125" dirty="0">
                <a:latin typeface="Trebuchet MS"/>
                <a:cs typeface="Trebuchet MS"/>
              </a:rPr>
              <a:t>Interaction Diagram:</a:t>
            </a:r>
            <a:endParaRPr sz="2400" dirty="0">
              <a:latin typeface="Trebuchet MS"/>
              <a:cs typeface="Trebuchet MS"/>
            </a:endParaRPr>
          </a:p>
        </p:txBody>
      </p:sp>
      <p:sp>
        <p:nvSpPr>
          <p:cNvPr id="19" name="object 19"/>
          <p:cNvSpPr/>
          <p:nvPr/>
        </p:nvSpPr>
        <p:spPr>
          <a:xfrm>
            <a:off x="2290572" y="2456637"/>
            <a:ext cx="516470" cy="731316"/>
          </a:xfrm>
          <a:prstGeom prst="rect">
            <a:avLst/>
          </a:prstGeom>
          <a:blipFill>
            <a:blip r:embed="rId2" cstate="print"/>
            <a:stretch>
              <a:fillRect/>
            </a:stretch>
          </a:blipFill>
        </p:spPr>
        <p:txBody>
          <a:bodyPr wrap="square" lIns="0" tIns="0" rIns="0" bIns="0" rtlCol="0"/>
          <a:lstStyle/>
          <a:p>
            <a:endParaRPr/>
          </a:p>
        </p:txBody>
      </p:sp>
      <p:sp>
        <p:nvSpPr>
          <p:cNvPr id="58" name="object 58"/>
          <p:cNvSpPr/>
          <p:nvPr/>
        </p:nvSpPr>
        <p:spPr>
          <a:xfrm>
            <a:off x="7694676" y="4437837"/>
            <a:ext cx="516470" cy="731316"/>
          </a:xfrm>
          <a:prstGeom prst="rect">
            <a:avLst/>
          </a:prstGeom>
          <a:blipFill>
            <a:blip r:embed="rId2" cstate="print"/>
            <a:stretch>
              <a:fillRect/>
            </a:stretch>
          </a:blipFill>
        </p:spPr>
        <p:txBody>
          <a:bodyPr wrap="square" lIns="0" tIns="0" rIns="0" bIns="0" rtlCol="0"/>
          <a:lstStyle/>
          <a:p>
            <a:endParaRPr/>
          </a:p>
        </p:txBody>
      </p:sp>
      <p:sp>
        <p:nvSpPr>
          <p:cNvPr id="60" name="TextBox 59"/>
          <p:cNvSpPr txBox="1"/>
          <p:nvPr/>
        </p:nvSpPr>
        <p:spPr>
          <a:xfrm>
            <a:off x="537738" y="1667848"/>
            <a:ext cx="7162800" cy="3508653"/>
          </a:xfrm>
          <a:prstGeom prst="rect">
            <a:avLst/>
          </a:prstGeom>
          <a:noFill/>
        </p:spPr>
        <p:txBody>
          <a:bodyPr wrap="square" rtlCol="0">
            <a:spAutoFit/>
          </a:bodyPr>
          <a:lstStyle/>
          <a:p>
            <a:pPr marL="342900" indent="-342900">
              <a:buFont typeface="+mj-lt"/>
              <a:buAutoNum type="arabicPeriod"/>
            </a:pPr>
            <a:r>
              <a:rPr lang="en-US" dirty="0"/>
              <a:t>Interaction diagram consisting of arcs and set of objects their relationships including messages that pass from object to another object.</a:t>
            </a:r>
          </a:p>
          <a:p>
            <a:pPr marL="342900" indent="-342900">
              <a:buFont typeface="+mj-lt"/>
              <a:buAutoNum type="arabicPeriod"/>
            </a:pPr>
            <a:r>
              <a:rPr lang="en-US" dirty="0"/>
              <a:t>Addresses the dynamic view</a:t>
            </a:r>
          </a:p>
          <a:p>
            <a:pPr marL="342900" indent="-342900">
              <a:buFont typeface="+mj-lt"/>
              <a:buAutoNum type="arabicPeriod"/>
            </a:pPr>
            <a:r>
              <a:rPr lang="en-US" dirty="0"/>
              <a:t>It has specialized types </a:t>
            </a:r>
          </a:p>
          <a:p>
            <a:endParaRPr lang="en-US" dirty="0"/>
          </a:p>
          <a:p>
            <a:pPr marL="342900" indent="-342900" algn="ctr">
              <a:buFont typeface="+mj-lt"/>
              <a:buAutoNum type="arabicPeriod"/>
            </a:pPr>
            <a:endParaRPr lang="en-US" dirty="0"/>
          </a:p>
          <a:p>
            <a:pPr algn="ctr"/>
            <a:r>
              <a:rPr lang="en-US" sz="2400" b="1" dirty="0"/>
              <a:t>Sequence Diagram</a:t>
            </a:r>
          </a:p>
          <a:p>
            <a:pPr algn="ctr"/>
            <a:r>
              <a:rPr lang="en-US" sz="2400" b="1" dirty="0"/>
              <a:t>Collaboration Diagram</a:t>
            </a:r>
          </a:p>
          <a:p>
            <a:pPr algn="ctr"/>
            <a:r>
              <a:rPr lang="en-US" sz="2400" b="1" i="1" dirty="0"/>
              <a:t>timing diagram</a:t>
            </a:r>
          </a:p>
          <a:p>
            <a:pPr algn="ctr"/>
            <a:r>
              <a:rPr lang="en-US" sz="2400" b="1" i="1" dirty="0"/>
              <a:t>interaction overview diagram</a:t>
            </a:r>
            <a:endParaRPr lang="en-US" sz="2400" b="1" dirty="0"/>
          </a:p>
        </p:txBody>
      </p:sp>
    </p:spTree>
    <p:extLst>
      <p:ext uri="{BB962C8B-B14F-4D97-AF65-F5344CB8AC3E}">
        <p14:creationId xmlns:p14="http://schemas.microsoft.com/office/powerpoint/2010/main" val="41884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DF29-B8EA-4BBF-9C92-DCE1122E60ED}"/>
              </a:ext>
            </a:extLst>
          </p:cNvPr>
          <p:cNvSpPr>
            <a:spLocks noGrp="1"/>
          </p:cNvSpPr>
          <p:nvPr>
            <p:ph type="title"/>
          </p:nvPr>
        </p:nvSpPr>
        <p:spPr/>
        <p:txBody>
          <a:bodyPr/>
          <a:lstStyle/>
          <a:p>
            <a:r>
              <a:rPr lang="en-US" b="1" dirty="0">
                <a:solidFill>
                  <a:srgbClr val="373A3C"/>
                </a:solidFill>
                <a:latin typeface="OpenSans-Bold"/>
              </a:rPr>
              <a:t>example</a:t>
            </a:r>
            <a:endParaRPr lang="x-none" dirty="0"/>
          </a:p>
        </p:txBody>
      </p:sp>
      <p:sp>
        <p:nvSpPr>
          <p:cNvPr id="3" name="Text Placeholder 2">
            <a:extLst>
              <a:ext uri="{FF2B5EF4-FFF2-40B4-BE49-F238E27FC236}">
                <a16:creationId xmlns:a16="http://schemas.microsoft.com/office/drawing/2014/main" id="{1E81881F-3973-4FD4-A013-33451755DB93}"/>
              </a:ext>
            </a:extLst>
          </p:cNvPr>
          <p:cNvSpPr>
            <a:spLocks noGrp="1"/>
          </p:cNvSpPr>
          <p:nvPr>
            <p:ph type="body" idx="1"/>
          </p:nvPr>
        </p:nvSpPr>
        <p:spPr/>
        <p:txBody>
          <a:bodyPr/>
          <a:lstStyle/>
          <a:p>
            <a:endParaRPr lang="x-none" dirty="0"/>
          </a:p>
        </p:txBody>
      </p:sp>
      <p:pic>
        <p:nvPicPr>
          <p:cNvPr id="5" name="Picture 4">
            <a:extLst>
              <a:ext uri="{FF2B5EF4-FFF2-40B4-BE49-F238E27FC236}">
                <a16:creationId xmlns:a16="http://schemas.microsoft.com/office/drawing/2014/main" id="{FBBBD085-E967-44A5-AC80-D5C90013E8B6}"/>
              </a:ext>
            </a:extLst>
          </p:cNvPr>
          <p:cNvPicPr>
            <a:picLocks noChangeAspect="1"/>
          </p:cNvPicPr>
          <p:nvPr/>
        </p:nvPicPr>
        <p:blipFill>
          <a:blip r:embed="rId3"/>
          <a:stretch>
            <a:fillRect/>
          </a:stretch>
        </p:blipFill>
        <p:spPr>
          <a:xfrm>
            <a:off x="280987" y="1123950"/>
            <a:ext cx="8582025" cy="4610100"/>
          </a:xfrm>
          <a:prstGeom prst="rect">
            <a:avLst/>
          </a:prstGeom>
        </p:spPr>
      </p:pic>
    </p:spTree>
    <p:extLst>
      <p:ext uri="{BB962C8B-B14F-4D97-AF65-F5344CB8AC3E}">
        <p14:creationId xmlns:p14="http://schemas.microsoft.com/office/powerpoint/2010/main" val="3499756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1012901"/>
            <a:ext cx="5026660" cy="788670"/>
          </a:xfrm>
          <a:prstGeom prst="rect">
            <a:avLst/>
          </a:prstGeom>
        </p:spPr>
        <p:txBody>
          <a:bodyPr vert="horz" wrap="square" lIns="0" tIns="13335" rIns="0" bIns="0" rtlCol="0">
            <a:spAutoFit/>
          </a:bodyPr>
          <a:lstStyle/>
          <a:p>
            <a:pPr marL="12700">
              <a:lnSpc>
                <a:spcPct val="100000"/>
              </a:lnSpc>
              <a:spcBef>
                <a:spcPts val="105"/>
              </a:spcBef>
            </a:pPr>
            <a:r>
              <a:rPr spc="-350" dirty="0"/>
              <a:t>Sequence</a:t>
            </a:r>
            <a:r>
              <a:rPr spc="-340" dirty="0"/>
              <a:t> </a:t>
            </a:r>
            <a:r>
              <a:rPr spc="-260" dirty="0"/>
              <a:t>diagrams</a:t>
            </a:r>
          </a:p>
        </p:txBody>
      </p:sp>
      <p:sp>
        <p:nvSpPr>
          <p:cNvPr id="8" name="object 8"/>
          <p:cNvSpPr txBox="1"/>
          <p:nvPr/>
        </p:nvSpPr>
        <p:spPr>
          <a:xfrm>
            <a:off x="535940" y="1915109"/>
            <a:ext cx="8019415" cy="3792220"/>
          </a:xfrm>
          <a:prstGeom prst="rect">
            <a:avLst/>
          </a:prstGeom>
        </p:spPr>
        <p:txBody>
          <a:bodyPr vert="horz" wrap="square" lIns="0" tIns="94615" rIns="0" bIns="0" rtlCol="0">
            <a:spAutoFit/>
          </a:bodyPr>
          <a:lstStyle/>
          <a:p>
            <a:pPr marL="285115" marR="846455" indent="-272415">
              <a:lnSpc>
                <a:spcPts val="2690"/>
              </a:lnSpc>
              <a:spcBef>
                <a:spcPts val="745"/>
              </a:spcBef>
              <a:buClr>
                <a:srgbClr val="0AD0D9"/>
              </a:buClr>
              <a:buSzPct val="94642"/>
              <a:buFont typeface="Arial"/>
              <a:buChar char=""/>
              <a:tabLst>
                <a:tab pos="285750" algn="l"/>
              </a:tabLst>
            </a:pPr>
            <a:r>
              <a:rPr sz="2800" spc="-140" dirty="0">
                <a:latin typeface="Times New Roman"/>
                <a:cs typeface="Times New Roman"/>
              </a:rPr>
              <a:t>A</a:t>
            </a:r>
            <a:r>
              <a:rPr sz="2800" spc="-85" dirty="0">
                <a:latin typeface="Times New Roman"/>
                <a:cs typeface="Times New Roman"/>
              </a:rPr>
              <a:t> </a:t>
            </a:r>
            <a:r>
              <a:rPr sz="2800" spc="110" dirty="0">
                <a:latin typeface="Times New Roman"/>
                <a:cs typeface="Times New Roman"/>
              </a:rPr>
              <a:t>sequence</a:t>
            </a:r>
            <a:r>
              <a:rPr sz="2800" spc="-150" dirty="0">
                <a:latin typeface="Times New Roman"/>
                <a:cs typeface="Times New Roman"/>
              </a:rPr>
              <a:t> </a:t>
            </a:r>
            <a:r>
              <a:rPr sz="2800" spc="100" dirty="0">
                <a:latin typeface="Times New Roman"/>
                <a:cs typeface="Times New Roman"/>
              </a:rPr>
              <a:t>diagram</a:t>
            </a:r>
            <a:r>
              <a:rPr sz="2800" spc="-60" dirty="0">
                <a:latin typeface="Times New Roman"/>
                <a:cs typeface="Times New Roman"/>
              </a:rPr>
              <a:t> </a:t>
            </a:r>
            <a:r>
              <a:rPr sz="2800" spc="75" dirty="0">
                <a:latin typeface="Times New Roman"/>
                <a:cs typeface="Times New Roman"/>
              </a:rPr>
              <a:t>shows</a:t>
            </a:r>
            <a:r>
              <a:rPr sz="2800" spc="-75" dirty="0">
                <a:latin typeface="Times New Roman"/>
                <a:cs typeface="Times New Roman"/>
              </a:rPr>
              <a:t> </a:t>
            </a:r>
            <a:r>
              <a:rPr sz="2800" spc="100" dirty="0">
                <a:solidFill>
                  <a:srgbClr val="666699"/>
                </a:solidFill>
                <a:latin typeface="Times New Roman"/>
                <a:cs typeface="Times New Roman"/>
              </a:rPr>
              <a:t>relations</a:t>
            </a:r>
            <a:r>
              <a:rPr sz="2800" spc="-55" dirty="0">
                <a:solidFill>
                  <a:srgbClr val="666699"/>
                </a:solidFill>
                <a:latin typeface="Times New Roman"/>
                <a:cs typeface="Times New Roman"/>
              </a:rPr>
              <a:t> </a:t>
            </a:r>
            <a:r>
              <a:rPr sz="2800" spc="65" dirty="0">
                <a:latin typeface="Times New Roman"/>
                <a:cs typeface="Times New Roman"/>
              </a:rPr>
              <a:t>between  </a:t>
            </a:r>
            <a:r>
              <a:rPr sz="2800" spc="70" dirty="0">
                <a:latin typeface="Times New Roman"/>
                <a:cs typeface="Times New Roman"/>
              </a:rPr>
              <a:t>objects.</a:t>
            </a:r>
            <a:endParaRPr sz="2800">
              <a:latin typeface="Times New Roman"/>
              <a:cs typeface="Times New Roman"/>
            </a:endParaRPr>
          </a:p>
          <a:p>
            <a:pPr marL="285115" marR="71755" indent="-272415">
              <a:lnSpc>
                <a:spcPts val="2690"/>
              </a:lnSpc>
              <a:spcBef>
                <a:spcPts val="695"/>
              </a:spcBef>
              <a:buClr>
                <a:srgbClr val="0AD0D9"/>
              </a:buClr>
              <a:buSzPct val="94642"/>
              <a:buFont typeface="Arial"/>
              <a:buChar char=""/>
              <a:tabLst>
                <a:tab pos="285750" algn="l"/>
              </a:tabLst>
            </a:pPr>
            <a:r>
              <a:rPr sz="2800" spc="70" dirty="0">
                <a:latin typeface="Times New Roman"/>
                <a:cs typeface="Times New Roman"/>
              </a:rPr>
              <a:t>It</a:t>
            </a:r>
            <a:r>
              <a:rPr sz="2800" spc="-125" dirty="0">
                <a:latin typeface="Times New Roman"/>
                <a:cs typeface="Times New Roman"/>
              </a:rPr>
              <a:t> </a:t>
            </a:r>
            <a:r>
              <a:rPr sz="2800" spc="125" dirty="0">
                <a:latin typeface="Times New Roman"/>
                <a:cs typeface="Times New Roman"/>
              </a:rPr>
              <a:t>should</a:t>
            </a:r>
            <a:r>
              <a:rPr sz="2800" spc="25" dirty="0">
                <a:latin typeface="Times New Roman"/>
                <a:cs typeface="Times New Roman"/>
              </a:rPr>
              <a:t> </a:t>
            </a:r>
            <a:r>
              <a:rPr sz="2800" spc="120" dirty="0">
                <a:latin typeface="Times New Roman"/>
                <a:cs typeface="Times New Roman"/>
              </a:rPr>
              <a:t>be</a:t>
            </a:r>
            <a:r>
              <a:rPr sz="2800" spc="-105" dirty="0">
                <a:latin typeface="Times New Roman"/>
                <a:cs typeface="Times New Roman"/>
              </a:rPr>
              <a:t> </a:t>
            </a:r>
            <a:r>
              <a:rPr sz="2800" spc="120" dirty="0">
                <a:latin typeface="Times New Roman"/>
                <a:cs typeface="Times New Roman"/>
              </a:rPr>
              <a:t>read</a:t>
            </a:r>
            <a:r>
              <a:rPr sz="2800" spc="-10" dirty="0">
                <a:latin typeface="Times New Roman"/>
                <a:cs typeface="Times New Roman"/>
              </a:rPr>
              <a:t> </a:t>
            </a:r>
            <a:r>
              <a:rPr sz="2800" spc="95" dirty="0">
                <a:latin typeface="Times New Roman"/>
                <a:cs typeface="Times New Roman"/>
              </a:rPr>
              <a:t>from</a:t>
            </a:r>
            <a:r>
              <a:rPr sz="2800" spc="-30" dirty="0">
                <a:latin typeface="Times New Roman"/>
                <a:cs typeface="Times New Roman"/>
              </a:rPr>
              <a:t> </a:t>
            </a:r>
            <a:r>
              <a:rPr sz="2800" spc="55" dirty="0">
                <a:latin typeface="Times New Roman"/>
                <a:cs typeface="Times New Roman"/>
              </a:rPr>
              <a:t>left</a:t>
            </a:r>
            <a:r>
              <a:rPr sz="2800" spc="-90" dirty="0">
                <a:latin typeface="Times New Roman"/>
                <a:cs typeface="Times New Roman"/>
              </a:rPr>
              <a:t> </a:t>
            </a:r>
            <a:r>
              <a:rPr sz="2800" spc="140" dirty="0">
                <a:latin typeface="Times New Roman"/>
                <a:cs typeface="Times New Roman"/>
              </a:rPr>
              <a:t>to</a:t>
            </a:r>
            <a:r>
              <a:rPr sz="2800" spc="-114" dirty="0">
                <a:latin typeface="Times New Roman"/>
                <a:cs typeface="Times New Roman"/>
              </a:rPr>
              <a:t> </a:t>
            </a:r>
            <a:r>
              <a:rPr sz="2800" spc="110" dirty="0">
                <a:latin typeface="Times New Roman"/>
                <a:cs typeface="Times New Roman"/>
              </a:rPr>
              <a:t>right</a:t>
            </a:r>
            <a:r>
              <a:rPr sz="2800" spc="-130" dirty="0">
                <a:latin typeface="Times New Roman"/>
                <a:cs typeface="Times New Roman"/>
              </a:rPr>
              <a:t> </a:t>
            </a:r>
            <a:r>
              <a:rPr sz="2800" spc="170" dirty="0">
                <a:latin typeface="Times New Roman"/>
                <a:cs typeface="Times New Roman"/>
              </a:rPr>
              <a:t>and</a:t>
            </a:r>
            <a:r>
              <a:rPr sz="2800" spc="-5" dirty="0">
                <a:latin typeface="Times New Roman"/>
                <a:cs typeface="Times New Roman"/>
              </a:rPr>
              <a:t> </a:t>
            </a:r>
            <a:r>
              <a:rPr sz="2800" spc="90" dirty="0">
                <a:latin typeface="Times New Roman"/>
                <a:cs typeface="Times New Roman"/>
              </a:rPr>
              <a:t>from</a:t>
            </a:r>
            <a:r>
              <a:rPr sz="2800" spc="-75" dirty="0">
                <a:latin typeface="Times New Roman"/>
                <a:cs typeface="Times New Roman"/>
              </a:rPr>
              <a:t> </a:t>
            </a:r>
            <a:r>
              <a:rPr sz="2800" spc="145" dirty="0">
                <a:latin typeface="Times New Roman"/>
                <a:cs typeface="Times New Roman"/>
              </a:rPr>
              <a:t>top</a:t>
            </a:r>
            <a:r>
              <a:rPr sz="2800" spc="-95" dirty="0">
                <a:latin typeface="Times New Roman"/>
                <a:cs typeface="Times New Roman"/>
              </a:rPr>
              <a:t> </a:t>
            </a:r>
            <a:r>
              <a:rPr sz="2800" spc="-85" dirty="0">
                <a:latin typeface="Times New Roman"/>
                <a:cs typeface="Times New Roman"/>
              </a:rPr>
              <a:t>to  </a:t>
            </a:r>
            <a:r>
              <a:rPr sz="2800" spc="135" dirty="0">
                <a:latin typeface="Times New Roman"/>
                <a:cs typeface="Times New Roman"/>
              </a:rPr>
              <a:t>bottom.</a:t>
            </a:r>
            <a:endParaRPr sz="2800">
              <a:latin typeface="Times New Roman"/>
              <a:cs typeface="Times New Roman"/>
            </a:endParaRPr>
          </a:p>
          <a:p>
            <a:pPr marL="285115" marR="5080" indent="-272415" algn="just">
              <a:lnSpc>
                <a:spcPct val="80000"/>
              </a:lnSpc>
              <a:spcBef>
                <a:spcPts val="730"/>
              </a:spcBef>
              <a:buClr>
                <a:srgbClr val="0AD0D9"/>
              </a:buClr>
              <a:buSzPct val="94642"/>
              <a:buFont typeface="Arial"/>
              <a:buChar char=""/>
              <a:tabLst>
                <a:tab pos="285750" algn="l"/>
              </a:tabLst>
            </a:pPr>
            <a:r>
              <a:rPr sz="2800" spc="35" dirty="0">
                <a:latin typeface="Times New Roman"/>
                <a:cs typeface="Times New Roman"/>
              </a:rPr>
              <a:t>At</a:t>
            </a:r>
            <a:r>
              <a:rPr sz="2800" spc="-95" dirty="0">
                <a:latin typeface="Times New Roman"/>
                <a:cs typeface="Times New Roman"/>
              </a:rPr>
              <a:t> </a:t>
            </a:r>
            <a:r>
              <a:rPr sz="2800" spc="170" dirty="0">
                <a:latin typeface="Times New Roman"/>
                <a:cs typeface="Times New Roman"/>
              </a:rPr>
              <a:t>the</a:t>
            </a:r>
            <a:r>
              <a:rPr sz="2800" spc="-105" dirty="0">
                <a:latin typeface="Times New Roman"/>
                <a:cs typeface="Times New Roman"/>
              </a:rPr>
              <a:t> </a:t>
            </a:r>
            <a:r>
              <a:rPr sz="2800" spc="145" dirty="0">
                <a:latin typeface="Times New Roman"/>
                <a:cs typeface="Times New Roman"/>
              </a:rPr>
              <a:t>top</a:t>
            </a:r>
            <a:r>
              <a:rPr sz="2800" spc="-140" dirty="0">
                <a:latin typeface="Times New Roman"/>
                <a:cs typeface="Times New Roman"/>
              </a:rPr>
              <a:t> </a:t>
            </a:r>
            <a:r>
              <a:rPr sz="2800" spc="20" dirty="0">
                <a:latin typeface="Times New Roman"/>
                <a:cs typeface="Times New Roman"/>
              </a:rPr>
              <a:t>of</a:t>
            </a:r>
            <a:r>
              <a:rPr sz="2800" spc="35" dirty="0">
                <a:latin typeface="Times New Roman"/>
                <a:cs typeface="Times New Roman"/>
              </a:rPr>
              <a:t> </a:t>
            </a:r>
            <a:r>
              <a:rPr sz="2800" spc="170" dirty="0">
                <a:latin typeface="Times New Roman"/>
                <a:cs typeface="Times New Roman"/>
              </a:rPr>
              <a:t>the</a:t>
            </a:r>
            <a:r>
              <a:rPr sz="2800" spc="-140" dirty="0">
                <a:latin typeface="Times New Roman"/>
                <a:cs typeface="Times New Roman"/>
              </a:rPr>
              <a:t> </a:t>
            </a:r>
            <a:r>
              <a:rPr sz="2800" spc="100" dirty="0">
                <a:latin typeface="Times New Roman"/>
                <a:cs typeface="Times New Roman"/>
              </a:rPr>
              <a:t>diagram</a:t>
            </a:r>
            <a:r>
              <a:rPr sz="2800" spc="-70" dirty="0">
                <a:latin typeface="Times New Roman"/>
                <a:cs typeface="Times New Roman"/>
              </a:rPr>
              <a:t> </a:t>
            </a:r>
            <a:r>
              <a:rPr sz="2800" spc="95" dirty="0">
                <a:latin typeface="Times New Roman"/>
                <a:cs typeface="Times New Roman"/>
              </a:rPr>
              <a:t>are</a:t>
            </a:r>
            <a:r>
              <a:rPr sz="2800" spc="-65" dirty="0">
                <a:latin typeface="Times New Roman"/>
                <a:cs typeface="Times New Roman"/>
              </a:rPr>
              <a:t> </a:t>
            </a:r>
            <a:r>
              <a:rPr sz="2800" spc="140" dirty="0">
                <a:latin typeface="Times New Roman"/>
                <a:cs typeface="Times New Roman"/>
              </a:rPr>
              <a:t>names</a:t>
            </a:r>
            <a:r>
              <a:rPr sz="2800" spc="-120" dirty="0">
                <a:latin typeface="Times New Roman"/>
                <a:cs typeface="Times New Roman"/>
              </a:rPr>
              <a:t> </a:t>
            </a:r>
            <a:r>
              <a:rPr sz="2800" spc="20" dirty="0">
                <a:latin typeface="Times New Roman"/>
                <a:cs typeface="Times New Roman"/>
              </a:rPr>
              <a:t>of</a:t>
            </a:r>
            <a:r>
              <a:rPr sz="2800" spc="-15" dirty="0">
                <a:latin typeface="Times New Roman"/>
                <a:cs typeface="Times New Roman"/>
              </a:rPr>
              <a:t> </a:t>
            </a:r>
            <a:r>
              <a:rPr sz="2800" spc="90" dirty="0">
                <a:latin typeface="Times New Roman"/>
                <a:cs typeface="Times New Roman"/>
              </a:rPr>
              <a:t>objects</a:t>
            </a:r>
            <a:r>
              <a:rPr sz="2800" spc="-100" dirty="0">
                <a:latin typeface="Times New Roman"/>
                <a:cs typeface="Times New Roman"/>
              </a:rPr>
              <a:t> </a:t>
            </a:r>
            <a:r>
              <a:rPr sz="2800" spc="-240" dirty="0">
                <a:latin typeface="Times New Roman"/>
                <a:cs typeface="Times New Roman"/>
              </a:rPr>
              <a:t>that  </a:t>
            </a:r>
            <a:r>
              <a:rPr sz="2800" spc="114" dirty="0">
                <a:latin typeface="Times New Roman"/>
                <a:cs typeface="Times New Roman"/>
              </a:rPr>
              <a:t>interact</a:t>
            </a:r>
            <a:r>
              <a:rPr sz="2800" spc="-160" dirty="0">
                <a:latin typeface="Times New Roman"/>
                <a:cs typeface="Times New Roman"/>
              </a:rPr>
              <a:t> </a:t>
            </a:r>
            <a:r>
              <a:rPr sz="2800" spc="114" dirty="0">
                <a:latin typeface="Times New Roman"/>
                <a:cs typeface="Times New Roman"/>
              </a:rPr>
              <a:t>with</a:t>
            </a:r>
            <a:r>
              <a:rPr sz="2800" spc="-120" dirty="0">
                <a:latin typeface="Times New Roman"/>
                <a:cs typeface="Times New Roman"/>
              </a:rPr>
              <a:t> </a:t>
            </a:r>
            <a:r>
              <a:rPr sz="2800" spc="114" dirty="0">
                <a:latin typeface="Times New Roman"/>
                <a:cs typeface="Times New Roman"/>
              </a:rPr>
              <a:t>each</a:t>
            </a:r>
            <a:r>
              <a:rPr sz="2800" spc="-114" dirty="0">
                <a:latin typeface="Times New Roman"/>
                <a:cs typeface="Times New Roman"/>
              </a:rPr>
              <a:t> </a:t>
            </a:r>
            <a:r>
              <a:rPr sz="2800" spc="90" dirty="0">
                <a:latin typeface="Times New Roman"/>
                <a:cs typeface="Times New Roman"/>
              </a:rPr>
              <a:t>other.</a:t>
            </a:r>
            <a:r>
              <a:rPr sz="2800" spc="-50" dirty="0">
                <a:latin typeface="Times New Roman"/>
                <a:cs typeface="Times New Roman"/>
              </a:rPr>
              <a:t> </a:t>
            </a:r>
            <a:r>
              <a:rPr sz="2800" spc="90" dirty="0">
                <a:latin typeface="Times New Roman"/>
                <a:cs typeface="Times New Roman"/>
              </a:rPr>
              <a:t>These</a:t>
            </a:r>
            <a:r>
              <a:rPr sz="2800" spc="-155" dirty="0">
                <a:latin typeface="Times New Roman"/>
                <a:cs typeface="Times New Roman"/>
              </a:rPr>
              <a:t> </a:t>
            </a:r>
            <a:r>
              <a:rPr sz="2800" spc="95" dirty="0">
                <a:latin typeface="Times New Roman"/>
                <a:cs typeface="Times New Roman"/>
              </a:rPr>
              <a:t>are</a:t>
            </a:r>
            <a:r>
              <a:rPr sz="2800" spc="-85" dirty="0">
                <a:latin typeface="Times New Roman"/>
                <a:cs typeface="Times New Roman"/>
              </a:rPr>
              <a:t> </a:t>
            </a:r>
            <a:r>
              <a:rPr sz="2800" spc="170" dirty="0">
                <a:latin typeface="Times New Roman"/>
                <a:cs typeface="Times New Roman"/>
              </a:rPr>
              <a:t>the</a:t>
            </a:r>
            <a:r>
              <a:rPr sz="2800" spc="-140" dirty="0">
                <a:latin typeface="Times New Roman"/>
                <a:cs typeface="Times New Roman"/>
              </a:rPr>
              <a:t> </a:t>
            </a:r>
            <a:r>
              <a:rPr sz="2800" spc="105" dirty="0">
                <a:latin typeface="Times New Roman"/>
                <a:cs typeface="Times New Roman"/>
              </a:rPr>
              <a:t>concepts</a:t>
            </a:r>
            <a:r>
              <a:rPr sz="2800" spc="-70" dirty="0">
                <a:latin typeface="Times New Roman"/>
                <a:cs typeface="Times New Roman"/>
              </a:rPr>
              <a:t> </a:t>
            </a:r>
            <a:r>
              <a:rPr sz="2800" spc="114" dirty="0">
                <a:latin typeface="Times New Roman"/>
                <a:cs typeface="Times New Roman"/>
              </a:rPr>
              <a:t>in  </a:t>
            </a:r>
            <a:r>
              <a:rPr sz="2800" spc="170" dirty="0">
                <a:latin typeface="Times New Roman"/>
                <a:cs typeface="Times New Roman"/>
              </a:rPr>
              <a:t>the </a:t>
            </a:r>
            <a:r>
              <a:rPr sz="2800" spc="105" dirty="0">
                <a:latin typeface="Times New Roman"/>
                <a:cs typeface="Times New Roman"/>
              </a:rPr>
              <a:t>conceptual</a:t>
            </a:r>
            <a:r>
              <a:rPr sz="2800" spc="-315" dirty="0">
                <a:latin typeface="Times New Roman"/>
                <a:cs typeface="Times New Roman"/>
              </a:rPr>
              <a:t> </a:t>
            </a:r>
            <a:r>
              <a:rPr sz="2800" spc="110" dirty="0">
                <a:latin typeface="Times New Roman"/>
                <a:cs typeface="Times New Roman"/>
              </a:rPr>
              <a:t>model.</a:t>
            </a:r>
            <a:endParaRPr sz="2800">
              <a:latin typeface="Times New Roman"/>
              <a:cs typeface="Times New Roman"/>
            </a:endParaRPr>
          </a:p>
          <a:p>
            <a:pPr marL="285115" marR="216535" indent="-272415">
              <a:lnSpc>
                <a:spcPct val="80000"/>
              </a:lnSpc>
              <a:spcBef>
                <a:spcPts val="695"/>
              </a:spcBef>
              <a:buClr>
                <a:srgbClr val="0AD0D9"/>
              </a:buClr>
              <a:buSzPct val="94642"/>
              <a:buFont typeface="Arial"/>
              <a:buChar char=""/>
              <a:tabLst>
                <a:tab pos="285750" algn="l"/>
              </a:tabLst>
            </a:pPr>
            <a:r>
              <a:rPr sz="2800" spc="185" dirty="0">
                <a:latin typeface="Times New Roman"/>
                <a:cs typeface="Times New Roman"/>
              </a:rPr>
              <a:t>When</a:t>
            </a:r>
            <a:r>
              <a:rPr sz="2800" spc="-80" dirty="0">
                <a:latin typeface="Times New Roman"/>
                <a:cs typeface="Times New Roman"/>
              </a:rPr>
              <a:t> </a:t>
            </a:r>
            <a:r>
              <a:rPr sz="2800" spc="170" dirty="0">
                <a:latin typeface="Times New Roman"/>
                <a:cs typeface="Times New Roman"/>
              </a:rPr>
              <a:t>the</a:t>
            </a:r>
            <a:r>
              <a:rPr sz="2800" spc="-125" dirty="0">
                <a:latin typeface="Times New Roman"/>
                <a:cs typeface="Times New Roman"/>
              </a:rPr>
              <a:t> </a:t>
            </a:r>
            <a:r>
              <a:rPr sz="2800" spc="95" dirty="0">
                <a:latin typeface="Times New Roman"/>
                <a:cs typeface="Times New Roman"/>
              </a:rPr>
              <a:t>course</a:t>
            </a:r>
            <a:r>
              <a:rPr sz="2800" spc="-135" dirty="0">
                <a:latin typeface="Times New Roman"/>
                <a:cs typeface="Times New Roman"/>
              </a:rPr>
              <a:t> </a:t>
            </a:r>
            <a:r>
              <a:rPr sz="2800" spc="20" dirty="0">
                <a:latin typeface="Times New Roman"/>
                <a:cs typeface="Times New Roman"/>
              </a:rPr>
              <a:t>of</a:t>
            </a:r>
            <a:r>
              <a:rPr sz="2800" dirty="0">
                <a:latin typeface="Times New Roman"/>
                <a:cs typeface="Times New Roman"/>
              </a:rPr>
              <a:t> </a:t>
            </a:r>
            <a:r>
              <a:rPr sz="2800" spc="90" dirty="0">
                <a:latin typeface="Times New Roman"/>
                <a:cs typeface="Times New Roman"/>
              </a:rPr>
              <a:t>events</a:t>
            </a:r>
            <a:r>
              <a:rPr sz="2800" spc="-70" dirty="0">
                <a:latin typeface="Times New Roman"/>
                <a:cs typeface="Times New Roman"/>
              </a:rPr>
              <a:t> </a:t>
            </a:r>
            <a:r>
              <a:rPr sz="2800" spc="25" dirty="0">
                <a:latin typeface="Times New Roman"/>
                <a:cs typeface="Times New Roman"/>
              </a:rPr>
              <a:t>is</a:t>
            </a:r>
            <a:r>
              <a:rPr sz="2800" spc="-70" dirty="0">
                <a:latin typeface="Times New Roman"/>
                <a:cs typeface="Times New Roman"/>
              </a:rPr>
              <a:t> </a:t>
            </a:r>
            <a:r>
              <a:rPr sz="2800" spc="110" dirty="0">
                <a:latin typeface="Times New Roman"/>
                <a:cs typeface="Times New Roman"/>
              </a:rPr>
              <a:t>initiated</a:t>
            </a:r>
            <a:r>
              <a:rPr sz="2800" spc="-10" dirty="0">
                <a:latin typeface="Times New Roman"/>
                <a:cs typeface="Times New Roman"/>
              </a:rPr>
              <a:t> </a:t>
            </a:r>
            <a:r>
              <a:rPr sz="2800" spc="40" dirty="0">
                <a:latin typeface="Times New Roman"/>
                <a:cs typeface="Times New Roman"/>
              </a:rPr>
              <a:t>by</a:t>
            </a:r>
            <a:r>
              <a:rPr sz="2800" spc="-140" dirty="0">
                <a:latin typeface="Times New Roman"/>
                <a:cs typeface="Times New Roman"/>
              </a:rPr>
              <a:t> </a:t>
            </a:r>
            <a:r>
              <a:rPr sz="2800" spc="160" dirty="0">
                <a:latin typeface="Times New Roman"/>
                <a:cs typeface="Times New Roman"/>
              </a:rPr>
              <a:t>an</a:t>
            </a:r>
            <a:r>
              <a:rPr sz="2800" spc="-100" dirty="0">
                <a:latin typeface="Times New Roman"/>
                <a:cs typeface="Times New Roman"/>
              </a:rPr>
              <a:t> </a:t>
            </a:r>
            <a:r>
              <a:rPr sz="2800" spc="40" dirty="0">
                <a:latin typeface="Times New Roman"/>
                <a:cs typeface="Times New Roman"/>
              </a:rPr>
              <a:t>actor  </a:t>
            </a:r>
            <a:r>
              <a:rPr sz="2800" spc="170" dirty="0">
                <a:latin typeface="Times New Roman"/>
                <a:cs typeface="Times New Roman"/>
              </a:rPr>
              <a:t>the </a:t>
            </a:r>
            <a:r>
              <a:rPr sz="2800" spc="114" dirty="0">
                <a:latin typeface="Times New Roman"/>
                <a:cs typeface="Times New Roman"/>
              </a:rPr>
              <a:t>actor </a:t>
            </a:r>
            <a:r>
              <a:rPr sz="2800" spc="85" dirty="0">
                <a:latin typeface="Times New Roman"/>
                <a:cs typeface="Times New Roman"/>
              </a:rPr>
              <a:t>symbol </a:t>
            </a:r>
            <a:r>
              <a:rPr sz="2800" spc="25" dirty="0">
                <a:latin typeface="Times New Roman"/>
                <a:cs typeface="Times New Roman"/>
              </a:rPr>
              <a:t>is </a:t>
            </a:r>
            <a:r>
              <a:rPr sz="2800" spc="60" dirty="0">
                <a:latin typeface="Times New Roman"/>
                <a:cs typeface="Times New Roman"/>
              </a:rPr>
              <a:t>displayed </a:t>
            </a:r>
            <a:r>
              <a:rPr sz="2800" spc="70" dirty="0">
                <a:latin typeface="Times New Roman"/>
                <a:cs typeface="Times New Roman"/>
              </a:rPr>
              <a:t>as </a:t>
            </a:r>
            <a:r>
              <a:rPr sz="2800" spc="170" dirty="0">
                <a:latin typeface="Times New Roman"/>
                <a:cs typeface="Times New Roman"/>
              </a:rPr>
              <a:t>the </a:t>
            </a:r>
            <a:r>
              <a:rPr sz="2800" spc="105" dirty="0">
                <a:latin typeface="Times New Roman"/>
                <a:cs typeface="Times New Roman"/>
              </a:rPr>
              <a:t>leftmost  </a:t>
            </a:r>
            <a:r>
              <a:rPr sz="2800" spc="80" dirty="0">
                <a:latin typeface="Times New Roman"/>
                <a:cs typeface="Times New Roman"/>
              </a:rPr>
              <a:t>object.</a:t>
            </a:r>
            <a:endParaRPr sz="28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1101978"/>
            <a:ext cx="5325110" cy="513715"/>
          </a:xfrm>
          <a:prstGeom prst="rect">
            <a:avLst/>
          </a:prstGeom>
        </p:spPr>
        <p:txBody>
          <a:bodyPr vert="horz" wrap="square" lIns="0" tIns="13335" rIns="0" bIns="0" rtlCol="0">
            <a:spAutoFit/>
          </a:bodyPr>
          <a:lstStyle/>
          <a:p>
            <a:pPr marL="12700">
              <a:lnSpc>
                <a:spcPct val="100000"/>
              </a:lnSpc>
              <a:spcBef>
                <a:spcPts val="105"/>
              </a:spcBef>
            </a:pPr>
            <a:r>
              <a:rPr sz="3200" spc="-225" dirty="0"/>
              <a:t>Sequence </a:t>
            </a:r>
            <a:r>
              <a:rPr sz="3200" spc="-150" dirty="0"/>
              <a:t>diagrams: </a:t>
            </a:r>
            <a:r>
              <a:rPr sz="3200" spc="-175" dirty="0"/>
              <a:t>an</a:t>
            </a:r>
            <a:r>
              <a:rPr sz="3200" spc="-195" dirty="0"/>
              <a:t> </a:t>
            </a:r>
            <a:r>
              <a:rPr sz="3200" spc="-160" dirty="0"/>
              <a:t>example</a:t>
            </a:r>
            <a:endParaRPr sz="3200"/>
          </a:p>
        </p:txBody>
      </p:sp>
      <p:sp>
        <p:nvSpPr>
          <p:cNvPr id="8" name="object 8"/>
          <p:cNvSpPr/>
          <p:nvPr/>
        </p:nvSpPr>
        <p:spPr>
          <a:xfrm>
            <a:off x="1616091" y="2139014"/>
            <a:ext cx="201543" cy="42155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562978" y="2414498"/>
            <a:ext cx="318770" cy="0"/>
          </a:xfrm>
          <a:custGeom>
            <a:avLst/>
            <a:gdLst/>
            <a:ahLst/>
            <a:cxnLst/>
            <a:rect l="l" t="t" r="r" b="b"/>
            <a:pathLst>
              <a:path w="318769">
                <a:moveTo>
                  <a:pt x="0" y="0"/>
                </a:moveTo>
                <a:lnTo>
                  <a:pt x="318234" y="0"/>
                </a:lnTo>
              </a:path>
            </a:pathLst>
          </a:custGeom>
          <a:ln w="3175">
            <a:solidFill>
              <a:srgbClr val="990033"/>
            </a:solidFill>
          </a:ln>
        </p:spPr>
        <p:txBody>
          <a:bodyPr wrap="square" lIns="0" tIns="0" rIns="0" bIns="0" rtlCol="0"/>
          <a:lstStyle/>
          <a:p>
            <a:endParaRPr/>
          </a:p>
        </p:txBody>
      </p:sp>
      <p:sp>
        <p:nvSpPr>
          <p:cNvPr id="10" name="object 10"/>
          <p:cNvSpPr/>
          <p:nvPr/>
        </p:nvSpPr>
        <p:spPr>
          <a:xfrm>
            <a:off x="1499170" y="2561165"/>
            <a:ext cx="229235" cy="224154"/>
          </a:xfrm>
          <a:custGeom>
            <a:avLst/>
            <a:gdLst/>
            <a:ahLst/>
            <a:cxnLst/>
            <a:rect l="l" t="t" r="r" b="b"/>
            <a:pathLst>
              <a:path w="229235" h="224155">
                <a:moveTo>
                  <a:pt x="0" y="224151"/>
                </a:moveTo>
                <a:lnTo>
                  <a:pt x="229053" y="0"/>
                </a:lnTo>
              </a:path>
            </a:pathLst>
          </a:custGeom>
          <a:ln w="3175">
            <a:solidFill>
              <a:srgbClr val="990033"/>
            </a:solidFill>
          </a:ln>
        </p:spPr>
        <p:txBody>
          <a:bodyPr wrap="square" lIns="0" tIns="0" rIns="0" bIns="0" rtlCol="0"/>
          <a:lstStyle/>
          <a:p>
            <a:endParaRPr/>
          </a:p>
        </p:txBody>
      </p:sp>
      <p:sp>
        <p:nvSpPr>
          <p:cNvPr id="11" name="object 11"/>
          <p:cNvSpPr/>
          <p:nvPr/>
        </p:nvSpPr>
        <p:spPr>
          <a:xfrm>
            <a:off x="1729102" y="2560572"/>
            <a:ext cx="215900" cy="224790"/>
          </a:xfrm>
          <a:custGeom>
            <a:avLst/>
            <a:gdLst/>
            <a:ahLst/>
            <a:cxnLst/>
            <a:rect l="l" t="t" r="r" b="b"/>
            <a:pathLst>
              <a:path w="215900" h="224789">
                <a:moveTo>
                  <a:pt x="0" y="0"/>
                </a:moveTo>
                <a:lnTo>
                  <a:pt x="215507" y="224348"/>
                </a:lnTo>
              </a:path>
            </a:pathLst>
          </a:custGeom>
          <a:ln w="3175">
            <a:solidFill>
              <a:srgbClr val="990033"/>
            </a:solidFill>
          </a:ln>
        </p:spPr>
        <p:txBody>
          <a:bodyPr wrap="square" lIns="0" tIns="0" rIns="0" bIns="0" rtlCol="0"/>
          <a:lstStyle/>
          <a:p>
            <a:endParaRPr/>
          </a:p>
        </p:txBody>
      </p:sp>
      <p:sp>
        <p:nvSpPr>
          <p:cNvPr id="12" name="object 12"/>
          <p:cNvSpPr txBox="1"/>
          <p:nvPr/>
        </p:nvSpPr>
        <p:spPr>
          <a:xfrm>
            <a:off x="1108315" y="2806278"/>
            <a:ext cx="1267460" cy="311150"/>
          </a:xfrm>
          <a:prstGeom prst="rect">
            <a:avLst/>
          </a:prstGeom>
        </p:spPr>
        <p:txBody>
          <a:bodyPr vert="horz" wrap="square" lIns="0" tIns="15240" rIns="0" bIns="0" rtlCol="0">
            <a:spAutoFit/>
          </a:bodyPr>
          <a:lstStyle/>
          <a:p>
            <a:pPr marL="12700">
              <a:lnSpc>
                <a:spcPct val="100000"/>
              </a:lnSpc>
              <a:spcBef>
                <a:spcPts val="120"/>
              </a:spcBef>
            </a:pPr>
            <a:r>
              <a:rPr sz="1850" b="1" spc="-55" dirty="0">
                <a:latin typeface="Arial"/>
                <a:cs typeface="Arial"/>
              </a:rPr>
              <a:t>: </a:t>
            </a:r>
            <a:r>
              <a:rPr sz="1850" b="1" spc="-50" dirty="0">
                <a:latin typeface="Arial"/>
                <a:cs typeface="Arial"/>
              </a:rPr>
              <a:t>Custom</a:t>
            </a:r>
            <a:r>
              <a:rPr sz="1850" b="1" spc="-210" dirty="0">
                <a:latin typeface="Arial"/>
                <a:cs typeface="Arial"/>
              </a:rPr>
              <a:t> </a:t>
            </a:r>
            <a:r>
              <a:rPr sz="1850" b="1" dirty="0">
                <a:latin typeface="Arial"/>
                <a:cs typeface="Arial"/>
              </a:rPr>
              <a:t>er</a:t>
            </a:r>
            <a:endParaRPr sz="1850">
              <a:latin typeface="Arial"/>
              <a:cs typeface="Arial"/>
            </a:endParaRPr>
          </a:p>
        </p:txBody>
      </p:sp>
      <p:sp>
        <p:nvSpPr>
          <p:cNvPr id="13" name="object 13"/>
          <p:cNvSpPr/>
          <p:nvPr/>
        </p:nvSpPr>
        <p:spPr>
          <a:xfrm>
            <a:off x="1720142" y="3290941"/>
            <a:ext cx="0" cy="26670"/>
          </a:xfrm>
          <a:custGeom>
            <a:avLst/>
            <a:gdLst/>
            <a:ahLst/>
            <a:cxnLst/>
            <a:rect l="l" t="t" r="r" b="b"/>
            <a:pathLst>
              <a:path h="26670">
                <a:moveTo>
                  <a:pt x="0" y="0"/>
                </a:moveTo>
                <a:lnTo>
                  <a:pt x="0" y="26091"/>
                </a:lnTo>
              </a:path>
            </a:pathLst>
          </a:custGeom>
          <a:ln w="3175">
            <a:solidFill>
              <a:srgbClr val="000000"/>
            </a:solidFill>
            <a:prstDash val="sysDot"/>
          </a:ln>
        </p:spPr>
        <p:txBody>
          <a:bodyPr wrap="square" lIns="0" tIns="0" rIns="0" bIns="0" rtlCol="0"/>
          <a:lstStyle/>
          <a:p>
            <a:endParaRPr/>
          </a:p>
        </p:txBody>
      </p:sp>
      <p:sp>
        <p:nvSpPr>
          <p:cNvPr id="14" name="object 14"/>
          <p:cNvSpPr/>
          <p:nvPr/>
        </p:nvSpPr>
        <p:spPr>
          <a:xfrm>
            <a:off x="1720142" y="5202057"/>
            <a:ext cx="0" cy="998219"/>
          </a:xfrm>
          <a:custGeom>
            <a:avLst/>
            <a:gdLst/>
            <a:ahLst/>
            <a:cxnLst/>
            <a:rect l="l" t="t" r="r" b="b"/>
            <a:pathLst>
              <a:path h="998220">
                <a:moveTo>
                  <a:pt x="0" y="0"/>
                </a:moveTo>
                <a:lnTo>
                  <a:pt x="0" y="997727"/>
                </a:lnTo>
              </a:path>
            </a:pathLst>
          </a:custGeom>
          <a:ln w="3175">
            <a:solidFill>
              <a:srgbClr val="000000"/>
            </a:solidFill>
            <a:prstDash val="sysDot"/>
          </a:ln>
        </p:spPr>
        <p:txBody>
          <a:bodyPr wrap="square" lIns="0" tIns="0" rIns="0" bIns="0" rtlCol="0"/>
          <a:lstStyle/>
          <a:p>
            <a:endParaRPr/>
          </a:p>
        </p:txBody>
      </p:sp>
      <p:sp>
        <p:nvSpPr>
          <p:cNvPr id="15" name="object 15"/>
          <p:cNvSpPr/>
          <p:nvPr/>
        </p:nvSpPr>
        <p:spPr>
          <a:xfrm>
            <a:off x="1655868" y="3317033"/>
            <a:ext cx="109220" cy="1885314"/>
          </a:xfrm>
          <a:custGeom>
            <a:avLst/>
            <a:gdLst/>
            <a:ahLst/>
            <a:cxnLst/>
            <a:rect l="l" t="t" r="r" b="b"/>
            <a:pathLst>
              <a:path w="109219" h="1885314">
                <a:moveTo>
                  <a:pt x="0" y="1885024"/>
                </a:moveTo>
                <a:lnTo>
                  <a:pt x="108846" y="1885024"/>
                </a:lnTo>
                <a:lnTo>
                  <a:pt x="108846" y="0"/>
                </a:lnTo>
                <a:lnTo>
                  <a:pt x="0" y="0"/>
                </a:lnTo>
                <a:lnTo>
                  <a:pt x="0" y="1885024"/>
                </a:lnTo>
                <a:close/>
              </a:path>
            </a:pathLst>
          </a:custGeom>
          <a:solidFill>
            <a:srgbClr val="FFFFFF"/>
          </a:solidFill>
        </p:spPr>
        <p:txBody>
          <a:bodyPr wrap="square" lIns="0" tIns="0" rIns="0" bIns="0" rtlCol="0"/>
          <a:lstStyle/>
          <a:p>
            <a:endParaRPr/>
          </a:p>
        </p:txBody>
      </p:sp>
      <p:sp>
        <p:nvSpPr>
          <p:cNvPr id="16" name="object 16"/>
          <p:cNvSpPr/>
          <p:nvPr/>
        </p:nvSpPr>
        <p:spPr>
          <a:xfrm>
            <a:off x="1655868" y="3317033"/>
            <a:ext cx="109220" cy="1885314"/>
          </a:xfrm>
          <a:custGeom>
            <a:avLst/>
            <a:gdLst/>
            <a:ahLst/>
            <a:cxnLst/>
            <a:rect l="l" t="t" r="r" b="b"/>
            <a:pathLst>
              <a:path w="109219" h="1885314">
                <a:moveTo>
                  <a:pt x="0" y="1885024"/>
                </a:moveTo>
                <a:lnTo>
                  <a:pt x="108846" y="1885024"/>
                </a:lnTo>
                <a:lnTo>
                  <a:pt x="108846" y="0"/>
                </a:lnTo>
                <a:lnTo>
                  <a:pt x="0" y="0"/>
                </a:lnTo>
                <a:lnTo>
                  <a:pt x="0" y="1885024"/>
                </a:lnTo>
                <a:close/>
              </a:path>
            </a:pathLst>
          </a:custGeom>
          <a:ln w="3175">
            <a:solidFill>
              <a:srgbClr val="990033"/>
            </a:solidFill>
          </a:ln>
        </p:spPr>
        <p:txBody>
          <a:bodyPr wrap="square" lIns="0" tIns="0" rIns="0" bIns="0" rtlCol="0"/>
          <a:lstStyle/>
          <a:p>
            <a:endParaRPr/>
          </a:p>
        </p:txBody>
      </p:sp>
      <p:sp>
        <p:nvSpPr>
          <p:cNvPr id="17" name="object 17"/>
          <p:cNvSpPr txBox="1"/>
          <p:nvPr/>
        </p:nvSpPr>
        <p:spPr>
          <a:xfrm>
            <a:off x="2891625" y="2180444"/>
            <a:ext cx="1409700" cy="303929"/>
          </a:xfrm>
          <a:prstGeom prst="rect">
            <a:avLst/>
          </a:prstGeom>
          <a:solidFill>
            <a:srgbClr val="FFFFCC"/>
          </a:solidFill>
          <a:ln w="3175">
            <a:solidFill>
              <a:srgbClr val="990033"/>
            </a:solidFill>
          </a:ln>
        </p:spPr>
        <p:txBody>
          <a:bodyPr vert="horz" wrap="square" lIns="0" tIns="19050" rIns="0" bIns="0" rtlCol="0">
            <a:spAutoFit/>
          </a:bodyPr>
          <a:lstStyle/>
          <a:p>
            <a:pPr marL="203200">
              <a:lnSpc>
                <a:spcPct val="100000"/>
              </a:lnSpc>
              <a:spcBef>
                <a:spcPts val="150"/>
              </a:spcBef>
            </a:pPr>
            <a:r>
              <a:rPr lang="en-US" sz="1850" b="1" u="heavy" spc="-20" dirty="0">
                <a:uFill>
                  <a:solidFill>
                    <a:srgbClr val="000000"/>
                  </a:solidFill>
                </a:uFill>
                <a:latin typeface="Arial"/>
                <a:cs typeface="Arial"/>
              </a:rPr>
              <a:t>d</a:t>
            </a:r>
            <a:r>
              <a:rPr sz="1850" b="1" u="heavy" spc="-20" dirty="0">
                <a:uFill>
                  <a:solidFill>
                    <a:srgbClr val="000000"/>
                  </a:solidFill>
                </a:uFill>
                <a:latin typeface="Arial"/>
                <a:cs typeface="Arial"/>
              </a:rPr>
              <a:t> </a:t>
            </a:r>
            <a:r>
              <a:rPr sz="1850" b="1" u="heavy" spc="-55" dirty="0">
                <a:uFill>
                  <a:solidFill>
                    <a:srgbClr val="000000"/>
                  </a:solidFill>
                </a:uFill>
                <a:latin typeface="Arial"/>
                <a:cs typeface="Arial"/>
              </a:rPr>
              <a:t>:</a:t>
            </a:r>
            <a:r>
              <a:rPr sz="1850" b="1" u="heavy" spc="90" dirty="0">
                <a:uFill>
                  <a:solidFill>
                    <a:srgbClr val="000000"/>
                  </a:solidFill>
                </a:uFill>
                <a:latin typeface="Arial"/>
                <a:cs typeface="Arial"/>
              </a:rPr>
              <a:t> </a:t>
            </a:r>
            <a:r>
              <a:rPr lang="en-US" sz="1850" b="1" u="heavy" spc="-20" dirty="0">
                <a:uFill>
                  <a:solidFill>
                    <a:srgbClr val="000000"/>
                  </a:solidFill>
                </a:uFill>
                <a:latin typeface="Arial"/>
                <a:cs typeface="Arial"/>
              </a:rPr>
              <a:t>class</a:t>
            </a:r>
            <a:endParaRPr sz="1850" dirty="0">
              <a:latin typeface="Arial"/>
              <a:cs typeface="Arial"/>
            </a:endParaRPr>
          </a:p>
        </p:txBody>
      </p:sp>
      <p:sp>
        <p:nvSpPr>
          <p:cNvPr id="18" name="object 18"/>
          <p:cNvSpPr/>
          <p:nvPr/>
        </p:nvSpPr>
        <p:spPr>
          <a:xfrm>
            <a:off x="3605145" y="2828012"/>
            <a:ext cx="0" cy="14604"/>
          </a:xfrm>
          <a:custGeom>
            <a:avLst/>
            <a:gdLst/>
            <a:ahLst/>
            <a:cxnLst/>
            <a:rect l="l" t="t" r="r" b="b"/>
            <a:pathLst>
              <a:path h="14605">
                <a:moveTo>
                  <a:pt x="0" y="0"/>
                </a:moveTo>
                <a:lnTo>
                  <a:pt x="0" y="14073"/>
                </a:lnTo>
              </a:path>
            </a:pathLst>
          </a:custGeom>
          <a:ln w="3175">
            <a:solidFill>
              <a:srgbClr val="000000"/>
            </a:solidFill>
            <a:prstDash val="sysDot"/>
          </a:ln>
        </p:spPr>
        <p:txBody>
          <a:bodyPr wrap="square" lIns="0" tIns="0" rIns="0" bIns="0" rtlCol="0"/>
          <a:lstStyle/>
          <a:p>
            <a:endParaRPr/>
          </a:p>
        </p:txBody>
      </p:sp>
      <p:sp>
        <p:nvSpPr>
          <p:cNvPr id="19" name="object 19"/>
          <p:cNvSpPr/>
          <p:nvPr/>
        </p:nvSpPr>
        <p:spPr>
          <a:xfrm>
            <a:off x="3605145" y="4976858"/>
            <a:ext cx="0" cy="1223010"/>
          </a:xfrm>
          <a:custGeom>
            <a:avLst/>
            <a:gdLst/>
            <a:ahLst/>
            <a:cxnLst/>
            <a:rect l="l" t="t" r="r" b="b"/>
            <a:pathLst>
              <a:path h="1223010">
                <a:moveTo>
                  <a:pt x="0" y="0"/>
                </a:moveTo>
                <a:lnTo>
                  <a:pt x="0" y="1222926"/>
                </a:lnTo>
              </a:path>
            </a:pathLst>
          </a:custGeom>
          <a:ln w="3175">
            <a:solidFill>
              <a:srgbClr val="000000"/>
            </a:solidFill>
            <a:prstDash val="sysDot"/>
          </a:ln>
        </p:spPr>
        <p:txBody>
          <a:bodyPr wrap="square" lIns="0" tIns="0" rIns="0" bIns="0" rtlCol="0"/>
          <a:lstStyle/>
          <a:p>
            <a:endParaRPr/>
          </a:p>
        </p:txBody>
      </p:sp>
      <p:sp>
        <p:nvSpPr>
          <p:cNvPr id="20" name="object 20"/>
          <p:cNvSpPr/>
          <p:nvPr/>
        </p:nvSpPr>
        <p:spPr>
          <a:xfrm>
            <a:off x="3541713" y="2842085"/>
            <a:ext cx="110489" cy="2134870"/>
          </a:xfrm>
          <a:custGeom>
            <a:avLst/>
            <a:gdLst/>
            <a:ahLst/>
            <a:cxnLst/>
            <a:rect l="l" t="t" r="r" b="b"/>
            <a:pathLst>
              <a:path w="110489" h="2134870">
                <a:moveTo>
                  <a:pt x="0" y="2134773"/>
                </a:moveTo>
                <a:lnTo>
                  <a:pt x="110158" y="2134773"/>
                </a:lnTo>
                <a:lnTo>
                  <a:pt x="110158" y="0"/>
                </a:lnTo>
                <a:lnTo>
                  <a:pt x="0" y="0"/>
                </a:lnTo>
                <a:lnTo>
                  <a:pt x="0" y="2134773"/>
                </a:lnTo>
                <a:close/>
              </a:path>
            </a:pathLst>
          </a:custGeom>
          <a:solidFill>
            <a:srgbClr val="FFFFFF"/>
          </a:solidFill>
        </p:spPr>
        <p:txBody>
          <a:bodyPr wrap="square" lIns="0" tIns="0" rIns="0" bIns="0" rtlCol="0"/>
          <a:lstStyle/>
          <a:p>
            <a:endParaRPr/>
          </a:p>
        </p:txBody>
      </p:sp>
      <p:sp>
        <p:nvSpPr>
          <p:cNvPr id="21" name="object 21"/>
          <p:cNvSpPr/>
          <p:nvPr/>
        </p:nvSpPr>
        <p:spPr>
          <a:xfrm>
            <a:off x="3541713" y="2842085"/>
            <a:ext cx="110489" cy="2134870"/>
          </a:xfrm>
          <a:custGeom>
            <a:avLst/>
            <a:gdLst/>
            <a:ahLst/>
            <a:cxnLst/>
            <a:rect l="l" t="t" r="r" b="b"/>
            <a:pathLst>
              <a:path w="110489" h="2134870">
                <a:moveTo>
                  <a:pt x="0" y="2134773"/>
                </a:moveTo>
                <a:lnTo>
                  <a:pt x="110158" y="2134773"/>
                </a:lnTo>
                <a:lnTo>
                  <a:pt x="110158" y="0"/>
                </a:lnTo>
                <a:lnTo>
                  <a:pt x="0" y="0"/>
                </a:lnTo>
                <a:lnTo>
                  <a:pt x="0" y="2134773"/>
                </a:lnTo>
                <a:close/>
              </a:path>
            </a:pathLst>
          </a:custGeom>
          <a:ln w="3175">
            <a:solidFill>
              <a:srgbClr val="990033"/>
            </a:solidFill>
          </a:ln>
        </p:spPr>
        <p:txBody>
          <a:bodyPr wrap="square" lIns="0" tIns="0" rIns="0" bIns="0" rtlCol="0"/>
          <a:lstStyle/>
          <a:p>
            <a:endParaRPr/>
          </a:p>
        </p:txBody>
      </p:sp>
      <p:sp>
        <p:nvSpPr>
          <p:cNvPr id="22" name="object 22"/>
          <p:cNvSpPr txBox="1"/>
          <p:nvPr/>
        </p:nvSpPr>
        <p:spPr>
          <a:xfrm>
            <a:off x="4891522" y="2180444"/>
            <a:ext cx="1334135" cy="614680"/>
          </a:xfrm>
          <a:prstGeom prst="rect">
            <a:avLst/>
          </a:prstGeom>
          <a:solidFill>
            <a:srgbClr val="FFFFCC"/>
          </a:solidFill>
          <a:ln w="3175">
            <a:solidFill>
              <a:srgbClr val="990033"/>
            </a:solidFill>
          </a:ln>
        </p:spPr>
        <p:txBody>
          <a:bodyPr vert="horz" wrap="square" lIns="0" tIns="19050" rIns="0" bIns="0" rtlCol="0">
            <a:spAutoFit/>
          </a:bodyPr>
          <a:lstStyle/>
          <a:p>
            <a:pPr marL="152400">
              <a:lnSpc>
                <a:spcPct val="100000"/>
              </a:lnSpc>
              <a:spcBef>
                <a:spcPts val="150"/>
              </a:spcBef>
            </a:pPr>
            <a:r>
              <a:rPr sz="1850" b="1" u="heavy" spc="80" dirty="0">
                <a:uFill>
                  <a:solidFill>
                    <a:srgbClr val="000000"/>
                  </a:solidFill>
                </a:uFill>
                <a:latin typeface="Arial"/>
                <a:cs typeface="Arial"/>
              </a:rPr>
              <a:t> </a:t>
            </a:r>
            <a:r>
              <a:rPr sz="1850" b="1" u="heavy" spc="-55" dirty="0">
                <a:uFill>
                  <a:solidFill>
                    <a:srgbClr val="000000"/>
                  </a:solidFill>
                </a:uFill>
                <a:latin typeface="Arial"/>
                <a:cs typeface="Arial"/>
              </a:rPr>
              <a:t>: </a:t>
            </a:r>
            <a:r>
              <a:rPr sz="1850" b="1" u="heavy" spc="-95" dirty="0">
                <a:uFill>
                  <a:solidFill>
                    <a:srgbClr val="000000"/>
                  </a:solidFill>
                </a:uFill>
                <a:latin typeface="Arial"/>
                <a:cs typeface="Arial"/>
              </a:rPr>
              <a:t>o</a:t>
            </a:r>
            <a:r>
              <a:rPr sz="1850" b="1" u="heavy" spc="-300" dirty="0">
                <a:uFill>
                  <a:solidFill>
                    <a:srgbClr val="000000"/>
                  </a:solidFill>
                </a:uFill>
                <a:latin typeface="Arial"/>
                <a:cs typeface="Arial"/>
              </a:rPr>
              <a:t> </a:t>
            </a:r>
            <a:r>
              <a:rPr sz="1850" b="1" u="heavy" spc="-40" dirty="0">
                <a:uFill>
                  <a:solidFill>
                    <a:srgbClr val="000000"/>
                  </a:solidFill>
                </a:uFill>
                <a:latin typeface="Arial"/>
                <a:cs typeface="Arial"/>
              </a:rPr>
              <a:t>bject2</a:t>
            </a:r>
            <a:endParaRPr sz="1850">
              <a:latin typeface="Arial"/>
              <a:cs typeface="Arial"/>
            </a:endParaRPr>
          </a:p>
        </p:txBody>
      </p:sp>
      <p:sp>
        <p:nvSpPr>
          <p:cNvPr id="23" name="object 23"/>
          <p:cNvSpPr/>
          <p:nvPr/>
        </p:nvSpPr>
        <p:spPr>
          <a:xfrm>
            <a:off x="5567412" y="2828012"/>
            <a:ext cx="0" cy="14604"/>
          </a:xfrm>
          <a:custGeom>
            <a:avLst/>
            <a:gdLst/>
            <a:ahLst/>
            <a:cxnLst/>
            <a:rect l="l" t="t" r="r" b="b"/>
            <a:pathLst>
              <a:path h="14605">
                <a:moveTo>
                  <a:pt x="0" y="0"/>
                </a:moveTo>
                <a:lnTo>
                  <a:pt x="0" y="14034"/>
                </a:lnTo>
              </a:path>
            </a:pathLst>
          </a:custGeom>
          <a:ln w="3175">
            <a:solidFill>
              <a:srgbClr val="000000"/>
            </a:solidFill>
            <a:prstDash val="sysDot"/>
          </a:ln>
        </p:spPr>
        <p:txBody>
          <a:bodyPr wrap="square" lIns="0" tIns="0" rIns="0" bIns="0" rtlCol="0"/>
          <a:lstStyle/>
          <a:p>
            <a:endParaRPr/>
          </a:p>
        </p:txBody>
      </p:sp>
      <p:sp>
        <p:nvSpPr>
          <p:cNvPr id="24" name="object 24"/>
          <p:cNvSpPr/>
          <p:nvPr/>
        </p:nvSpPr>
        <p:spPr>
          <a:xfrm>
            <a:off x="5567412" y="3073510"/>
            <a:ext cx="0" cy="706120"/>
          </a:xfrm>
          <a:custGeom>
            <a:avLst/>
            <a:gdLst/>
            <a:ahLst/>
            <a:cxnLst/>
            <a:rect l="l" t="t" r="r" b="b"/>
            <a:pathLst>
              <a:path h="706120">
                <a:moveTo>
                  <a:pt x="0" y="0"/>
                </a:moveTo>
                <a:lnTo>
                  <a:pt x="0" y="705977"/>
                </a:lnTo>
              </a:path>
            </a:pathLst>
          </a:custGeom>
          <a:ln w="3175">
            <a:solidFill>
              <a:srgbClr val="000000"/>
            </a:solidFill>
            <a:prstDash val="sysDot"/>
          </a:ln>
        </p:spPr>
        <p:txBody>
          <a:bodyPr wrap="square" lIns="0" tIns="0" rIns="0" bIns="0" rtlCol="0"/>
          <a:lstStyle/>
          <a:p>
            <a:endParaRPr/>
          </a:p>
        </p:txBody>
      </p:sp>
      <p:sp>
        <p:nvSpPr>
          <p:cNvPr id="25" name="object 25"/>
          <p:cNvSpPr/>
          <p:nvPr/>
        </p:nvSpPr>
        <p:spPr>
          <a:xfrm>
            <a:off x="5567412" y="4976858"/>
            <a:ext cx="0" cy="1223010"/>
          </a:xfrm>
          <a:custGeom>
            <a:avLst/>
            <a:gdLst/>
            <a:ahLst/>
            <a:cxnLst/>
            <a:rect l="l" t="t" r="r" b="b"/>
            <a:pathLst>
              <a:path h="1223010">
                <a:moveTo>
                  <a:pt x="0" y="0"/>
                </a:moveTo>
                <a:lnTo>
                  <a:pt x="0" y="1222926"/>
                </a:lnTo>
              </a:path>
            </a:pathLst>
          </a:custGeom>
          <a:ln w="3175">
            <a:solidFill>
              <a:srgbClr val="000000"/>
            </a:solidFill>
            <a:prstDash val="sysDot"/>
          </a:ln>
        </p:spPr>
        <p:txBody>
          <a:bodyPr wrap="square" lIns="0" tIns="0" rIns="0" bIns="0" rtlCol="0"/>
          <a:lstStyle/>
          <a:p>
            <a:endParaRPr/>
          </a:p>
        </p:txBody>
      </p:sp>
      <p:sp>
        <p:nvSpPr>
          <p:cNvPr id="26" name="object 26"/>
          <p:cNvSpPr/>
          <p:nvPr/>
        </p:nvSpPr>
        <p:spPr>
          <a:xfrm>
            <a:off x="5502726" y="2842046"/>
            <a:ext cx="110489" cy="231775"/>
          </a:xfrm>
          <a:custGeom>
            <a:avLst/>
            <a:gdLst/>
            <a:ahLst/>
            <a:cxnLst/>
            <a:rect l="l" t="t" r="r" b="b"/>
            <a:pathLst>
              <a:path w="110489" h="231775">
                <a:moveTo>
                  <a:pt x="0" y="231464"/>
                </a:moveTo>
                <a:lnTo>
                  <a:pt x="110158" y="231464"/>
                </a:lnTo>
                <a:lnTo>
                  <a:pt x="110158" y="0"/>
                </a:lnTo>
                <a:lnTo>
                  <a:pt x="0" y="0"/>
                </a:lnTo>
                <a:lnTo>
                  <a:pt x="0" y="231464"/>
                </a:lnTo>
                <a:close/>
              </a:path>
            </a:pathLst>
          </a:custGeom>
          <a:solidFill>
            <a:srgbClr val="FFFFFF"/>
          </a:solidFill>
        </p:spPr>
        <p:txBody>
          <a:bodyPr wrap="square" lIns="0" tIns="0" rIns="0" bIns="0" rtlCol="0"/>
          <a:lstStyle/>
          <a:p>
            <a:endParaRPr/>
          </a:p>
        </p:txBody>
      </p:sp>
      <p:sp>
        <p:nvSpPr>
          <p:cNvPr id="27" name="object 27"/>
          <p:cNvSpPr/>
          <p:nvPr/>
        </p:nvSpPr>
        <p:spPr>
          <a:xfrm>
            <a:off x="5502726" y="2842046"/>
            <a:ext cx="110489" cy="231775"/>
          </a:xfrm>
          <a:custGeom>
            <a:avLst/>
            <a:gdLst/>
            <a:ahLst/>
            <a:cxnLst/>
            <a:rect l="l" t="t" r="r" b="b"/>
            <a:pathLst>
              <a:path w="110489" h="231775">
                <a:moveTo>
                  <a:pt x="0" y="231464"/>
                </a:moveTo>
                <a:lnTo>
                  <a:pt x="110158" y="231464"/>
                </a:lnTo>
                <a:lnTo>
                  <a:pt x="110158" y="0"/>
                </a:lnTo>
                <a:lnTo>
                  <a:pt x="0" y="0"/>
                </a:lnTo>
                <a:lnTo>
                  <a:pt x="0" y="231464"/>
                </a:lnTo>
                <a:close/>
              </a:path>
            </a:pathLst>
          </a:custGeom>
          <a:ln w="3175">
            <a:solidFill>
              <a:srgbClr val="990033"/>
            </a:solidFill>
          </a:ln>
        </p:spPr>
        <p:txBody>
          <a:bodyPr wrap="square" lIns="0" tIns="0" rIns="0" bIns="0" rtlCol="0"/>
          <a:lstStyle/>
          <a:p>
            <a:endParaRPr/>
          </a:p>
        </p:txBody>
      </p:sp>
      <p:sp>
        <p:nvSpPr>
          <p:cNvPr id="28" name="object 28"/>
          <p:cNvSpPr/>
          <p:nvPr/>
        </p:nvSpPr>
        <p:spPr>
          <a:xfrm>
            <a:off x="5502726" y="3779488"/>
            <a:ext cx="110489" cy="1197610"/>
          </a:xfrm>
          <a:custGeom>
            <a:avLst/>
            <a:gdLst/>
            <a:ahLst/>
            <a:cxnLst/>
            <a:rect l="l" t="t" r="r" b="b"/>
            <a:pathLst>
              <a:path w="110489" h="1197610">
                <a:moveTo>
                  <a:pt x="0" y="1197370"/>
                </a:moveTo>
                <a:lnTo>
                  <a:pt x="110158" y="1197370"/>
                </a:lnTo>
                <a:lnTo>
                  <a:pt x="110158" y="0"/>
                </a:lnTo>
                <a:lnTo>
                  <a:pt x="0" y="0"/>
                </a:lnTo>
                <a:lnTo>
                  <a:pt x="0" y="1197370"/>
                </a:lnTo>
                <a:close/>
              </a:path>
            </a:pathLst>
          </a:custGeom>
          <a:solidFill>
            <a:srgbClr val="FFFFFF"/>
          </a:solidFill>
        </p:spPr>
        <p:txBody>
          <a:bodyPr wrap="square" lIns="0" tIns="0" rIns="0" bIns="0" rtlCol="0"/>
          <a:lstStyle/>
          <a:p>
            <a:endParaRPr/>
          </a:p>
        </p:txBody>
      </p:sp>
      <p:sp>
        <p:nvSpPr>
          <p:cNvPr id="29" name="object 29"/>
          <p:cNvSpPr/>
          <p:nvPr/>
        </p:nvSpPr>
        <p:spPr>
          <a:xfrm>
            <a:off x="5502726" y="3779488"/>
            <a:ext cx="110489" cy="1197610"/>
          </a:xfrm>
          <a:custGeom>
            <a:avLst/>
            <a:gdLst/>
            <a:ahLst/>
            <a:cxnLst/>
            <a:rect l="l" t="t" r="r" b="b"/>
            <a:pathLst>
              <a:path w="110489" h="1197610">
                <a:moveTo>
                  <a:pt x="0" y="1197370"/>
                </a:moveTo>
                <a:lnTo>
                  <a:pt x="110158" y="1197370"/>
                </a:lnTo>
                <a:lnTo>
                  <a:pt x="110158" y="0"/>
                </a:lnTo>
                <a:lnTo>
                  <a:pt x="0" y="0"/>
                </a:lnTo>
                <a:lnTo>
                  <a:pt x="0" y="1197370"/>
                </a:lnTo>
                <a:close/>
              </a:path>
            </a:pathLst>
          </a:custGeom>
          <a:ln w="3175">
            <a:solidFill>
              <a:srgbClr val="990033"/>
            </a:solidFill>
          </a:ln>
        </p:spPr>
        <p:txBody>
          <a:bodyPr wrap="square" lIns="0" tIns="0" rIns="0" bIns="0" rtlCol="0"/>
          <a:lstStyle/>
          <a:p>
            <a:endParaRPr/>
          </a:p>
        </p:txBody>
      </p:sp>
      <p:sp>
        <p:nvSpPr>
          <p:cNvPr id="30" name="object 30"/>
          <p:cNvSpPr txBox="1"/>
          <p:nvPr/>
        </p:nvSpPr>
        <p:spPr>
          <a:xfrm>
            <a:off x="6918117" y="2180444"/>
            <a:ext cx="1447800" cy="614680"/>
          </a:xfrm>
          <a:prstGeom prst="rect">
            <a:avLst/>
          </a:prstGeom>
          <a:solidFill>
            <a:srgbClr val="FFFFCC"/>
          </a:solidFill>
          <a:ln w="3175">
            <a:solidFill>
              <a:srgbClr val="990033"/>
            </a:solidFill>
          </a:ln>
        </p:spPr>
        <p:txBody>
          <a:bodyPr vert="horz" wrap="square" lIns="0" tIns="19050" rIns="0" bIns="0" rtlCol="0">
            <a:spAutoFit/>
          </a:bodyPr>
          <a:lstStyle/>
          <a:p>
            <a:pPr marL="215900">
              <a:lnSpc>
                <a:spcPct val="100000"/>
              </a:lnSpc>
              <a:spcBef>
                <a:spcPts val="150"/>
              </a:spcBef>
            </a:pPr>
            <a:r>
              <a:rPr sz="1850" b="1" u="heavy" spc="-20" dirty="0">
                <a:uFill>
                  <a:solidFill>
                    <a:srgbClr val="000000"/>
                  </a:solidFill>
                </a:uFill>
                <a:latin typeface="Arial"/>
                <a:cs typeface="Arial"/>
              </a:rPr>
              <a:t> </a:t>
            </a:r>
            <a:r>
              <a:rPr sz="1850" b="1" u="heavy" spc="-55" dirty="0">
                <a:uFill>
                  <a:solidFill>
                    <a:srgbClr val="000000"/>
                  </a:solidFill>
                </a:uFill>
                <a:latin typeface="Arial"/>
                <a:cs typeface="Arial"/>
              </a:rPr>
              <a:t>:</a:t>
            </a:r>
            <a:r>
              <a:rPr sz="1850" b="1" u="heavy" spc="95" dirty="0">
                <a:uFill>
                  <a:solidFill>
                    <a:srgbClr val="000000"/>
                  </a:solidFill>
                </a:uFill>
                <a:latin typeface="Arial"/>
                <a:cs typeface="Arial"/>
              </a:rPr>
              <a:t> </a:t>
            </a:r>
            <a:r>
              <a:rPr sz="1850" b="1" u="heavy" spc="-20" dirty="0">
                <a:uFill>
                  <a:solidFill>
                    <a:srgbClr val="000000"/>
                  </a:solidFill>
                </a:uFill>
                <a:latin typeface="Arial"/>
                <a:cs typeface="Arial"/>
              </a:rPr>
              <a:t>object3</a:t>
            </a:r>
            <a:endParaRPr sz="1850">
              <a:latin typeface="Arial"/>
              <a:cs typeface="Arial"/>
            </a:endParaRPr>
          </a:p>
        </p:txBody>
      </p:sp>
      <p:sp>
        <p:nvSpPr>
          <p:cNvPr id="31" name="object 31"/>
          <p:cNvSpPr/>
          <p:nvPr/>
        </p:nvSpPr>
        <p:spPr>
          <a:xfrm>
            <a:off x="7656364" y="2828012"/>
            <a:ext cx="0" cy="14604"/>
          </a:xfrm>
          <a:custGeom>
            <a:avLst/>
            <a:gdLst/>
            <a:ahLst/>
            <a:cxnLst/>
            <a:rect l="l" t="t" r="r" b="b"/>
            <a:pathLst>
              <a:path h="14605">
                <a:moveTo>
                  <a:pt x="0" y="0"/>
                </a:moveTo>
                <a:lnTo>
                  <a:pt x="0" y="14034"/>
                </a:lnTo>
              </a:path>
            </a:pathLst>
          </a:custGeom>
          <a:ln w="3175">
            <a:solidFill>
              <a:srgbClr val="000000"/>
            </a:solidFill>
            <a:prstDash val="sysDot"/>
          </a:ln>
        </p:spPr>
        <p:txBody>
          <a:bodyPr wrap="square" lIns="0" tIns="0" rIns="0" bIns="0" rtlCol="0"/>
          <a:lstStyle/>
          <a:p>
            <a:endParaRPr/>
          </a:p>
        </p:txBody>
      </p:sp>
      <p:sp>
        <p:nvSpPr>
          <p:cNvPr id="32" name="object 32"/>
          <p:cNvSpPr/>
          <p:nvPr/>
        </p:nvSpPr>
        <p:spPr>
          <a:xfrm>
            <a:off x="7656364" y="3073510"/>
            <a:ext cx="0" cy="984885"/>
          </a:xfrm>
          <a:custGeom>
            <a:avLst/>
            <a:gdLst/>
            <a:ahLst/>
            <a:cxnLst/>
            <a:rect l="l" t="t" r="r" b="b"/>
            <a:pathLst>
              <a:path h="984885">
                <a:moveTo>
                  <a:pt x="0" y="0"/>
                </a:moveTo>
                <a:lnTo>
                  <a:pt x="0" y="984703"/>
                </a:lnTo>
              </a:path>
            </a:pathLst>
          </a:custGeom>
          <a:ln w="3175">
            <a:solidFill>
              <a:srgbClr val="000000"/>
            </a:solidFill>
            <a:prstDash val="sysDot"/>
          </a:ln>
        </p:spPr>
        <p:txBody>
          <a:bodyPr wrap="square" lIns="0" tIns="0" rIns="0" bIns="0" rtlCol="0"/>
          <a:lstStyle/>
          <a:p>
            <a:endParaRPr/>
          </a:p>
        </p:txBody>
      </p:sp>
      <p:sp>
        <p:nvSpPr>
          <p:cNvPr id="33" name="object 33"/>
          <p:cNvSpPr/>
          <p:nvPr/>
        </p:nvSpPr>
        <p:spPr>
          <a:xfrm>
            <a:off x="7656364" y="4963358"/>
            <a:ext cx="0" cy="1236980"/>
          </a:xfrm>
          <a:custGeom>
            <a:avLst/>
            <a:gdLst/>
            <a:ahLst/>
            <a:cxnLst/>
            <a:rect l="l" t="t" r="r" b="b"/>
            <a:pathLst>
              <a:path h="1236979">
                <a:moveTo>
                  <a:pt x="0" y="0"/>
                </a:moveTo>
                <a:lnTo>
                  <a:pt x="0" y="1236426"/>
                </a:lnTo>
              </a:path>
            </a:pathLst>
          </a:custGeom>
          <a:ln w="3175">
            <a:solidFill>
              <a:srgbClr val="000000"/>
            </a:solidFill>
            <a:prstDash val="sysDot"/>
          </a:ln>
        </p:spPr>
        <p:txBody>
          <a:bodyPr wrap="square" lIns="0" tIns="0" rIns="0" bIns="0" rtlCol="0"/>
          <a:lstStyle/>
          <a:p>
            <a:endParaRPr/>
          </a:p>
        </p:txBody>
      </p:sp>
      <p:sp>
        <p:nvSpPr>
          <p:cNvPr id="34" name="object 34"/>
          <p:cNvSpPr/>
          <p:nvPr/>
        </p:nvSpPr>
        <p:spPr>
          <a:xfrm>
            <a:off x="7593111" y="2842046"/>
            <a:ext cx="97155" cy="231775"/>
          </a:xfrm>
          <a:custGeom>
            <a:avLst/>
            <a:gdLst/>
            <a:ahLst/>
            <a:cxnLst/>
            <a:rect l="l" t="t" r="r" b="b"/>
            <a:pathLst>
              <a:path w="97154" h="231775">
                <a:moveTo>
                  <a:pt x="0" y="231464"/>
                </a:moveTo>
                <a:lnTo>
                  <a:pt x="96606" y="231464"/>
                </a:lnTo>
                <a:lnTo>
                  <a:pt x="96606" y="0"/>
                </a:lnTo>
                <a:lnTo>
                  <a:pt x="0" y="0"/>
                </a:lnTo>
                <a:lnTo>
                  <a:pt x="0" y="231464"/>
                </a:lnTo>
                <a:close/>
              </a:path>
            </a:pathLst>
          </a:custGeom>
          <a:solidFill>
            <a:srgbClr val="FFFFFF"/>
          </a:solidFill>
        </p:spPr>
        <p:txBody>
          <a:bodyPr wrap="square" lIns="0" tIns="0" rIns="0" bIns="0" rtlCol="0"/>
          <a:lstStyle/>
          <a:p>
            <a:endParaRPr/>
          </a:p>
        </p:txBody>
      </p:sp>
      <p:sp>
        <p:nvSpPr>
          <p:cNvPr id="35" name="object 35"/>
          <p:cNvSpPr/>
          <p:nvPr/>
        </p:nvSpPr>
        <p:spPr>
          <a:xfrm>
            <a:off x="7593111" y="2842046"/>
            <a:ext cx="97155" cy="231775"/>
          </a:xfrm>
          <a:custGeom>
            <a:avLst/>
            <a:gdLst/>
            <a:ahLst/>
            <a:cxnLst/>
            <a:rect l="l" t="t" r="r" b="b"/>
            <a:pathLst>
              <a:path w="97154" h="231775">
                <a:moveTo>
                  <a:pt x="0" y="231464"/>
                </a:moveTo>
                <a:lnTo>
                  <a:pt x="96606" y="231464"/>
                </a:lnTo>
                <a:lnTo>
                  <a:pt x="96606" y="0"/>
                </a:lnTo>
                <a:lnTo>
                  <a:pt x="0" y="0"/>
                </a:lnTo>
                <a:lnTo>
                  <a:pt x="0" y="231464"/>
                </a:lnTo>
                <a:close/>
              </a:path>
            </a:pathLst>
          </a:custGeom>
          <a:ln w="3175">
            <a:solidFill>
              <a:srgbClr val="990033"/>
            </a:solidFill>
          </a:ln>
        </p:spPr>
        <p:txBody>
          <a:bodyPr wrap="square" lIns="0" tIns="0" rIns="0" bIns="0" rtlCol="0"/>
          <a:lstStyle/>
          <a:p>
            <a:endParaRPr/>
          </a:p>
        </p:txBody>
      </p:sp>
      <p:sp>
        <p:nvSpPr>
          <p:cNvPr id="36" name="object 36"/>
          <p:cNvSpPr/>
          <p:nvPr/>
        </p:nvSpPr>
        <p:spPr>
          <a:xfrm>
            <a:off x="7593111" y="4058214"/>
            <a:ext cx="97155" cy="905510"/>
          </a:xfrm>
          <a:custGeom>
            <a:avLst/>
            <a:gdLst/>
            <a:ahLst/>
            <a:cxnLst/>
            <a:rect l="l" t="t" r="r" b="b"/>
            <a:pathLst>
              <a:path w="97154" h="905510">
                <a:moveTo>
                  <a:pt x="0" y="905143"/>
                </a:moveTo>
                <a:lnTo>
                  <a:pt x="96606" y="905143"/>
                </a:lnTo>
                <a:lnTo>
                  <a:pt x="96606" y="0"/>
                </a:lnTo>
                <a:lnTo>
                  <a:pt x="0" y="0"/>
                </a:lnTo>
                <a:lnTo>
                  <a:pt x="0" y="905143"/>
                </a:lnTo>
                <a:close/>
              </a:path>
            </a:pathLst>
          </a:custGeom>
          <a:solidFill>
            <a:srgbClr val="FFFFFF"/>
          </a:solidFill>
        </p:spPr>
        <p:txBody>
          <a:bodyPr wrap="square" lIns="0" tIns="0" rIns="0" bIns="0" rtlCol="0"/>
          <a:lstStyle/>
          <a:p>
            <a:endParaRPr/>
          </a:p>
        </p:txBody>
      </p:sp>
      <p:sp>
        <p:nvSpPr>
          <p:cNvPr id="37" name="object 37"/>
          <p:cNvSpPr/>
          <p:nvPr/>
        </p:nvSpPr>
        <p:spPr>
          <a:xfrm>
            <a:off x="7593111" y="4058214"/>
            <a:ext cx="97155" cy="905510"/>
          </a:xfrm>
          <a:custGeom>
            <a:avLst/>
            <a:gdLst/>
            <a:ahLst/>
            <a:cxnLst/>
            <a:rect l="l" t="t" r="r" b="b"/>
            <a:pathLst>
              <a:path w="97154" h="905510">
                <a:moveTo>
                  <a:pt x="0" y="905143"/>
                </a:moveTo>
                <a:lnTo>
                  <a:pt x="96606" y="905143"/>
                </a:lnTo>
                <a:lnTo>
                  <a:pt x="96606" y="0"/>
                </a:lnTo>
                <a:lnTo>
                  <a:pt x="0" y="0"/>
                </a:lnTo>
                <a:lnTo>
                  <a:pt x="0" y="905143"/>
                </a:lnTo>
                <a:close/>
              </a:path>
            </a:pathLst>
          </a:custGeom>
          <a:ln w="3175">
            <a:solidFill>
              <a:srgbClr val="990033"/>
            </a:solidFill>
          </a:ln>
        </p:spPr>
        <p:txBody>
          <a:bodyPr wrap="square" lIns="0" tIns="0" rIns="0" bIns="0" rtlCol="0"/>
          <a:lstStyle/>
          <a:p>
            <a:endParaRPr/>
          </a:p>
        </p:txBody>
      </p:sp>
      <p:sp>
        <p:nvSpPr>
          <p:cNvPr id="38" name="object 38"/>
          <p:cNvSpPr/>
          <p:nvPr/>
        </p:nvSpPr>
        <p:spPr>
          <a:xfrm>
            <a:off x="1792050" y="3525568"/>
            <a:ext cx="1758314" cy="0"/>
          </a:xfrm>
          <a:custGeom>
            <a:avLst/>
            <a:gdLst/>
            <a:ahLst/>
            <a:cxnLst/>
            <a:rect l="l" t="t" r="r" b="b"/>
            <a:pathLst>
              <a:path w="1758314">
                <a:moveTo>
                  <a:pt x="0" y="0"/>
                </a:moveTo>
                <a:lnTo>
                  <a:pt x="1758084" y="0"/>
                </a:lnTo>
              </a:path>
            </a:pathLst>
          </a:custGeom>
          <a:ln w="3175">
            <a:solidFill>
              <a:srgbClr val="990033"/>
            </a:solidFill>
          </a:ln>
        </p:spPr>
        <p:txBody>
          <a:bodyPr wrap="square" lIns="0" tIns="0" rIns="0" bIns="0" rtlCol="0"/>
          <a:lstStyle/>
          <a:p>
            <a:endParaRPr/>
          </a:p>
        </p:txBody>
      </p:sp>
      <p:sp>
        <p:nvSpPr>
          <p:cNvPr id="39" name="object 39"/>
          <p:cNvSpPr/>
          <p:nvPr/>
        </p:nvSpPr>
        <p:spPr>
          <a:xfrm>
            <a:off x="3400873" y="3515685"/>
            <a:ext cx="140970" cy="66040"/>
          </a:xfrm>
          <a:custGeom>
            <a:avLst/>
            <a:gdLst/>
            <a:ahLst/>
            <a:cxnLst/>
            <a:rect l="l" t="t" r="r" b="b"/>
            <a:pathLst>
              <a:path w="140970" h="66039">
                <a:moveTo>
                  <a:pt x="140840" y="0"/>
                </a:moveTo>
                <a:lnTo>
                  <a:pt x="0" y="66019"/>
                </a:lnTo>
              </a:path>
            </a:pathLst>
          </a:custGeom>
          <a:ln w="12800">
            <a:solidFill>
              <a:srgbClr val="990033"/>
            </a:solidFill>
          </a:ln>
        </p:spPr>
        <p:txBody>
          <a:bodyPr wrap="square" lIns="0" tIns="0" rIns="0" bIns="0" rtlCol="0"/>
          <a:lstStyle/>
          <a:p>
            <a:endParaRPr/>
          </a:p>
        </p:txBody>
      </p:sp>
      <p:sp>
        <p:nvSpPr>
          <p:cNvPr id="40" name="object 40"/>
          <p:cNvSpPr/>
          <p:nvPr/>
        </p:nvSpPr>
        <p:spPr>
          <a:xfrm>
            <a:off x="3400873" y="3449665"/>
            <a:ext cx="140970" cy="66040"/>
          </a:xfrm>
          <a:custGeom>
            <a:avLst/>
            <a:gdLst/>
            <a:ahLst/>
            <a:cxnLst/>
            <a:rect l="l" t="t" r="r" b="b"/>
            <a:pathLst>
              <a:path w="140970" h="66039">
                <a:moveTo>
                  <a:pt x="140840" y="66019"/>
                </a:moveTo>
                <a:lnTo>
                  <a:pt x="0" y="0"/>
                </a:lnTo>
              </a:path>
            </a:pathLst>
          </a:custGeom>
          <a:ln w="12800">
            <a:solidFill>
              <a:srgbClr val="990033"/>
            </a:solidFill>
          </a:ln>
        </p:spPr>
        <p:txBody>
          <a:bodyPr wrap="square" lIns="0" tIns="0" rIns="0" bIns="0" rtlCol="0"/>
          <a:lstStyle/>
          <a:p>
            <a:endParaRPr/>
          </a:p>
        </p:txBody>
      </p:sp>
      <p:sp>
        <p:nvSpPr>
          <p:cNvPr id="41" name="object 41"/>
          <p:cNvSpPr/>
          <p:nvPr/>
        </p:nvSpPr>
        <p:spPr>
          <a:xfrm>
            <a:off x="3677356" y="3789845"/>
            <a:ext cx="1834514" cy="0"/>
          </a:xfrm>
          <a:custGeom>
            <a:avLst/>
            <a:gdLst/>
            <a:ahLst/>
            <a:cxnLst/>
            <a:rect l="l" t="t" r="r" b="b"/>
            <a:pathLst>
              <a:path w="1834514">
                <a:moveTo>
                  <a:pt x="0" y="0"/>
                </a:moveTo>
                <a:lnTo>
                  <a:pt x="1834328" y="0"/>
                </a:lnTo>
              </a:path>
            </a:pathLst>
          </a:custGeom>
          <a:ln w="3175">
            <a:solidFill>
              <a:srgbClr val="990033"/>
            </a:solidFill>
          </a:ln>
        </p:spPr>
        <p:txBody>
          <a:bodyPr wrap="square" lIns="0" tIns="0" rIns="0" bIns="0" rtlCol="0"/>
          <a:lstStyle/>
          <a:p>
            <a:endParaRPr/>
          </a:p>
        </p:txBody>
      </p:sp>
      <p:sp>
        <p:nvSpPr>
          <p:cNvPr id="42" name="object 42"/>
          <p:cNvSpPr/>
          <p:nvPr/>
        </p:nvSpPr>
        <p:spPr>
          <a:xfrm>
            <a:off x="5350059" y="3779962"/>
            <a:ext cx="153035" cy="66675"/>
          </a:xfrm>
          <a:custGeom>
            <a:avLst/>
            <a:gdLst/>
            <a:ahLst/>
            <a:cxnLst/>
            <a:rect l="l" t="t" r="r" b="b"/>
            <a:pathLst>
              <a:path w="153035" h="66675">
                <a:moveTo>
                  <a:pt x="153024" y="0"/>
                </a:moveTo>
                <a:lnTo>
                  <a:pt x="0" y="66612"/>
                </a:lnTo>
              </a:path>
            </a:pathLst>
          </a:custGeom>
          <a:ln w="12825">
            <a:solidFill>
              <a:srgbClr val="990033"/>
            </a:solidFill>
          </a:ln>
        </p:spPr>
        <p:txBody>
          <a:bodyPr wrap="square" lIns="0" tIns="0" rIns="0" bIns="0" rtlCol="0"/>
          <a:lstStyle/>
          <a:p>
            <a:endParaRPr/>
          </a:p>
        </p:txBody>
      </p:sp>
      <p:sp>
        <p:nvSpPr>
          <p:cNvPr id="43" name="object 43"/>
          <p:cNvSpPr/>
          <p:nvPr/>
        </p:nvSpPr>
        <p:spPr>
          <a:xfrm>
            <a:off x="5350059" y="3727977"/>
            <a:ext cx="153035" cy="52069"/>
          </a:xfrm>
          <a:custGeom>
            <a:avLst/>
            <a:gdLst/>
            <a:ahLst/>
            <a:cxnLst/>
            <a:rect l="l" t="t" r="r" b="b"/>
            <a:pathLst>
              <a:path w="153035" h="52070">
                <a:moveTo>
                  <a:pt x="153024" y="51985"/>
                </a:moveTo>
                <a:lnTo>
                  <a:pt x="0" y="0"/>
                </a:lnTo>
              </a:path>
            </a:pathLst>
          </a:custGeom>
          <a:ln w="12893">
            <a:solidFill>
              <a:srgbClr val="990033"/>
            </a:solidFill>
          </a:ln>
        </p:spPr>
        <p:txBody>
          <a:bodyPr wrap="square" lIns="0" tIns="0" rIns="0" bIns="0" rtlCol="0"/>
          <a:lstStyle/>
          <a:p>
            <a:endParaRPr/>
          </a:p>
        </p:txBody>
      </p:sp>
      <p:sp>
        <p:nvSpPr>
          <p:cNvPr id="44" name="object 44"/>
          <p:cNvSpPr/>
          <p:nvPr/>
        </p:nvSpPr>
        <p:spPr>
          <a:xfrm>
            <a:off x="5639265" y="4068157"/>
            <a:ext cx="1950085" cy="0"/>
          </a:xfrm>
          <a:custGeom>
            <a:avLst/>
            <a:gdLst/>
            <a:ahLst/>
            <a:cxnLst/>
            <a:rect l="l" t="t" r="r" b="b"/>
            <a:pathLst>
              <a:path w="1950084">
                <a:moveTo>
                  <a:pt x="0" y="0"/>
                </a:moveTo>
                <a:lnTo>
                  <a:pt x="1950082" y="0"/>
                </a:lnTo>
              </a:path>
            </a:pathLst>
          </a:custGeom>
          <a:ln w="3175">
            <a:solidFill>
              <a:srgbClr val="990033"/>
            </a:solidFill>
          </a:ln>
        </p:spPr>
        <p:txBody>
          <a:bodyPr wrap="square" lIns="0" tIns="0" rIns="0" bIns="0" rtlCol="0"/>
          <a:lstStyle/>
          <a:p>
            <a:endParaRPr/>
          </a:p>
        </p:txBody>
      </p:sp>
      <p:sp>
        <p:nvSpPr>
          <p:cNvPr id="45" name="object 45"/>
          <p:cNvSpPr/>
          <p:nvPr/>
        </p:nvSpPr>
        <p:spPr>
          <a:xfrm>
            <a:off x="7440086" y="4058273"/>
            <a:ext cx="140335" cy="66040"/>
          </a:xfrm>
          <a:custGeom>
            <a:avLst/>
            <a:gdLst/>
            <a:ahLst/>
            <a:cxnLst/>
            <a:rect l="l" t="t" r="r" b="b"/>
            <a:pathLst>
              <a:path w="140334" h="66039">
                <a:moveTo>
                  <a:pt x="140302" y="0"/>
                </a:moveTo>
                <a:lnTo>
                  <a:pt x="0" y="66019"/>
                </a:lnTo>
              </a:path>
            </a:pathLst>
          </a:custGeom>
          <a:ln w="12799">
            <a:solidFill>
              <a:srgbClr val="990033"/>
            </a:solidFill>
          </a:ln>
        </p:spPr>
        <p:txBody>
          <a:bodyPr wrap="square" lIns="0" tIns="0" rIns="0" bIns="0" rtlCol="0"/>
          <a:lstStyle/>
          <a:p>
            <a:endParaRPr/>
          </a:p>
        </p:txBody>
      </p:sp>
      <p:sp>
        <p:nvSpPr>
          <p:cNvPr id="46" name="object 46"/>
          <p:cNvSpPr/>
          <p:nvPr/>
        </p:nvSpPr>
        <p:spPr>
          <a:xfrm>
            <a:off x="7440086" y="3991661"/>
            <a:ext cx="140335" cy="66675"/>
          </a:xfrm>
          <a:custGeom>
            <a:avLst/>
            <a:gdLst/>
            <a:ahLst/>
            <a:cxnLst/>
            <a:rect l="l" t="t" r="r" b="b"/>
            <a:pathLst>
              <a:path w="140334" h="66675">
                <a:moveTo>
                  <a:pt x="140302" y="66612"/>
                </a:moveTo>
                <a:lnTo>
                  <a:pt x="0" y="0"/>
                </a:lnTo>
              </a:path>
            </a:pathLst>
          </a:custGeom>
          <a:ln w="12795">
            <a:solidFill>
              <a:srgbClr val="990033"/>
            </a:solidFill>
          </a:ln>
        </p:spPr>
        <p:txBody>
          <a:bodyPr wrap="square" lIns="0" tIns="0" rIns="0" bIns="0" rtlCol="0"/>
          <a:lstStyle/>
          <a:p>
            <a:endParaRPr/>
          </a:p>
        </p:txBody>
      </p:sp>
      <p:sp>
        <p:nvSpPr>
          <p:cNvPr id="47" name="object 47"/>
          <p:cNvSpPr/>
          <p:nvPr/>
        </p:nvSpPr>
        <p:spPr>
          <a:xfrm>
            <a:off x="3677356" y="4477519"/>
            <a:ext cx="3912235" cy="0"/>
          </a:xfrm>
          <a:custGeom>
            <a:avLst/>
            <a:gdLst/>
            <a:ahLst/>
            <a:cxnLst/>
            <a:rect l="l" t="t" r="r" b="b"/>
            <a:pathLst>
              <a:path w="3912234">
                <a:moveTo>
                  <a:pt x="0" y="0"/>
                </a:moveTo>
                <a:lnTo>
                  <a:pt x="3911991" y="0"/>
                </a:lnTo>
              </a:path>
            </a:pathLst>
          </a:custGeom>
          <a:ln w="3175">
            <a:solidFill>
              <a:srgbClr val="990033"/>
            </a:solidFill>
          </a:ln>
        </p:spPr>
        <p:txBody>
          <a:bodyPr wrap="square" lIns="0" tIns="0" rIns="0" bIns="0" rtlCol="0"/>
          <a:lstStyle/>
          <a:p>
            <a:endParaRPr/>
          </a:p>
        </p:txBody>
      </p:sp>
      <p:sp>
        <p:nvSpPr>
          <p:cNvPr id="48" name="object 48"/>
          <p:cNvSpPr/>
          <p:nvPr/>
        </p:nvSpPr>
        <p:spPr>
          <a:xfrm>
            <a:off x="7440086" y="4467636"/>
            <a:ext cx="140335" cy="53340"/>
          </a:xfrm>
          <a:custGeom>
            <a:avLst/>
            <a:gdLst/>
            <a:ahLst/>
            <a:cxnLst/>
            <a:rect l="l" t="t" r="r" b="b"/>
            <a:pathLst>
              <a:path w="140334" h="53339">
                <a:moveTo>
                  <a:pt x="140302" y="0"/>
                </a:moveTo>
                <a:lnTo>
                  <a:pt x="0" y="53033"/>
                </a:lnTo>
              </a:path>
            </a:pathLst>
          </a:custGeom>
          <a:ln w="12867">
            <a:solidFill>
              <a:srgbClr val="990033"/>
            </a:solidFill>
          </a:ln>
        </p:spPr>
        <p:txBody>
          <a:bodyPr wrap="square" lIns="0" tIns="0" rIns="0" bIns="0" rtlCol="0"/>
          <a:lstStyle/>
          <a:p>
            <a:endParaRPr/>
          </a:p>
        </p:txBody>
      </p:sp>
      <p:sp>
        <p:nvSpPr>
          <p:cNvPr id="49" name="object 49"/>
          <p:cNvSpPr/>
          <p:nvPr/>
        </p:nvSpPr>
        <p:spPr>
          <a:xfrm>
            <a:off x="7440086" y="4401557"/>
            <a:ext cx="140335" cy="66675"/>
          </a:xfrm>
          <a:custGeom>
            <a:avLst/>
            <a:gdLst/>
            <a:ahLst/>
            <a:cxnLst/>
            <a:rect l="l" t="t" r="r" b="b"/>
            <a:pathLst>
              <a:path w="140334" h="66675">
                <a:moveTo>
                  <a:pt x="140302" y="66079"/>
                </a:moveTo>
                <a:lnTo>
                  <a:pt x="0" y="0"/>
                </a:lnTo>
              </a:path>
            </a:pathLst>
          </a:custGeom>
          <a:ln w="12798">
            <a:solidFill>
              <a:srgbClr val="990033"/>
            </a:solidFill>
          </a:ln>
        </p:spPr>
        <p:txBody>
          <a:bodyPr wrap="square" lIns="0" tIns="0" rIns="0" bIns="0" rtlCol="0"/>
          <a:lstStyle/>
          <a:p>
            <a:endParaRPr/>
          </a:p>
        </p:txBody>
      </p:sp>
      <p:sp>
        <p:nvSpPr>
          <p:cNvPr id="50" name="object 50"/>
          <p:cNvSpPr/>
          <p:nvPr/>
        </p:nvSpPr>
        <p:spPr>
          <a:xfrm>
            <a:off x="303275" y="4091990"/>
            <a:ext cx="917270" cy="565226"/>
          </a:xfrm>
          <a:prstGeom prst="rect">
            <a:avLst/>
          </a:prstGeom>
          <a:blipFill>
            <a:blip r:embed="rId3" cstate="print"/>
            <a:stretch>
              <a:fillRect/>
            </a:stretch>
          </a:blipFill>
        </p:spPr>
        <p:txBody>
          <a:bodyPr wrap="square" lIns="0" tIns="0" rIns="0" bIns="0" rtlCol="0"/>
          <a:lstStyle/>
          <a:p>
            <a:endParaRPr/>
          </a:p>
        </p:txBody>
      </p:sp>
      <p:sp>
        <p:nvSpPr>
          <p:cNvPr id="51" name="object 51"/>
          <p:cNvSpPr txBox="1"/>
          <p:nvPr/>
        </p:nvSpPr>
        <p:spPr>
          <a:xfrm>
            <a:off x="449986" y="4154170"/>
            <a:ext cx="60515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Actor</a:t>
            </a:r>
            <a:endParaRPr sz="2000">
              <a:latin typeface="Times New Roman"/>
              <a:cs typeface="Times New Roman"/>
            </a:endParaRPr>
          </a:p>
        </p:txBody>
      </p:sp>
      <p:sp>
        <p:nvSpPr>
          <p:cNvPr id="52" name="object 52"/>
          <p:cNvSpPr/>
          <p:nvPr/>
        </p:nvSpPr>
        <p:spPr>
          <a:xfrm>
            <a:off x="4140708" y="5084064"/>
            <a:ext cx="1224280" cy="655320"/>
          </a:xfrm>
          <a:custGeom>
            <a:avLst/>
            <a:gdLst/>
            <a:ahLst/>
            <a:cxnLst/>
            <a:rect l="l" t="t" r="r" b="b"/>
            <a:pathLst>
              <a:path w="1224279" h="655320">
                <a:moveTo>
                  <a:pt x="0" y="1524"/>
                </a:moveTo>
                <a:lnTo>
                  <a:pt x="0" y="762"/>
                </a:lnTo>
                <a:lnTo>
                  <a:pt x="762" y="0"/>
                </a:lnTo>
                <a:lnTo>
                  <a:pt x="1524" y="0"/>
                </a:lnTo>
                <a:lnTo>
                  <a:pt x="1222247" y="0"/>
                </a:lnTo>
                <a:lnTo>
                  <a:pt x="1223009" y="0"/>
                </a:lnTo>
                <a:lnTo>
                  <a:pt x="1223771" y="762"/>
                </a:lnTo>
                <a:lnTo>
                  <a:pt x="1223771" y="1524"/>
                </a:lnTo>
                <a:lnTo>
                  <a:pt x="1223771" y="653745"/>
                </a:lnTo>
                <a:lnTo>
                  <a:pt x="1223771" y="654608"/>
                </a:lnTo>
                <a:lnTo>
                  <a:pt x="1223009" y="655320"/>
                </a:lnTo>
                <a:lnTo>
                  <a:pt x="1222247" y="655320"/>
                </a:lnTo>
                <a:lnTo>
                  <a:pt x="1524" y="655320"/>
                </a:lnTo>
                <a:lnTo>
                  <a:pt x="762" y="655320"/>
                </a:lnTo>
                <a:lnTo>
                  <a:pt x="0" y="654608"/>
                </a:lnTo>
                <a:lnTo>
                  <a:pt x="0" y="653745"/>
                </a:lnTo>
                <a:lnTo>
                  <a:pt x="0" y="1524"/>
                </a:lnTo>
                <a:close/>
              </a:path>
            </a:pathLst>
          </a:custGeom>
          <a:ln w="12192">
            <a:solidFill>
              <a:srgbClr val="000000"/>
            </a:solidFill>
          </a:ln>
        </p:spPr>
        <p:txBody>
          <a:bodyPr wrap="square" lIns="0" tIns="0" rIns="0" bIns="0" rtlCol="0"/>
          <a:lstStyle/>
          <a:p>
            <a:endParaRPr/>
          </a:p>
        </p:txBody>
      </p:sp>
      <p:sp>
        <p:nvSpPr>
          <p:cNvPr id="53" name="object 53"/>
          <p:cNvSpPr txBox="1"/>
          <p:nvPr/>
        </p:nvSpPr>
        <p:spPr>
          <a:xfrm>
            <a:off x="4146803" y="5090159"/>
            <a:ext cx="1211580" cy="643255"/>
          </a:xfrm>
          <a:prstGeom prst="rect">
            <a:avLst/>
          </a:prstGeom>
          <a:solidFill>
            <a:srgbClr val="CCFFCC"/>
          </a:solidFill>
        </p:spPr>
        <p:txBody>
          <a:bodyPr vert="horz" wrap="square" lIns="0" tIns="12065" rIns="0" bIns="0" rtlCol="0">
            <a:spAutoFit/>
          </a:bodyPr>
          <a:lstStyle/>
          <a:p>
            <a:pPr marL="83820">
              <a:lnSpc>
                <a:spcPts val="2315"/>
              </a:lnSpc>
              <a:spcBef>
                <a:spcPts val="95"/>
              </a:spcBef>
            </a:pPr>
            <a:r>
              <a:rPr sz="2000" dirty="0">
                <a:latin typeface="Times New Roman"/>
                <a:cs typeface="Times New Roman"/>
              </a:rPr>
              <a:t>Instances</a:t>
            </a:r>
            <a:endParaRPr sz="2000">
              <a:latin typeface="Times New Roman"/>
              <a:cs typeface="Times New Roman"/>
            </a:endParaRPr>
          </a:p>
          <a:p>
            <a:pPr marL="83820">
              <a:lnSpc>
                <a:spcPts val="2315"/>
              </a:lnSpc>
            </a:pPr>
            <a:r>
              <a:rPr sz="2000" dirty="0">
                <a:latin typeface="Times New Roman"/>
                <a:cs typeface="Times New Roman"/>
              </a:rPr>
              <a:t>of</a:t>
            </a:r>
            <a:r>
              <a:rPr sz="2000" spc="-45" dirty="0">
                <a:latin typeface="Times New Roman"/>
                <a:cs typeface="Times New Roman"/>
              </a:rPr>
              <a:t> </a:t>
            </a:r>
            <a:r>
              <a:rPr sz="2000" dirty="0">
                <a:latin typeface="Times New Roman"/>
                <a:cs typeface="Times New Roman"/>
              </a:rPr>
              <a:t>classes</a:t>
            </a:r>
            <a:endParaRPr sz="2000">
              <a:latin typeface="Times New Roman"/>
              <a:cs typeface="Times New Roman"/>
            </a:endParaRPr>
          </a:p>
        </p:txBody>
      </p:sp>
      <p:sp>
        <p:nvSpPr>
          <p:cNvPr id="54" name="object 54"/>
          <p:cNvSpPr/>
          <p:nvPr/>
        </p:nvSpPr>
        <p:spPr>
          <a:xfrm>
            <a:off x="3832986" y="2852166"/>
            <a:ext cx="683895" cy="2240280"/>
          </a:xfrm>
          <a:custGeom>
            <a:avLst/>
            <a:gdLst/>
            <a:ahLst/>
            <a:cxnLst/>
            <a:rect l="l" t="t" r="r" b="b"/>
            <a:pathLst>
              <a:path w="683895" h="2240279">
                <a:moveTo>
                  <a:pt x="55625" y="79332"/>
                </a:moveTo>
                <a:lnTo>
                  <a:pt x="27801" y="87421"/>
                </a:lnTo>
                <a:lnTo>
                  <a:pt x="655827" y="2239772"/>
                </a:lnTo>
                <a:lnTo>
                  <a:pt x="683513" y="2231644"/>
                </a:lnTo>
                <a:lnTo>
                  <a:pt x="55625" y="79332"/>
                </a:lnTo>
                <a:close/>
              </a:path>
              <a:path w="683895" h="2240279">
                <a:moveTo>
                  <a:pt x="17399" y="0"/>
                </a:moveTo>
                <a:lnTo>
                  <a:pt x="0" y="95504"/>
                </a:lnTo>
                <a:lnTo>
                  <a:pt x="27801" y="87421"/>
                </a:lnTo>
                <a:lnTo>
                  <a:pt x="23749" y="73533"/>
                </a:lnTo>
                <a:lnTo>
                  <a:pt x="51562" y="65405"/>
                </a:lnTo>
                <a:lnTo>
                  <a:pt x="78023" y="65405"/>
                </a:lnTo>
                <a:lnTo>
                  <a:pt x="17399" y="0"/>
                </a:lnTo>
                <a:close/>
              </a:path>
              <a:path w="683895" h="2240279">
                <a:moveTo>
                  <a:pt x="51562" y="65405"/>
                </a:moveTo>
                <a:lnTo>
                  <a:pt x="23749" y="73533"/>
                </a:lnTo>
                <a:lnTo>
                  <a:pt x="27801" y="87421"/>
                </a:lnTo>
                <a:lnTo>
                  <a:pt x="55625" y="79332"/>
                </a:lnTo>
                <a:lnTo>
                  <a:pt x="51562" y="65405"/>
                </a:lnTo>
                <a:close/>
              </a:path>
              <a:path w="683895" h="2240279">
                <a:moveTo>
                  <a:pt x="78023" y="65405"/>
                </a:moveTo>
                <a:lnTo>
                  <a:pt x="51562" y="65405"/>
                </a:lnTo>
                <a:lnTo>
                  <a:pt x="55625" y="79332"/>
                </a:lnTo>
                <a:lnTo>
                  <a:pt x="83438" y="71247"/>
                </a:lnTo>
                <a:lnTo>
                  <a:pt x="78023" y="65405"/>
                </a:lnTo>
                <a:close/>
              </a:path>
            </a:pathLst>
          </a:custGeom>
          <a:solidFill>
            <a:srgbClr val="000000"/>
          </a:solidFill>
        </p:spPr>
        <p:txBody>
          <a:bodyPr wrap="square" lIns="0" tIns="0" rIns="0" bIns="0" rtlCol="0"/>
          <a:lstStyle/>
          <a:p>
            <a:endParaRPr/>
          </a:p>
        </p:txBody>
      </p:sp>
      <p:sp>
        <p:nvSpPr>
          <p:cNvPr id="55" name="object 55"/>
          <p:cNvSpPr/>
          <p:nvPr/>
        </p:nvSpPr>
        <p:spPr>
          <a:xfrm>
            <a:off x="4775072" y="2852166"/>
            <a:ext cx="542290" cy="2239010"/>
          </a:xfrm>
          <a:custGeom>
            <a:avLst/>
            <a:gdLst/>
            <a:ahLst/>
            <a:cxnLst/>
            <a:rect l="l" t="t" r="r" b="b"/>
            <a:pathLst>
              <a:path w="542289" h="2239010">
                <a:moveTo>
                  <a:pt x="485254" y="81564"/>
                </a:moveTo>
                <a:lnTo>
                  <a:pt x="0" y="2232533"/>
                </a:lnTo>
                <a:lnTo>
                  <a:pt x="28193" y="2238883"/>
                </a:lnTo>
                <a:lnTo>
                  <a:pt x="513561" y="87972"/>
                </a:lnTo>
                <a:lnTo>
                  <a:pt x="485254" y="81564"/>
                </a:lnTo>
                <a:close/>
              </a:path>
              <a:path w="542289" h="2239010">
                <a:moveTo>
                  <a:pt x="535150" y="67437"/>
                </a:moveTo>
                <a:lnTo>
                  <a:pt x="488441" y="67437"/>
                </a:lnTo>
                <a:lnTo>
                  <a:pt x="516763" y="73787"/>
                </a:lnTo>
                <a:lnTo>
                  <a:pt x="513561" y="87972"/>
                </a:lnTo>
                <a:lnTo>
                  <a:pt x="541781" y="94361"/>
                </a:lnTo>
                <a:lnTo>
                  <a:pt x="535150" y="67437"/>
                </a:lnTo>
                <a:close/>
              </a:path>
              <a:path w="542289" h="2239010">
                <a:moveTo>
                  <a:pt x="488441" y="67437"/>
                </a:moveTo>
                <a:lnTo>
                  <a:pt x="485254" y="81564"/>
                </a:lnTo>
                <a:lnTo>
                  <a:pt x="513561" y="87972"/>
                </a:lnTo>
                <a:lnTo>
                  <a:pt x="516763" y="73787"/>
                </a:lnTo>
                <a:lnTo>
                  <a:pt x="488441" y="67437"/>
                </a:lnTo>
                <a:close/>
              </a:path>
              <a:path w="542289" h="2239010">
                <a:moveTo>
                  <a:pt x="518540" y="0"/>
                </a:moveTo>
                <a:lnTo>
                  <a:pt x="457073" y="75184"/>
                </a:lnTo>
                <a:lnTo>
                  <a:pt x="485254" y="81564"/>
                </a:lnTo>
                <a:lnTo>
                  <a:pt x="488441" y="67437"/>
                </a:lnTo>
                <a:lnTo>
                  <a:pt x="535150" y="67437"/>
                </a:lnTo>
                <a:lnTo>
                  <a:pt x="518540" y="0"/>
                </a:lnTo>
                <a:close/>
              </a:path>
            </a:pathLst>
          </a:custGeom>
          <a:solidFill>
            <a:srgbClr val="000000"/>
          </a:solidFill>
        </p:spPr>
        <p:txBody>
          <a:bodyPr wrap="square" lIns="0" tIns="0" rIns="0" bIns="0" rtlCol="0"/>
          <a:lstStyle/>
          <a:p>
            <a:endParaRPr/>
          </a:p>
        </p:txBody>
      </p:sp>
      <p:sp>
        <p:nvSpPr>
          <p:cNvPr id="56" name="object 56"/>
          <p:cNvSpPr/>
          <p:nvPr/>
        </p:nvSpPr>
        <p:spPr>
          <a:xfrm>
            <a:off x="4921884" y="2780538"/>
            <a:ext cx="2171700" cy="2317750"/>
          </a:xfrm>
          <a:custGeom>
            <a:avLst/>
            <a:gdLst/>
            <a:ahLst/>
            <a:cxnLst/>
            <a:rect l="l" t="t" r="r" b="b"/>
            <a:pathLst>
              <a:path w="2171700" h="2317750">
                <a:moveTo>
                  <a:pt x="2101633" y="53462"/>
                </a:moveTo>
                <a:lnTo>
                  <a:pt x="0" y="2297430"/>
                </a:lnTo>
                <a:lnTo>
                  <a:pt x="21081" y="2317242"/>
                </a:lnTo>
                <a:lnTo>
                  <a:pt x="2122802" y="73316"/>
                </a:lnTo>
                <a:lnTo>
                  <a:pt x="2101633" y="53462"/>
                </a:lnTo>
                <a:close/>
              </a:path>
              <a:path w="2171700" h="2317750">
                <a:moveTo>
                  <a:pt x="2158806" y="42925"/>
                </a:moveTo>
                <a:lnTo>
                  <a:pt x="2111501" y="42925"/>
                </a:lnTo>
                <a:lnTo>
                  <a:pt x="2132711" y="62737"/>
                </a:lnTo>
                <a:lnTo>
                  <a:pt x="2122802" y="73316"/>
                </a:lnTo>
                <a:lnTo>
                  <a:pt x="2143887" y="93090"/>
                </a:lnTo>
                <a:lnTo>
                  <a:pt x="2158806" y="42925"/>
                </a:lnTo>
                <a:close/>
              </a:path>
              <a:path w="2171700" h="2317750">
                <a:moveTo>
                  <a:pt x="2111501" y="42925"/>
                </a:moveTo>
                <a:lnTo>
                  <a:pt x="2101633" y="53462"/>
                </a:lnTo>
                <a:lnTo>
                  <a:pt x="2122802" y="73316"/>
                </a:lnTo>
                <a:lnTo>
                  <a:pt x="2132711" y="62737"/>
                </a:lnTo>
                <a:lnTo>
                  <a:pt x="2111501" y="42925"/>
                </a:lnTo>
                <a:close/>
              </a:path>
              <a:path w="2171700" h="2317750">
                <a:moveTo>
                  <a:pt x="2171572" y="0"/>
                </a:moveTo>
                <a:lnTo>
                  <a:pt x="2080514" y="33654"/>
                </a:lnTo>
                <a:lnTo>
                  <a:pt x="2101633" y="53462"/>
                </a:lnTo>
                <a:lnTo>
                  <a:pt x="2111501" y="42925"/>
                </a:lnTo>
                <a:lnTo>
                  <a:pt x="2158806" y="42925"/>
                </a:lnTo>
                <a:lnTo>
                  <a:pt x="2171572" y="0"/>
                </a:lnTo>
                <a:close/>
              </a:path>
            </a:pathLst>
          </a:custGeom>
          <a:solidFill>
            <a:srgbClr val="000000"/>
          </a:solidFill>
        </p:spPr>
        <p:txBody>
          <a:bodyPr wrap="square" lIns="0" tIns="0" rIns="0" bIns="0" rtlCol="0"/>
          <a:lstStyle/>
          <a:p>
            <a:endParaRPr/>
          </a:p>
        </p:txBody>
      </p:sp>
      <p:sp>
        <p:nvSpPr>
          <p:cNvPr id="57" name="object 57"/>
          <p:cNvSpPr/>
          <p:nvPr/>
        </p:nvSpPr>
        <p:spPr>
          <a:xfrm>
            <a:off x="528459" y="3140201"/>
            <a:ext cx="731520" cy="1020444"/>
          </a:xfrm>
          <a:custGeom>
            <a:avLst/>
            <a:gdLst/>
            <a:ahLst/>
            <a:cxnLst/>
            <a:rect l="l" t="t" r="r" b="b"/>
            <a:pathLst>
              <a:path w="731519" h="1020445">
                <a:moveTo>
                  <a:pt x="669029" y="62419"/>
                </a:moveTo>
                <a:lnTo>
                  <a:pt x="0" y="1003554"/>
                </a:lnTo>
                <a:lnTo>
                  <a:pt x="23596" y="1020318"/>
                </a:lnTo>
                <a:lnTo>
                  <a:pt x="692616" y="79215"/>
                </a:lnTo>
                <a:lnTo>
                  <a:pt x="669029" y="62419"/>
                </a:lnTo>
                <a:close/>
              </a:path>
              <a:path w="731519" h="1020445">
                <a:moveTo>
                  <a:pt x="723250" y="50673"/>
                </a:moveTo>
                <a:lnTo>
                  <a:pt x="677379" y="50673"/>
                </a:lnTo>
                <a:lnTo>
                  <a:pt x="700989" y="67437"/>
                </a:lnTo>
                <a:lnTo>
                  <a:pt x="692616" y="79215"/>
                </a:lnTo>
                <a:lnTo>
                  <a:pt x="716203" y="96012"/>
                </a:lnTo>
                <a:lnTo>
                  <a:pt x="723250" y="50673"/>
                </a:lnTo>
                <a:close/>
              </a:path>
              <a:path w="731519" h="1020445">
                <a:moveTo>
                  <a:pt x="677379" y="50673"/>
                </a:moveTo>
                <a:lnTo>
                  <a:pt x="669029" y="62419"/>
                </a:lnTo>
                <a:lnTo>
                  <a:pt x="692616" y="79215"/>
                </a:lnTo>
                <a:lnTo>
                  <a:pt x="700989" y="67437"/>
                </a:lnTo>
                <a:lnTo>
                  <a:pt x="677379" y="50673"/>
                </a:lnTo>
                <a:close/>
              </a:path>
              <a:path w="731519" h="1020445">
                <a:moveTo>
                  <a:pt x="731126" y="0"/>
                </a:moveTo>
                <a:lnTo>
                  <a:pt x="645401" y="45593"/>
                </a:lnTo>
                <a:lnTo>
                  <a:pt x="669029" y="62419"/>
                </a:lnTo>
                <a:lnTo>
                  <a:pt x="677379" y="50673"/>
                </a:lnTo>
                <a:lnTo>
                  <a:pt x="723250" y="50673"/>
                </a:lnTo>
                <a:lnTo>
                  <a:pt x="731126" y="0"/>
                </a:lnTo>
                <a:close/>
              </a:path>
            </a:pathLst>
          </a:custGeom>
          <a:solidFill>
            <a:srgbClr val="000000"/>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44500" y="880363"/>
            <a:ext cx="4062095" cy="452120"/>
          </a:xfrm>
          <a:prstGeom prst="rect">
            <a:avLst/>
          </a:prstGeom>
        </p:spPr>
        <p:txBody>
          <a:bodyPr vert="horz" wrap="square" lIns="0" tIns="12065" rIns="0" bIns="0" rtlCol="0">
            <a:spAutoFit/>
          </a:bodyPr>
          <a:lstStyle/>
          <a:p>
            <a:pPr marL="12700">
              <a:lnSpc>
                <a:spcPct val="100000"/>
              </a:lnSpc>
              <a:spcBef>
                <a:spcPts val="95"/>
              </a:spcBef>
            </a:pPr>
            <a:r>
              <a:rPr sz="2800" spc="-204" dirty="0">
                <a:solidFill>
                  <a:srgbClr val="04607A"/>
                </a:solidFill>
                <a:latin typeface="Arial"/>
                <a:cs typeface="Arial"/>
              </a:rPr>
              <a:t>Sequence </a:t>
            </a:r>
            <a:r>
              <a:rPr sz="2800" spc="-145" dirty="0">
                <a:solidFill>
                  <a:srgbClr val="04607A"/>
                </a:solidFill>
                <a:latin typeface="Arial"/>
                <a:cs typeface="Arial"/>
              </a:rPr>
              <a:t>Diagram:</a:t>
            </a:r>
            <a:r>
              <a:rPr sz="2800" spc="-45" dirty="0">
                <a:solidFill>
                  <a:srgbClr val="04607A"/>
                </a:solidFill>
                <a:latin typeface="Arial"/>
                <a:cs typeface="Arial"/>
              </a:rPr>
              <a:t> </a:t>
            </a:r>
            <a:r>
              <a:rPr sz="2800" spc="-125" dirty="0">
                <a:solidFill>
                  <a:srgbClr val="04607A"/>
                </a:solidFill>
                <a:latin typeface="Arial"/>
                <a:cs typeface="Arial"/>
              </a:rPr>
              <a:t>Lifelines</a:t>
            </a:r>
            <a:endParaRPr sz="2800">
              <a:latin typeface="Arial"/>
              <a:cs typeface="Arial"/>
            </a:endParaRPr>
          </a:p>
        </p:txBody>
      </p:sp>
      <p:sp>
        <p:nvSpPr>
          <p:cNvPr id="8" name="object 8"/>
          <p:cNvSpPr/>
          <p:nvPr/>
        </p:nvSpPr>
        <p:spPr>
          <a:xfrm>
            <a:off x="694944" y="1214627"/>
            <a:ext cx="199644"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13816" y="1459991"/>
            <a:ext cx="1905" cy="169545"/>
          </a:xfrm>
          <a:custGeom>
            <a:avLst/>
            <a:gdLst/>
            <a:ahLst/>
            <a:cxnLst/>
            <a:rect l="l" t="t" r="r" b="b"/>
            <a:pathLst>
              <a:path w="1905" h="169544">
                <a:moveTo>
                  <a:pt x="0" y="0"/>
                </a:moveTo>
                <a:lnTo>
                  <a:pt x="1524" y="169163"/>
                </a:lnTo>
              </a:path>
            </a:pathLst>
          </a:custGeom>
          <a:ln w="9144">
            <a:solidFill>
              <a:srgbClr val="990033"/>
            </a:solidFill>
          </a:ln>
        </p:spPr>
        <p:txBody>
          <a:bodyPr wrap="square" lIns="0" tIns="0" rIns="0" bIns="0" rtlCol="0"/>
          <a:lstStyle/>
          <a:p>
            <a:endParaRPr/>
          </a:p>
        </p:txBody>
      </p:sp>
      <p:sp>
        <p:nvSpPr>
          <p:cNvPr id="10" name="object 10"/>
          <p:cNvSpPr/>
          <p:nvPr/>
        </p:nvSpPr>
        <p:spPr>
          <a:xfrm>
            <a:off x="679704" y="1505711"/>
            <a:ext cx="280670" cy="1905"/>
          </a:xfrm>
          <a:custGeom>
            <a:avLst/>
            <a:gdLst/>
            <a:ahLst/>
            <a:cxnLst/>
            <a:rect l="l" t="t" r="r" b="b"/>
            <a:pathLst>
              <a:path w="280669" h="1905">
                <a:moveTo>
                  <a:pt x="0" y="0"/>
                </a:moveTo>
                <a:lnTo>
                  <a:pt x="280415" y="1524"/>
                </a:lnTo>
              </a:path>
            </a:pathLst>
          </a:custGeom>
          <a:ln w="9143">
            <a:solidFill>
              <a:srgbClr val="990033"/>
            </a:solidFill>
          </a:ln>
        </p:spPr>
        <p:txBody>
          <a:bodyPr wrap="square" lIns="0" tIns="0" rIns="0" bIns="0" rtlCol="0"/>
          <a:lstStyle/>
          <a:p>
            <a:endParaRPr/>
          </a:p>
        </p:txBody>
      </p:sp>
      <p:sp>
        <p:nvSpPr>
          <p:cNvPr id="11" name="object 11"/>
          <p:cNvSpPr/>
          <p:nvPr/>
        </p:nvSpPr>
        <p:spPr>
          <a:xfrm>
            <a:off x="623316" y="1629155"/>
            <a:ext cx="382270" cy="191770"/>
          </a:xfrm>
          <a:custGeom>
            <a:avLst/>
            <a:gdLst/>
            <a:ahLst/>
            <a:cxnLst/>
            <a:rect l="l" t="t" r="r" b="b"/>
            <a:pathLst>
              <a:path w="382269" h="191769">
                <a:moveTo>
                  <a:pt x="0" y="191643"/>
                </a:moveTo>
                <a:lnTo>
                  <a:pt x="190906" y="0"/>
                </a:lnTo>
                <a:lnTo>
                  <a:pt x="382168" y="191643"/>
                </a:lnTo>
              </a:path>
            </a:pathLst>
          </a:custGeom>
          <a:ln w="9144">
            <a:solidFill>
              <a:srgbClr val="990033"/>
            </a:solidFill>
          </a:ln>
        </p:spPr>
        <p:txBody>
          <a:bodyPr wrap="square" lIns="0" tIns="0" rIns="0" bIns="0" rtlCol="0"/>
          <a:lstStyle/>
          <a:p>
            <a:endParaRPr/>
          </a:p>
        </p:txBody>
      </p:sp>
      <p:sp>
        <p:nvSpPr>
          <p:cNvPr id="12" name="object 12"/>
          <p:cNvSpPr txBox="1"/>
          <p:nvPr/>
        </p:nvSpPr>
        <p:spPr>
          <a:xfrm>
            <a:off x="473760" y="1870709"/>
            <a:ext cx="693420" cy="345440"/>
          </a:xfrm>
          <a:prstGeom prst="rect">
            <a:avLst/>
          </a:prstGeom>
        </p:spPr>
        <p:txBody>
          <a:bodyPr vert="horz" wrap="square" lIns="0" tIns="12700" rIns="0" bIns="0" rtlCol="0">
            <a:spAutoFit/>
          </a:bodyPr>
          <a:lstStyle/>
          <a:p>
            <a:pPr marL="12700">
              <a:lnSpc>
                <a:spcPct val="100000"/>
              </a:lnSpc>
              <a:spcBef>
                <a:spcPts val="100"/>
              </a:spcBef>
            </a:pPr>
            <a:r>
              <a:rPr sz="2100" u="heavy" dirty="0">
                <a:uFill>
                  <a:solidFill>
                    <a:srgbClr val="000000"/>
                  </a:solidFill>
                </a:uFill>
                <a:latin typeface="Arial"/>
                <a:cs typeface="Arial"/>
              </a:rPr>
              <a:t>:actor</a:t>
            </a:r>
            <a:endParaRPr sz="2100">
              <a:latin typeface="Arial"/>
              <a:cs typeface="Arial"/>
            </a:endParaRPr>
          </a:p>
        </p:txBody>
      </p:sp>
      <p:sp>
        <p:nvSpPr>
          <p:cNvPr id="13" name="object 13"/>
          <p:cNvSpPr/>
          <p:nvPr/>
        </p:nvSpPr>
        <p:spPr>
          <a:xfrm>
            <a:off x="320040" y="1802930"/>
            <a:ext cx="1019390" cy="59267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875788" y="2292985"/>
            <a:ext cx="920750" cy="0"/>
          </a:xfrm>
          <a:custGeom>
            <a:avLst/>
            <a:gdLst/>
            <a:ahLst/>
            <a:cxnLst/>
            <a:rect l="l" t="t" r="r" b="b"/>
            <a:pathLst>
              <a:path w="920750">
                <a:moveTo>
                  <a:pt x="0" y="0"/>
                </a:moveTo>
                <a:lnTo>
                  <a:pt x="920369" y="0"/>
                </a:lnTo>
              </a:path>
            </a:pathLst>
          </a:custGeom>
          <a:ln w="3175">
            <a:solidFill>
              <a:srgbClr val="FFFFCC"/>
            </a:solidFill>
          </a:ln>
        </p:spPr>
        <p:txBody>
          <a:bodyPr wrap="square" lIns="0" tIns="0" rIns="0" bIns="0" rtlCol="0"/>
          <a:lstStyle/>
          <a:p>
            <a:endParaRPr/>
          </a:p>
        </p:txBody>
      </p:sp>
      <p:sp>
        <p:nvSpPr>
          <p:cNvPr id="15" name="object 15"/>
          <p:cNvSpPr/>
          <p:nvPr/>
        </p:nvSpPr>
        <p:spPr>
          <a:xfrm>
            <a:off x="1871598" y="2292985"/>
            <a:ext cx="946785" cy="0"/>
          </a:xfrm>
          <a:custGeom>
            <a:avLst/>
            <a:gdLst/>
            <a:ahLst/>
            <a:cxnLst/>
            <a:rect l="l" t="t" r="r" b="b"/>
            <a:pathLst>
              <a:path w="946785">
                <a:moveTo>
                  <a:pt x="0" y="0"/>
                </a:moveTo>
                <a:lnTo>
                  <a:pt x="946277" y="0"/>
                </a:lnTo>
              </a:path>
            </a:pathLst>
          </a:custGeom>
          <a:ln w="3175">
            <a:solidFill>
              <a:srgbClr val="FFFFCC"/>
            </a:solidFill>
          </a:ln>
        </p:spPr>
        <p:txBody>
          <a:bodyPr wrap="square" lIns="0" tIns="0" rIns="0" bIns="0" rtlCol="0"/>
          <a:lstStyle/>
          <a:p>
            <a:endParaRPr/>
          </a:p>
        </p:txBody>
      </p:sp>
      <p:sp>
        <p:nvSpPr>
          <p:cNvPr id="16" name="object 16"/>
          <p:cNvSpPr/>
          <p:nvPr/>
        </p:nvSpPr>
        <p:spPr>
          <a:xfrm>
            <a:off x="1871472" y="1629410"/>
            <a:ext cx="1925320" cy="662940"/>
          </a:xfrm>
          <a:custGeom>
            <a:avLst/>
            <a:gdLst/>
            <a:ahLst/>
            <a:cxnLst/>
            <a:rect l="l" t="t" r="r" b="b"/>
            <a:pathLst>
              <a:path w="1925320" h="662939">
                <a:moveTo>
                  <a:pt x="0" y="662940"/>
                </a:moveTo>
                <a:lnTo>
                  <a:pt x="1924812" y="662940"/>
                </a:lnTo>
                <a:lnTo>
                  <a:pt x="1924812" y="0"/>
                </a:lnTo>
                <a:lnTo>
                  <a:pt x="0" y="0"/>
                </a:lnTo>
                <a:lnTo>
                  <a:pt x="0" y="662940"/>
                </a:lnTo>
                <a:close/>
              </a:path>
            </a:pathLst>
          </a:custGeom>
          <a:solidFill>
            <a:srgbClr val="FFFFCC"/>
          </a:solidFill>
        </p:spPr>
        <p:txBody>
          <a:bodyPr wrap="square" lIns="0" tIns="0" rIns="0" bIns="0" rtlCol="0"/>
          <a:lstStyle/>
          <a:p>
            <a:endParaRPr/>
          </a:p>
        </p:txBody>
      </p:sp>
      <p:sp>
        <p:nvSpPr>
          <p:cNvPr id="17" name="object 17"/>
          <p:cNvSpPr/>
          <p:nvPr/>
        </p:nvSpPr>
        <p:spPr>
          <a:xfrm>
            <a:off x="1871472" y="1629155"/>
            <a:ext cx="1925320" cy="664845"/>
          </a:xfrm>
          <a:custGeom>
            <a:avLst/>
            <a:gdLst/>
            <a:ahLst/>
            <a:cxnLst/>
            <a:rect l="l" t="t" r="r" b="b"/>
            <a:pathLst>
              <a:path w="1925320" h="664844">
                <a:moveTo>
                  <a:pt x="0" y="1524"/>
                </a:moveTo>
                <a:lnTo>
                  <a:pt x="0" y="762"/>
                </a:lnTo>
                <a:lnTo>
                  <a:pt x="761" y="0"/>
                </a:lnTo>
                <a:lnTo>
                  <a:pt x="1523" y="0"/>
                </a:lnTo>
                <a:lnTo>
                  <a:pt x="1923288" y="0"/>
                </a:lnTo>
                <a:lnTo>
                  <a:pt x="1924050" y="0"/>
                </a:lnTo>
                <a:lnTo>
                  <a:pt x="1924812" y="762"/>
                </a:lnTo>
                <a:lnTo>
                  <a:pt x="1924812" y="1524"/>
                </a:lnTo>
                <a:lnTo>
                  <a:pt x="1924812" y="662940"/>
                </a:lnTo>
                <a:lnTo>
                  <a:pt x="1924812" y="663702"/>
                </a:lnTo>
                <a:lnTo>
                  <a:pt x="1924050" y="664464"/>
                </a:lnTo>
                <a:lnTo>
                  <a:pt x="1923288" y="664464"/>
                </a:lnTo>
                <a:lnTo>
                  <a:pt x="1523" y="664464"/>
                </a:lnTo>
                <a:lnTo>
                  <a:pt x="761" y="664464"/>
                </a:lnTo>
                <a:lnTo>
                  <a:pt x="0" y="663702"/>
                </a:lnTo>
                <a:lnTo>
                  <a:pt x="0" y="662940"/>
                </a:lnTo>
                <a:lnTo>
                  <a:pt x="0" y="1524"/>
                </a:lnTo>
                <a:close/>
              </a:path>
            </a:pathLst>
          </a:custGeom>
          <a:ln w="9144">
            <a:solidFill>
              <a:srgbClr val="CCCCE6"/>
            </a:solidFill>
          </a:ln>
        </p:spPr>
        <p:txBody>
          <a:bodyPr wrap="square" lIns="0" tIns="0" rIns="0" bIns="0" rtlCol="0"/>
          <a:lstStyle/>
          <a:p>
            <a:endParaRPr/>
          </a:p>
        </p:txBody>
      </p:sp>
      <p:sp>
        <p:nvSpPr>
          <p:cNvPr id="18" name="object 18"/>
          <p:cNvSpPr/>
          <p:nvPr/>
        </p:nvSpPr>
        <p:spPr>
          <a:xfrm>
            <a:off x="1708404" y="1511858"/>
            <a:ext cx="1996186" cy="89745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952244" y="2071084"/>
            <a:ext cx="1508633" cy="70008"/>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5173979" y="2292985"/>
            <a:ext cx="995044" cy="0"/>
          </a:xfrm>
          <a:custGeom>
            <a:avLst/>
            <a:gdLst/>
            <a:ahLst/>
            <a:cxnLst/>
            <a:rect l="l" t="t" r="r" b="b"/>
            <a:pathLst>
              <a:path w="995045">
                <a:moveTo>
                  <a:pt x="0" y="0"/>
                </a:moveTo>
                <a:lnTo>
                  <a:pt x="995045" y="0"/>
                </a:lnTo>
              </a:path>
            </a:pathLst>
          </a:custGeom>
          <a:ln w="3175">
            <a:solidFill>
              <a:srgbClr val="FFFFCC"/>
            </a:solidFill>
          </a:ln>
        </p:spPr>
        <p:txBody>
          <a:bodyPr wrap="square" lIns="0" tIns="0" rIns="0" bIns="0" rtlCol="0"/>
          <a:lstStyle/>
          <a:p>
            <a:endParaRPr/>
          </a:p>
        </p:txBody>
      </p:sp>
      <p:sp>
        <p:nvSpPr>
          <p:cNvPr id="21" name="object 21"/>
          <p:cNvSpPr/>
          <p:nvPr/>
        </p:nvSpPr>
        <p:spPr>
          <a:xfrm>
            <a:off x="4212463" y="2292985"/>
            <a:ext cx="897890" cy="0"/>
          </a:xfrm>
          <a:custGeom>
            <a:avLst/>
            <a:gdLst/>
            <a:ahLst/>
            <a:cxnLst/>
            <a:rect l="l" t="t" r="r" b="b"/>
            <a:pathLst>
              <a:path w="897889">
                <a:moveTo>
                  <a:pt x="0" y="0"/>
                </a:moveTo>
                <a:lnTo>
                  <a:pt x="897509" y="0"/>
                </a:lnTo>
              </a:path>
            </a:pathLst>
          </a:custGeom>
          <a:ln w="3175">
            <a:solidFill>
              <a:srgbClr val="FFFFCC"/>
            </a:solidFill>
          </a:ln>
        </p:spPr>
        <p:txBody>
          <a:bodyPr wrap="square" lIns="0" tIns="0" rIns="0" bIns="0" rtlCol="0"/>
          <a:lstStyle/>
          <a:p>
            <a:endParaRPr/>
          </a:p>
        </p:txBody>
      </p:sp>
      <p:sp>
        <p:nvSpPr>
          <p:cNvPr id="22" name="object 22"/>
          <p:cNvSpPr/>
          <p:nvPr/>
        </p:nvSpPr>
        <p:spPr>
          <a:xfrm>
            <a:off x="4212335" y="1629410"/>
            <a:ext cx="1957070" cy="662940"/>
          </a:xfrm>
          <a:custGeom>
            <a:avLst/>
            <a:gdLst/>
            <a:ahLst/>
            <a:cxnLst/>
            <a:rect l="l" t="t" r="r" b="b"/>
            <a:pathLst>
              <a:path w="1957070" h="662939">
                <a:moveTo>
                  <a:pt x="0" y="662940"/>
                </a:moveTo>
                <a:lnTo>
                  <a:pt x="1956815" y="662940"/>
                </a:lnTo>
                <a:lnTo>
                  <a:pt x="1956815" y="0"/>
                </a:lnTo>
                <a:lnTo>
                  <a:pt x="0" y="0"/>
                </a:lnTo>
                <a:lnTo>
                  <a:pt x="0" y="662940"/>
                </a:lnTo>
                <a:close/>
              </a:path>
            </a:pathLst>
          </a:custGeom>
          <a:solidFill>
            <a:srgbClr val="FFFFCC"/>
          </a:solidFill>
        </p:spPr>
        <p:txBody>
          <a:bodyPr wrap="square" lIns="0" tIns="0" rIns="0" bIns="0" rtlCol="0"/>
          <a:lstStyle/>
          <a:p>
            <a:endParaRPr/>
          </a:p>
        </p:txBody>
      </p:sp>
      <p:sp>
        <p:nvSpPr>
          <p:cNvPr id="23" name="object 23"/>
          <p:cNvSpPr/>
          <p:nvPr/>
        </p:nvSpPr>
        <p:spPr>
          <a:xfrm>
            <a:off x="4212335" y="1629155"/>
            <a:ext cx="1957070" cy="664845"/>
          </a:xfrm>
          <a:custGeom>
            <a:avLst/>
            <a:gdLst/>
            <a:ahLst/>
            <a:cxnLst/>
            <a:rect l="l" t="t" r="r" b="b"/>
            <a:pathLst>
              <a:path w="1957070" h="664844">
                <a:moveTo>
                  <a:pt x="0" y="1524"/>
                </a:moveTo>
                <a:lnTo>
                  <a:pt x="0" y="762"/>
                </a:lnTo>
                <a:lnTo>
                  <a:pt x="762" y="0"/>
                </a:lnTo>
                <a:lnTo>
                  <a:pt x="1524" y="0"/>
                </a:lnTo>
                <a:lnTo>
                  <a:pt x="1955291" y="0"/>
                </a:lnTo>
                <a:lnTo>
                  <a:pt x="1956053" y="0"/>
                </a:lnTo>
                <a:lnTo>
                  <a:pt x="1956815" y="762"/>
                </a:lnTo>
                <a:lnTo>
                  <a:pt x="1956815" y="1524"/>
                </a:lnTo>
                <a:lnTo>
                  <a:pt x="1956815" y="662940"/>
                </a:lnTo>
                <a:lnTo>
                  <a:pt x="1956815" y="663702"/>
                </a:lnTo>
                <a:lnTo>
                  <a:pt x="1956053" y="664464"/>
                </a:lnTo>
                <a:lnTo>
                  <a:pt x="1955291" y="664464"/>
                </a:lnTo>
                <a:lnTo>
                  <a:pt x="1524" y="664464"/>
                </a:lnTo>
                <a:lnTo>
                  <a:pt x="762" y="664464"/>
                </a:lnTo>
                <a:lnTo>
                  <a:pt x="0" y="663702"/>
                </a:lnTo>
                <a:lnTo>
                  <a:pt x="0" y="662940"/>
                </a:lnTo>
                <a:lnTo>
                  <a:pt x="0" y="1524"/>
                </a:lnTo>
                <a:close/>
              </a:path>
            </a:pathLst>
          </a:custGeom>
          <a:ln w="9144">
            <a:solidFill>
              <a:srgbClr val="CCCCE6"/>
            </a:solidFill>
          </a:ln>
        </p:spPr>
        <p:txBody>
          <a:bodyPr wrap="square" lIns="0" tIns="0" rIns="0" bIns="0" rtlCol="0"/>
          <a:lstStyle/>
          <a:p>
            <a:endParaRPr/>
          </a:p>
        </p:txBody>
      </p:sp>
      <p:sp>
        <p:nvSpPr>
          <p:cNvPr id="24" name="object 24"/>
          <p:cNvSpPr/>
          <p:nvPr/>
        </p:nvSpPr>
        <p:spPr>
          <a:xfrm>
            <a:off x="4049267" y="1511858"/>
            <a:ext cx="1996186" cy="897458"/>
          </a:xfrm>
          <a:prstGeom prst="rect">
            <a:avLst/>
          </a:prstGeom>
          <a:blipFill>
            <a:blip r:embed="rId6" cstate="print"/>
            <a:stretch>
              <a:fillRect/>
            </a:stretch>
          </a:blipFill>
        </p:spPr>
        <p:txBody>
          <a:bodyPr wrap="square" lIns="0" tIns="0" rIns="0" bIns="0" rtlCol="0"/>
          <a:lstStyle/>
          <a:p>
            <a:endParaRPr/>
          </a:p>
        </p:txBody>
      </p:sp>
      <p:sp>
        <p:nvSpPr>
          <p:cNvPr id="25" name="object 25"/>
          <p:cNvSpPr txBox="1"/>
          <p:nvPr/>
        </p:nvSpPr>
        <p:spPr>
          <a:xfrm>
            <a:off x="1949323" y="1626870"/>
            <a:ext cx="3832225" cy="513715"/>
          </a:xfrm>
          <a:prstGeom prst="rect">
            <a:avLst/>
          </a:prstGeom>
        </p:spPr>
        <p:txBody>
          <a:bodyPr vert="horz" wrap="square" lIns="0" tIns="13335" rIns="0" bIns="0" rtlCol="0">
            <a:spAutoFit/>
          </a:bodyPr>
          <a:lstStyle/>
          <a:p>
            <a:pPr marL="12700">
              <a:lnSpc>
                <a:spcPct val="100000"/>
              </a:lnSpc>
              <a:spcBef>
                <a:spcPts val="105"/>
              </a:spcBef>
              <a:tabLst>
                <a:tab pos="2352675" algn="l"/>
              </a:tabLst>
            </a:pPr>
            <a:r>
              <a:rPr sz="3200" u="heavy" dirty="0">
                <a:uFill>
                  <a:solidFill>
                    <a:srgbClr val="000000"/>
                  </a:solidFill>
                </a:uFill>
                <a:latin typeface="Tahoma"/>
                <a:cs typeface="Tahoma"/>
              </a:rPr>
              <a:t>:object1</a:t>
            </a:r>
            <a:r>
              <a:rPr sz="3200" dirty="0">
                <a:latin typeface="Tahoma"/>
                <a:cs typeface="Tahoma"/>
              </a:rPr>
              <a:t>	</a:t>
            </a:r>
            <a:r>
              <a:rPr sz="3200" u="heavy" dirty="0">
                <a:uFill>
                  <a:solidFill>
                    <a:srgbClr val="000000"/>
                  </a:solidFill>
                </a:uFill>
                <a:latin typeface="Tahoma"/>
                <a:cs typeface="Tahoma"/>
              </a:rPr>
              <a:t>:object2</a:t>
            </a:r>
            <a:endParaRPr sz="3200">
              <a:latin typeface="Tahoma"/>
              <a:cs typeface="Tahoma"/>
            </a:endParaRPr>
          </a:p>
        </p:txBody>
      </p:sp>
      <p:sp>
        <p:nvSpPr>
          <p:cNvPr id="26" name="object 26"/>
          <p:cNvSpPr/>
          <p:nvPr/>
        </p:nvSpPr>
        <p:spPr>
          <a:xfrm>
            <a:off x="4293108" y="2071084"/>
            <a:ext cx="1508633" cy="70008"/>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2843022" y="2294382"/>
            <a:ext cx="7620" cy="3728085"/>
          </a:xfrm>
          <a:custGeom>
            <a:avLst/>
            <a:gdLst/>
            <a:ahLst/>
            <a:cxnLst/>
            <a:rect l="l" t="t" r="r" b="b"/>
            <a:pathLst>
              <a:path w="7619" h="3728085">
                <a:moveTo>
                  <a:pt x="7619" y="0"/>
                </a:moveTo>
                <a:lnTo>
                  <a:pt x="0" y="3727704"/>
                </a:lnTo>
              </a:path>
            </a:pathLst>
          </a:custGeom>
          <a:ln w="50292">
            <a:solidFill>
              <a:srgbClr val="CCCCE6"/>
            </a:solidFill>
            <a:prstDash val="lgDash"/>
          </a:ln>
        </p:spPr>
        <p:txBody>
          <a:bodyPr wrap="square" lIns="0" tIns="0" rIns="0" bIns="0" rtlCol="0"/>
          <a:lstStyle/>
          <a:p>
            <a:endParaRPr/>
          </a:p>
        </p:txBody>
      </p:sp>
      <p:sp>
        <p:nvSpPr>
          <p:cNvPr id="28" name="object 28"/>
          <p:cNvSpPr/>
          <p:nvPr/>
        </p:nvSpPr>
        <p:spPr>
          <a:xfrm>
            <a:off x="5141976" y="2269235"/>
            <a:ext cx="0" cy="2616835"/>
          </a:xfrm>
          <a:custGeom>
            <a:avLst/>
            <a:gdLst/>
            <a:ahLst/>
            <a:cxnLst/>
            <a:rect l="l" t="t" r="r" b="b"/>
            <a:pathLst>
              <a:path h="2616835">
                <a:moveTo>
                  <a:pt x="0" y="0"/>
                </a:moveTo>
                <a:lnTo>
                  <a:pt x="0" y="2616454"/>
                </a:lnTo>
              </a:path>
            </a:pathLst>
          </a:custGeom>
          <a:ln w="16509">
            <a:solidFill>
              <a:srgbClr val="CCCCE6"/>
            </a:solidFill>
            <a:prstDash val="lgDash"/>
          </a:ln>
        </p:spPr>
        <p:txBody>
          <a:bodyPr wrap="square" lIns="0" tIns="0" rIns="0" bIns="0" rtlCol="0"/>
          <a:lstStyle/>
          <a:p>
            <a:endParaRPr/>
          </a:p>
        </p:txBody>
      </p:sp>
      <p:sp>
        <p:nvSpPr>
          <p:cNvPr id="29" name="object 29"/>
          <p:cNvSpPr/>
          <p:nvPr/>
        </p:nvSpPr>
        <p:spPr>
          <a:xfrm>
            <a:off x="5109971" y="6110604"/>
            <a:ext cx="64135" cy="0"/>
          </a:xfrm>
          <a:custGeom>
            <a:avLst/>
            <a:gdLst/>
            <a:ahLst/>
            <a:cxnLst/>
            <a:rect l="l" t="t" r="r" b="b"/>
            <a:pathLst>
              <a:path w="64135">
                <a:moveTo>
                  <a:pt x="0" y="0"/>
                </a:moveTo>
                <a:lnTo>
                  <a:pt x="64008" y="0"/>
                </a:lnTo>
              </a:path>
            </a:pathLst>
          </a:custGeom>
          <a:ln w="16509">
            <a:solidFill>
              <a:srgbClr val="CCCCE6"/>
            </a:solidFill>
            <a:prstDash val="lgDash"/>
          </a:ln>
        </p:spPr>
        <p:txBody>
          <a:bodyPr wrap="square" lIns="0" tIns="0" rIns="0" bIns="0" rtlCol="0"/>
          <a:lstStyle/>
          <a:p>
            <a:endParaRPr/>
          </a:p>
        </p:txBody>
      </p:sp>
      <p:sp>
        <p:nvSpPr>
          <p:cNvPr id="30" name="object 30"/>
          <p:cNvSpPr/>
          <p:nvPr/>
        </p:nvSpPr>
        <p:spPr>
          <a:xfrm>
            <a:off x="7451597" y="2277617"/>
            <a:ext cx="40005" cy="3889375"/>
          </a:xfrm>
          <a:custGeom>
            <a:avLst/>
            <a:gdLst/>
            <a:ahLst/>
            <a:cxnLst/>
            <a:rect l="l" t="t" r="r" b="b"/>
            <a:pathLst>
              <a:path w="40004" h="3889375">
                <a:moveTo>
                  <a:pt x="39624" y="0"/>
                </a:moveTo>
                <a:lnTo>
                  <a:pt x="0" y="3889248"/>
                </a:lnTo>
              </a:path>
            </a:pathLst>
          </a:custGeom>
          <a:ln w="50291">
            <a:solidFill>
              <a:srgbClr val="CCCCE6"/>
            </a:solidFill>
            <a:prstDash val="lgDash"/>
          </a:ln>
        </p:spPr>
        <p:txBody>
          <a:bodyPr wrap="square" lIns="0" tIns="0" rIns="0" bIns="0" rtlCol="0"/>
          <a:lstStyle/>
          <a:p>
            <a:endParaRPr/>
          </a:p>
        </p:txBody>
      </p:sp>
      <p:sp>
        <p:nvSpPr>
          <p:cNvPr id="31" name="object 31"/>
          <p:cNvSpPr/>
          <p:nvPr/>
        </p:nvSpPr>
        <p:spPr>
          <a:xfrm>
            <a:off x="3000837" y="6102984"/>
            <a:ext cx="5257800" cy="0"/>
          </a:xfrm>
          <a:custGeom>
            <a:avLst/>
            <a:gdLst/>
            <a:ahLst/>
            <a:cxnLst/>
            <a:rect l="l" t="t" r="r" b="b"/>
            <a:pathLst>
              <a:path w="5257800">
                <a:moveTo>
                  <a:pt x="0" y="0"/>
                </a:moveTo>
                <a:lnTo>
                  <a:pt x="5257636" y="0"/>
                </a:lnTo>
              </a:path>
            </a:pathLst>
          </a:custGeom>
          <a:ln w="3175">
            <a:solidFill>
              <a:srgbClr val="CCFFCC"/>
            </a:solidFill>
          </a:ln>
        </p:spPr>
        <p:txBody>
          <a:bodyPr wrap="square" lIns="0" tIns="0" rIns="0" bIns="0" rtlCol="0"/>
          <a:lstStyle/>
          <a:p>
            <a:endParaRPr/>
          </a:p>
        </p:txBody>
      </p:sp>
      <p:sp>
        <p:nvSpPr>
          <p:cNvPr id="32" name="object 32"/>
          <p:cNvSpPr/>
          <p:nvPr/>
        </p:nvSpPr>
        <p:spPr>
          <a:xfrm>
            <a:off x="3000755" y="4885690"/>
            <a:ext cx="5257800" cy="1216660"/>
          </a:xfrm>
          <a:custGeom>
            <a:avLst/>
            <a:gdLst/>
            <a:ahLst/>
            <a:cxnLst/>
            <a:rect l="l" t="t" r="r" b="b"/>
            <a:pathLst>
              <a:path w="5257800" h="1216660">
                <a:moveTo>
                  <a:pt x="0" y="1216660"/>
                </a:moveTo>
                <a:lnTo>
                  <a:pt x="5257800" y="1216660"/>
                </a:lnTo>
                <a:lnTo>
                  <a:pt x="5257800" y="0"/>
                </a:lnTo>
                <a:lnTo>
                  <a:pt x="0" y="0"/>
                </a:lnTo>
                <a:lnTo>
                  <a:pt x="0" y="1216660"/>
                </a:lnTo>
                <a:close/>
              </a:path>
            </a:pathLst>
          </a:custGeom>
          <a:solidFill>
            <a:srgbClr val="CCFFCC"/>
          </a:solidFill>
        </p:spPr>
        <p:txBody>
          <a:bodyPr wrap="square" lIns="0" tIns="0" rIns="0" bIns="0" rtlCol="0"/>
          <a:lstStyle/>
          <a:p>
            <a:endParaRPr/>
          </a:p>
        </p:txBody>
      </p:sp>
      <p:sp>
        <p:nvSpPr>
          <p:cNvPr id="33" name="object 33"/>
          <p:cNvSpPr/>
          <p:nvPr/>
        </p:nvSpPr>
        <p:spPr>
          <a:xfrm>
            <a:off x="3000882" y="4885054"/>
            <a:ext cx="5257800" cy="0"/>
          </a:xfrm>
          <a:custGeom>
            <a:avLst/>
            <a:gdLst/>
            <a:ahLst/>
            <a:cxnLst/>
            <a:rect l="l" t="t" r="r" b="b"/>
            <a:pathLst>
              <a:path w="5257800">
                <a:moveTo>
                  <a:pt x="0" y="0"/>
                </a:moveTo>
                <a:lnTo>
                  <a:pt x="5257545" y="0"/>
                </a:lnTo>
              </a:path>
            </a:pathLst>
          </a:custGeom>
          <a:ln w="3175">
            <a:solidFill>
              <a:srgbClr val="CCFFCC"/>
            </a:solidFill>
          </a:ln>
        </p:spPr>
        <p:txBody>
          <a:bodyPr wrap="square" lIns="0" tIns="0" rIns="0" bIns="0" rtlCol="0"/>
          <a:lstStyle/>
          <a:p>
            <a:endParaRPr/>
          </a:p>
        </p:txBody>
      </p:sp>
      <p:sp>
        <p:nvSpPr>
          <p:cNvPr id="34" name="object 34"/>
          <p:cNvSpPr/>
          <p:nvPr/>
        </p:nvSpPr>
        <p:spPr>
          <a:xfrm>
            <a:off x="3000755" y="4884420"/>
            <a:ext cx="5257800" cy="1219200"/>
          </a:xfrm>
          <a:custGeom>
            <a:avLst/>
            <a:gdLst/>
            <a:ahLst/>
            <a:cxnLst/>
            <a:rect l="l" t="t" r="r" b="b"/>
            <a:pathLst>
              <a:path w="5257800" h="1219200">
                <a:moveTo>
                  <a:pt x="0" y="1523"/>
                </a:moveTo>
                <a:lnTo>
                  <a:pt x="0" y="761"/>
                </a:lnTo>
                <a:lnTo>
                  <a:pt x="762" y="0"/>
                </a:lnTo>
                <a:lnTo>
                  <a:pt x="1524" y="0"/>
                </a:lnTo>
                <a:lnTo>
                  <a:pt x="5256149" y="0"/>
                </a:lnTo>
                <a:lnTo>
                  <a:pt x="5257038" y="0"/>
                </a:lnTo>
                <a:lnTo>
                  <a:pt x="5257800" y="761"/>
                </a:lnTo>
                <a:lnTo>
                  <a:pt x="5257800" y="1523"/>
                </a:lnTo>
                <a:lnTo>
                  <a:pt x="5257800" y="1217612"/>
                </a:lnTo>
                <a:lnTo>
                  <a:pt x="5257800" y="1218488"/>
                </a:lnTo>
                <a:lnTo>
                  <a:pt x="5257038" y="1219199"/>
                </a:lnTo>
                <a:lnTo>
                  <a:pt x="5256149" y="1219199"/>
                </a:lnTo>
                <a:lnTo>
                  <a:pt x="1524" y="1219199"/>
                </a:lnTo>
                <a:lnTo>
                  <a:pt x="762" y="1219199"/>
                </a:lnTo>
                <a:lnTo>
                  <a:pt x="0" y="1218488"/>
                </a:lnTo>
                <a:lnTo>
                  <a:pt x="0" y="1217612"/>
                </a:lnTo>
                <a:lnTo>
                  <a:pt x="0" y="1523"/>
                </a:lnTo>
                <a:close/>
              </a:path>
            </a:pathLst>
          </a:custGeom>
          <a:ln w="9144">
            <a:solidFill>
              <a:srgbClr val="CCCCE6"/>
            </a:solidFill>
          </a:ln>
        </p:spPr>
        <p:txBody>
          <a:bodyPr wrap="square" lIns="0" tIns="0" rIns="0" bIns="0" rtlCol="0"/>
          <a:lstStyle/>
          <a:p>
            <a:endParaRPr/>
          </a:p>
        </p:txBody>
      </p:sp>
      <p:sp>
        <p:nvSpPr>
          <p:cNvPr id="35" name="object 35"/>
          <p:cNvSpPr/>
          <p:nvPr/>
        </p:nvSpPr>
        <p:spPr>
          <a:xfrm>
            <a:off x="2869692" y="4786934"/>
            <a:ext cx="2938145" cy="784682"/>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5431535" y="4786934"/>
            <a:ext cx="1471930" cy="784682"/>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6438900" y="4786934"/>
            <a:ext cx="639914" cy="784682"/>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2869692" y="5301996"/>
            <a:ext cx="4827778" cy="784682"/>
          </a:xfrm>
          <a:prstGeom prst="rect">
            <a:avLst/>
          </a:prstGeom>
          <a:blipFill>
            <a:blip r:embed="rId10" cstate="print"/>
            <a:stretch>
              <a:fillRect/>
            </a:stretch>
          </a:blipFill>
        </p:spPr>
        <p:txBody>
          <a:bodyPr wrap="square" lIns="0" tIns="0" rIns="0" bIns="0" rtlCol="0"/>
          <a:lstStyle/>
          <a:p>
            <a:endParaRPr/>
          </a:p>
        </p:txBody>
      </p:sp>
      <p:sp>
        <p:nvSpPr>
          <p:cNvPr id="39" name="object 39"/>
          <p:cNvSpPr txBox="1"/>
          <p:nvPr/>
        </p:nvSpPr>
        <p:spPr>
          <a:xfrm>
            <a:off x="3078226" y="4790058"/>
            <a:ext cx="4297680" cy="1055370"/>
          </a:xfrm>
          <a:prstGeom prst="rect">
            <a:avLst/>
          </a:prstGeom>
        </p:spPr>
        <p:txBody>
          <a:bodyPr vert="horz" wrap="square" lIns="0" tIns="12065" rIns="0" bIns="0" rtlCol="0">
            <a:spAutoFit/>
          </a:bodyPr>
          <a:lstStyle/>
          <a:p>
            <a:pPr marL="12700" marR="5080">
              <a:lnSpc>
                <a:spcPct val="120700"/>
              </a:lnSpc>
              <a:spcBef>
                <a:spcPts val="95"/>
              </a:spcBef>
            </a:pPr>
            <a:r>
              <a:rPr sz="2800" spc="-5" dirty="0">
                <a:latin typeface="Times New Roman"/>
                <a:cs typeface="Times New Roman"/>
              </a:rPr>
              <a:t>Each object has a </a:t>
            </a:r>
            <a:r>
              <a:rPr sz="2800" spc="-5" dirty="0">
                <a:solidFill>
                  <a:srgbClr val="666699"/>
                </a:solidFill>
                <a:latin typeface="Times New Roman"/>
                <a:cs typeface="Times New Roman"/>
              </a:rPr>
              <a:t>lifeline</a:t>
            </a:r>
            <a:r>
              <a:rPr sz="2800" spc="-5" dirty="0">
                <a:latin typeface="Times New Roman"/>
                <a:cs typeface="Times New Roman"/>
              </a:rPr>
              <a:t>.  </a:t>
            </a:r>
            <a:r>
              <a:rPr sz="2800" spc="-35" dirty="0">
                <a:latin typeface="Times New Roman"/>
                <a:cs typeface="Times New Roman"/>
              </a:rPr>
              <a:t>Time </a:t>
            </a:r>
            <a:r>
              <a:rPr sz="2800" dirty="0">
                <a:latin typeface="Times New Roman"/>
                <a:cs typeface="Times New Roman"/>
              </a:rPr>
              <a:t>flows from </a:t>
            </a:r>
            <a:r>
              <a:rPr sz="2800" spc="-5" dirty="0">
                <a:latin typeface="Times New Roman"/>
                <a:cs typeface="Times New Roman"/>
              </a:rPr>
              <a:t>top to</a:t>
            </a:r>
            <a:r>
              <a:rPr sz="2800" spc="-40" dirty="0">
                <a:latin typeface="Times New Roman"/>
                <a:cs typeface="Times New Roman"/>
              </a:rPr>
              <a:t> </a:t>
            </a:r>
            <a:r>
              <a:rPr sz="2800" dirty="0">
                <a:latin typeface="Times New Roman"/>
                <a:cs typeface="Times New Roman"/>
              </a:rPr>
              <a:t>down.</a:t>
            </a:r>
            <a:endParaRPr sz="2800">
              <a:latin typeface="Times New Roman"/>
              <a:cs typeface="Times New Roman"/>
            </a:endParaRPr>
          </a:p>
        </p:txBody>
      </p:sp>
      <p:sp>
        <p:nvSpPr>
          <p:cNvPr id="40" name="object 40"/>
          <p:cNvSpPr/>
          <p:nvPr/>
        </p:nvSpPr>
        <p:spPr>
          <a:xfrm>
            <a:off x="867917" y="2446782"/>
            <a:ext cx="33655" cy="3647440"/>
          </a:xfrm>
          <a:custGeom>
            <a:avLst/>
            <a:gdLst/>
            <a:ahLst/>
            <a:cxnLst/>
            <a:rect l="l" t="t" r="r" b="b"/>
            <a:pathLst>
              <a:path w="33655" h="3647440">
                <a:moveTo>
                  <a:pt x="0" y="0"/>
                </a:moveTo>
                <a:lnTo>
                  <a:pt x="33528" y="3646931"/>
                </a:lnTo>
              </a:path>
            </a:pathLst>
          </a:custGeom>
          <a:ln w="50292">
            <a:solidFill>
              <a:srgbClr val="CCCCE6"/>
            </a:solidFill>
            <a:prstDash val="lgDash"/>
          </a:ln>
        </p:spPr>
        <p:txBody>
          <a:bodyPr wrap="square" lIns="0" tIns="0" rIns="0" bIns="0" rtlCol="0"/>
          <a:lstStyle/>
          <a:p>
            <a:endParaRPr/>
          </a:p>
        </p:txBody>
      </p:sp>
      <p:sp>
        <p:nvSpPr>
          <p:cNvPr id="41" name="object 41"/>
          <p:cNvSpPr/>
          <p:nvPr/>
        </p:nvSpPr>
        <p:spPr>
          <a:xfrm>
            <a:off x="1575688" y="2637282"/>
            <a:ext cx="379730" cy="3276600"/>
          </a:xfrm>
          <a:custGeom>
            <a:avLst/>
            <a:gdLst/>
            <a:ahLst/>
            <a:cxnLst/>
            <a:rect l="l" t="t" r="r" b="b"/>
            <a:pathLst>
              <a:path w="379730" h="3276600">
                <a:moveTo>
                  <a:pt x="126462" y="2897166"/>
                </a:moveTo>
                <a:lnTo>
                  <a:pt x="0" y="2897251"/>
                </a:lnTo>
                <a:lnTo>
                  <a:pt x="189865" y="3276600"/>
                </a:lnTo>
                <a:lnTo>
                  <a:pt x="347808" y="2960395"/>
                </a:lnTo>
                <a:lnTo>
                  <a:pt x="126492" y="2960395"/>
                </a:lnTo>
                <a:lnTo>
                  <a:pt x="126462" y="2897166"/>
                </a:lnTo>
                <a:close/>
              </a:path>
              <a:path w="379730" h="3276600">
                <a:moveTo>
                  <a:pt x="379475" y="2896996"/>
                </a:moveTo>
                <a:lnTo>
                  <a:pt x="126462" y="2897166"/>
                </a:lnTo>
                <a:lnTo>
                  <a:pt x="126492" y="2960395"/>
                </a:lnTo>
                <a:lnTo>
                  <a:pt x="252984" y="2960344"/>
                </a:lnTo>
                <a:lnTo>
                  <a:pt x="252954" y="2897081"/>
                </a:lnTo>
                <a:lnTo>
                  <a:pt x="379433" y="2897081"/>
                </a:lnTo>
                <a:close/>
              </a:path>
              <a:path w="379730" h="3276600">
                <a:moveTo>
                  <a:pt x="379433" y="2897081"/>
                </a:moveTo>
                <a:lnTo>
                  <a:pt x="252954" y="2897081"/>
                </a:lnTo>
                <a:lnTo>
                  <a:pt x="252984" y="2960344"/>
                </a:lnTo>
                <a:lnTo>
                  <a:pt x="126492" y="2960395"/>
                </a:lnTo>
                <a:lnTo>
                  <a:pt x="347808" y="2960395"/>
                </a:lnTo>
                <a:lnTo>
                  <a:pt x="379433" y="2897081"/>
                </a:lnTo>
                <a:close/>
              </a:path>
              <a:path w="379730" h="3276600">
                <a:moveTo>
                  <a:pt x="251587" y="0"/>
                </a:moveTo>
                <a:lnTo>
                  <a:pt x="125094" y="0"/>
                </a:lnTo>
                <a:lnTo>
                  <a:pt x="126462" y="2897166"/>
                </a:lnTo>
                <a:lnTo>
                  <a:pt x="252954" y="2897081"/>
                </a:lnTo>
                <a:lnTo>
                  <a:pt x="251587" y="0"/>
                </a:lnTo>
                <a:close/>
              </a:path>
            </a:pathLst>
          </a:custGeom>
          <a:solidFill>
            <a:srgbClr val="666699"/>
          </a:solidFill>
        </p:spPr>
        <p:txBody>
          <a:bodyPr wrap="square" lIns="0" tIns="0" rIns="0" bIns="0" rtlCol="0"/>
          <a:lstStyle/>
          <a:p>
            <a:endParaRPr/>
          </a:p>
        </p:txBody>
      </p:sp>
      <p:sp>
        <p:nvSpPr>
          <p:cNvPr id="42" name="object 42"/>
          <p:cNvSpPr/>
          <p:nvPr/>
        </p:nvSpPr>
        <p:spPr>
          <a:xfrm>
            <a:off x="1572767" y="3276600"/>
            <a:ext cx="1116914" cy="1764664"/>
          </a:xfrm>
          <a:prstGeom prst="rect">
            <a:avLst/>
          </a:prstGeom>
          <a:blipFill>
            <a:blip r:embed="rId11" cstate="print"/>
            <a:stretch>
              <a:fillRect/>
            </a:stretch>
          </a:blipFill>
        </p:spPr>
        <p:txBody>
          <a:bodyPr wrap="square" lIns="0" tIns="0" rIns="0" bIns="0" rtlCol="0"/>
          <a:lstStyle/>
          <a:p>
            <a:endParaRPr/>
          </a:p>
        </p:txBody>
      </p:sp>
      <p:sp>
        <p:nvSpPr>
          <p:cNvPr id="43" name="object 43"/>
          <p:cNvSpPr txBox="1"/>
          <p:nvPr/>
        </p:nvSpPr>
        <p:spPr>
          <a:xfrm>
            <a:off x="1910670" y="3578733"/>
            <a:ext cx="638175" cy="1131570"/>
          </a:xfrm>
          <a:prstGeom prst="rect">
            <a:avLst/>
          </a:prstGeom>
        </p:spPr>
        <p:txBody>
          <a:bodyPr vert="vert" wrap="square" lIns="0" tIns="12065" rIns="0" bIns="0" rtlCol="0">
            <a:spAutoFit/>
          </a:bodyPr>
          <a:lstStyle/>
          <a:p>
            <a:pPr marL="12700">
              <a:lnSpc>
                <a:spcPct val="100000"/>
              </a:lnSpc>
              <a:spcBef>
                <a:spcPts val="95"/>
              </a:spcBef>
            </a:pPr>
            <a:r>
              <a:rPr sz="4000" dirty="0">
                <a:solidFill>
                  <a:srgbClr val="666699"/>
                </a:solidFill>
                <a:latin typeface="Tahoma"/>
                <a:cs typeface="Tahoma"/>
              </a:rPr>
              <a:t>Time</a:t>
            </a:r>
            <a:endParaRPr sz="4000">
              <a:latin typeface="Tahoma"/>
              <a:cs typeface="Tahoma"/>
            </a:endParaRPr>
          </a:p>
        </p:txBody>
      </p:sp>
      <p:sp>
        <p:nvSpPr>
          <p:cNvPr id="44" name="object 44"/>
          <p:cNvSpPr/>
          <p:nvPr/>
        </p:nvSpPr>
        <p:spPr>
          <a:xfrm>
            <a:off x="6596253" y="2276475"/>
            <a:ext cx="1799589" cy="0"/>
          </a:xfrm>
          <a:custGeom>
            <a:avLst/>
            <a:gdLst/>
            <a:ahLst/>
            <a:cxnLst/>
            <a:rect l="l" t="t" r="r" b="b"/>
            <a:pathLst>
              <a:path w="1799590">
                <a:moveTo>
                  <a:pt x="0" y="0"/>
                </a:moveTo>
                <a:lnTo>
                  <a:pt x="1799081" y="0"/>
                </a:lnTo>
              </a:path>
            </a:pathLst>
          </a:custGeom>
          <a:ln w="3175">
            <a:solidFill>
              <a:srgbClr val="FFFFCC"/>
            </a:solidFill>
          </a:ln>
        </p:spPr>
        <p:txBody>
          <a:bodyPr wrap="square" lIns="0" tIns="0" rIns="0" bIns="0" rtlCol="0"/>
          <a:lstStyle/>
          <a:p>
            <a:endParaRPr/>
          </a:p>
        </p:txBody>
      </p:sp>
      <p:sp>
        <p:nvSpPr>
          <p:cNvPr id="45" name="object 45"/>
          <p:cNvSpPr/>
          <p:nvPr/>
        </p:nvSpPr>
        <p:spPr>
          <a:xfrm>
            <a:off x="6595871" y="1611630"/>
            <a:ext cx="1800225" cy="664210"/>
          </a:xfrm>
          <a:custGeom>
            <a:avLst/>
            <a:gdLst/>
            <a:ahLst/>
            <a:cxnLst/>
            <a:rect l="l" t="t" r="r" b="b"/>
            <a:pathLst>
              <a:path w="1800225" h="664210">
                <a:moveTo>
                  <a:pt x="0" y="664210"/>
                </a:moveTo>
                <a:lnTo>
                  <a:pt x="1799844" y="664210"/>
                </a:lnTo>
                <a:lnTo>
                  <a:pt x="1799844" y="0"/>
                </a:lnTo>
                <a:lnTo>
                  <a:pt x="0" y="0"/>
                </a:lnTo>
                <a:lnTo>
                  <a:pt x="0" y="664210"/>
                </a:lnTo>
                <a:close/>
              </a:path>
            </a:pathLst>
          </a:custGeom>
          <a:solidFill>
            <a:srgbClr val="FFFFCC"/>
          </a:solidFill>
        </p:spPr>
        <p:txBody>
          <a:bodyPr wrap="square" lIns="0" tIns="0" rIns="0" bIns="0" rtlCol="0"/>
          <a:lstStyle/>
          <a:p>
            <a:endParaRPr/>
          </a:p>
        </p:txBody>
      </p:sp>
      <p:sp>
        <p:nvSpPr>
          <p:cNvPr id="46" name="object 46"/>
          <p:cNvSpPr/>
          <p:nvPr/>
        </p:nvSpPr>
        <p:spPr>
          <a:xfrm>
            <a:off x="6596506" y="1610994"/>
            <a:ext cx="1798955" cy="0"/>
          </a:xfrm>
          <a:custGeom>
            <a:avLst/>
            <a:gdLst/>
            <a:ahLst/>
            <a:cxnLst/>
            <a:rect l="l" t="t" r="r" b="b"/>
            <a:pathLst>
              <a:path w="1798954">
                <a:moveTo>
                  <a:pt x="0" y="0"/>
                </a:moveTo>
                <a:lnTo>
                  <a:pt x="1798574" y="0"/>
                </a:lnTo>
              </a:path>
            </a:pathLst>
          </a:custGeom>
          <a:ln w="3175">
            <a:solidFill>
              <a:srgbClr val="FFFFCC"/>
            </a:solidFill>
          </a:ln>
        </p:spPr>
        <p:txBody>
          <a:bodyPr wrap="square" lIns="0" tIns="0" rIns="0" bIns="0" rtlCol="0"/>
          <a:lstStyle/>
          <a:p>
            <a:endParaRPr/>
          </a:p>
        </p:txBody>
      </p:sp>
      <p:sp>
        <p:nvSpPr>
          <p:cNvPr id="47" name="object 47"/>
          <p:cNvSpPr/>
          <p:nvPr/>
        </p:nvSpPr>
        <p:spPr>
          <a:xfrm>
            <a:off x="6595871" y="1610867"/>
            <a:ext cx="1800225" cy="666115"/>
          </a:xfrm>
          <a:custGeom>
            <a:avLst/>
            <a:gdLst/>
            <a:ahLst/>
            <a:cxnLst/>
            <a:rect l="l" t="t" r="r" b="b"/>
            <a:pathLst>
              <a:path w="1800225" h="666114">
                <a:moveTo>
                  <a:pt x="0" y="1524"/>
                </a:moveTo>
                <a:lnTo>
                  <a:pt x="0" y="762"/>
                </a:lnTo>
                <a:lnTo>
                  <a:pt x="761" y="0"/>
                </a:lnTo>
                <a:lnTo>
                  <a:pt x="1524" y="0"/>
                </a:lnTo>
                <a:lnTo>
                  <a:pt x="1798320" y="0"/>
                </a:lnTo>
                <a:lnTo>
                  <a:pt x="1799081" y="0"/>
                </a:lnTo>
                <a:lnTo>
                  <a:pt x="1799844" y="762"/>
                </a:lnTo>
                <a:lnTo>
                  <a:pt x="1799844" y="1524"/>
                </a:lnTo>
                <a:lnTo>
                  <a:pt x="1799844" y="664464"/>
                </a:lnTo>
                <a:lnTo>
                  <a:pt x="1799844" y="665226"/>
                </a:lnTo>
                <a:lnTo>
                  <a:pt x="1799081" y="665988"/>
                </a:lnTo>
                <a:lnTo>
                  <a:pt x="1798320" y="665988"/>
                </a:lnTo>
                <a:lnTo>
                  <a:pt x="1524" y="665988"/>
                </a:lnTo>
                <a:lnTo>
                  <a:pt x="761" y="665988"/>
                </a:lnTo>
                <a:lnTo>
                  <a:pt x="0" y="665226"/>
                </a:lnTo>
                <a:lnTo>
                  <a:pt x="0" y="664464"/>
                </a:lnTo>
                <a:lnTo>
                  <a:pt x="0" y="1524"/>
                </a:lnTo>
                <a:close/>
              </a:path>
            </a:pathLst>
          </a:custGeom>
          <a:ln w="9143">
            <a:solidFill>
              <a:srgbClr val="CCCCE6"/>
            </a:solidFill>
          </a:ln>
        </p:spPr>
        <p:txBody>
          <a:bodyPr wrap="square" lIns="0" tIns="0" rIns="0" bIns="0" rtlCol="0"/>
          <a:lstStyle/>
          <a:p>
            <a:endParaRPr/>
          </a:p>
        </p:txBody>
      </p:sp>
      <p:sp>
        <p:nvSpPr>
          <p:cNvPr id="48" name="object 48"/>
          <p:cNvSpPr/>
          <p:nvPr/>
        </p:nvSpPr>
        <p:spPr>
          <a:xfrm>
            <a:off x="6432803" y="1493570"/>
            <a:ext cx="1996186" cy="897458"/>
          </a:xfrm>
          <a:prstGeom prst="rect">
            <a:avLst/>
          </a:prstGeom>
          <a:blipFill>
            <a:blip r:embed="rId12" cstate="print"/>
            <a:stretch>
              <a:fillRect/>
            </a:stretch>
          </a:blipFill>
        </p:spPr>
        <p:txBody>
          <a:bodyPr wrap="square" lIns="0" tIns="0" rIns="0" bIns="0" rtlCol="0"/>
          <a:lstStyle/>
          <a:p>
            <a:endParaRPr/>
          </a:p>
        </p:txBody>
      </p:sp>
      <p:sp>
        <p:nvSpPr>
          <p:cNvPr id="49" name="object 49"/>
          <p:cNvSpPr txBox="1">
            <a:spLocks noGrp="1"/>
          </p:cNvSpPr>
          <p:nvPr>
            <p:ph type="title"/>
          </p:nvPr>
        </p:nvSpPr>
        <p:spPr>
          <a:xfrm>
            <a:off x="6600443" y="1608785"/>
            <a:ext cx="1790700" cy="514350"/>
          </a:xfrm>
          <a:prstGeom prst="rect">
            <a:avLst/>
          </a:prstGeom>
        </p:spPr>
        <p:txBody>
          <a:bodyPr vert="horz" wrap="square" lIns="0" tIns="13335" rIns="0" bIns="0" rtlCol="0">
            <a:spAutoFit/>
          </a:bodyPr>
          <a:lstStyle/>
          <a:p>
            <a:pPr marL="86360">
              <a:lnSpc>
                <a:spcPct val="100000"/>
              </a:lnSpc>
              <a:spcBef>
                <a:spcPts val="105"/>
              </a:spcBef>
            </a:pPr>
            <a:r>
              <a:rPr sz="3200" u="heavy" dirty="0">
                <a:solidFill>
                  <a:srgbClr val="000000"/>
                </a:solidFill>
                <a:uFill>
                  <a:solidFill>
                    <a:srgbClr val="000000"/>
                  </a:solidFill>
                </a:uFill>
                <a:latin typeface="Tahoma"/>
                <a:cs typeface="Tahoma"/>
              </a:rPr>
              <a:t>:object3</a:t>
            </a:r>
            <a:endParaRPr sz="3200">
              <a:latin typeface="Tahoma"/>
              <a:cs typeface="Tahoma"/>
            </a:endParaRPr>
          </a:p>
        </p:txBody>
      </p:sp>
      <p:sp>
        <p:nvSpPr>
          <p:cNvPr id="50" name="object 50"/>
          <p:cNvSpPr/>
          <p:nvPr/>
        </p:nvSpPr>
        <p:spPr>
          <a:xfrm>
            <a:off x="6676643" y="2052796"/>
            <a:ext cx="1508632" cy="70008"/>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2916173" y="3787902"/>
            <a:ext cx="1163955" cy="1096010"/>
          </a:xfrm>
          <a:custGeom>
            <a:avLst/>
            <a:gdLst/>
            <a:ahLst/>
            <a:cxnLst/>
            <a:rect l="l" t="t" r="r" b="b"/>
            <a:pathLst>
              <a:path w="1163954" h="1096010">
                <a:moveTo>
                  <a:pt x="73255" y="49001"/>
                </a:moveTo>
                <a:lnTo>
                  <a:pt x="53358" y="70129"/>
                </a:lnTo>
                <a:lnTo>
                  <a:pt x="1143762" y="1095629"/>
                </a:lnTo>
                <a:lnTo>
                  <a:pt x="1163574" y="1074547"/>
                </a:lnTo>
                <a:lnTo>
                  <a:pt x="73255" y="49001"/>
                </a:lnTo>
                <a:close/>
              </a:path>
              <a:path w="1163954" h="1096010">
                <a:moveTo>
                  <a:pt x="0" y="0"/>
                </a:moveTo>
                <a:lnTo>
                  <a:pt x="33527" y="91186"/>
                </a:lnTo>
                <a:lnTo>
                  <a:pt x="53358" y="70129"/>
                </a:lnTo>
                <a:lnTo>
                  <a:pt x="42799" y="60198"/>
                </a:lnTo>
                <a:lnTo>
                  <a:pt x="62611" y="38989"/>
                </a:lnTo>
                <a:lnTo>
                  <a:pt x="82685" y="38989"/>
                </a:lnTo>
                <a:lnTo>
                  <a:pt x="93090" y="27940"/>
                </a:lnTo>
                <a:lnTo>
                  <a:pt x="0" y="0"/>
                </a:lnTo>
                <a:close/>
              </a:path>
              <a:path w="1163954" h="1096010">
                <a:moveTo>
                  <a:pt x="62611" y="38989"/>
                </a:moveTo>
                <a:lnTo>
                  <a:pt x="42799" y="60198"/>
                </a:lnTo>
                <a:lnTo>
                  <a:pt x="53358" y="70129"/>
                </a:lnTo>
                <a:lnTo>
                  <a:pt x="73255" y="49001"/>
                </a:lnTo>
                <a:lnTo>
                  <a:pt x="62611" y="38989"/>
                </a:lnTo>
                <a:close/>
              </a:path>
              <a:path w="1163954" h="1096010">
                <a:moveTo>
                  <a:pt x="82685" y="38989"/>
                </a:moveTo>
                <a:lnTo>
                  <a:pt x="62611" y="38989"/>
                </a:lnTo>
                <a:lnTo>
                  <a:pt x="73255" y="49001"/>
                </a:lnTo>
                <a:lnTo>
                  <a:pt x="82685" y="38989"/>
                </a:lnTo>
                <a:close/>
              </a:path>
            </a:pathLst>
          </a:custGeom>
          <a:solidFill>
            <a:srgbClr val="000000"/>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801623" y="1459991"/>
            <a:ext cx="1905" cy="169545"/>
          </a:xfrm>
          <a:custGeom>
            <a:avLst/>
            <a:gdLst/>
            <a:ahLst/>
            <a:cxnLst/>
            <a:rect l="l" t="t" r="r" b="b"/>
            <a:pathLst>
              <a:path w="1904" h="169544">
                <a:moveTo>
                  <a:pt x="0" y="0"/>
                </a:moveTo>
                <a:lnTo>
                  <a:pt x="1524" y="169163"/>
                </a:lnTo>
              </a:path>
            </a:pathLst>
          </a:custGeom>
          <a:ln w="9144">
            <a:solidFill>
              <a:srgbClr val="990033"/>
            </a:solidFill>
          </a:ln>
        </p:spPr>
        <p:txBody>
          <a:bodyPr wrap="square" lIns="0" tIns="0" rIns="0" bIns="0" rtlCol="0"/>
          <a:lstStyle/>
          <a:p>
            <a:endParaRPr/>
          </a:p>
        </p:txBody>
      </p:sp>
      <p:sp>
        <p:nvSpPr>
          <p:cNvPr id="8" name="object 8"/>
          <p:cNvSpPr/>
          <p:nvPr/>
        </p:nvSpPr>
        <p:spPr>
          <a:xfrm>
            <a:off x="667512" y="1505711"/>
            <a:ext cx="280670" cy="1905"/>
          </a:xfrm>
          <a:custGeom>
            <a:avLst/>
            <a:gdLst/>
            <a:ahLst/>
            <a:cxnLst/>
            <a:rect l="l" t="t" r="r" b="b"/>
            <a:pathLst>
              <a:path w="280669" h="1905">
                <a:moveTo>
                  <a:pt x="0" y="0"/>
                </a:moveTo>
                <a:lnTo>
                  <a:pt x="280416" y="1524"/>
                </a:lnTo>
              </a:path>
            </a:pathLst>
          </a:custGeom>
          <a:ln w="9143">
            <a:solidFill>
              <a:srgbClr val="990033"/>
            </a:solidFill>
          </a:ln>
        </p:spPr>
        <p:txBody>
          <a:bodyPr wrap="square" lIns="0" tIns="0" rIns="0" bIns="0" rtlCol="0"/>
          <a:lstStyle/>
          <a:p>
            <a:endParaRPr/>
          </a:p>
        </p:txBody>
      </p:sp>
      <p:sp>
        <p:nvSpPr>
          <p:cNvPr id="9" name="object 9"/>
          <p:cNvSpPr txBox="1"/>
          <p:nvPr/>
        </p:nvSpPr>
        <p:spPr>
          <a:xfrm>
            <a:off x="437184" y="1799335"/>
            <a:ext cx="693420" cy="345440"/>
          </a:xfrm>
          <a:prstGeom prst="rect">
            <a:avLst/>
          </a:prstGeom>
        </p:spPr>
        <p:txBody>
          <a:bodyPr vert="horz" wrap="square" lIns="0" tIns="12700" rIns="0" bIns="0" rtlCol="0">
            <a:spAutoFit/>
          </a:bodyPr>
          <a:lstStyle/>
          <a:p>
            <a:pPr marL="12700">
              <a:lnSpc>
                <a:spcPct val="100000"/>
              </a:lnSpc>
              <a:spcBef>
                <a:spcPts val="100"/>
              </a:spcBef>
            </a:pPr>
            <a:r>
              <a:rPr sz="2100" u="heavy" dirty="0">
                <a:uFill>
                  <a:solidFill>
                    <a:srgbClr val="000000"/>
                  </a:solidFill>
                </a:uFill>
                <a:latin typeface="Arial"/>
                <a:cs typeface="Arial"/>
              </a:rPr>
              <a:t>:actor</a:t>
            </a:r>
            <a:endParaRPr sz="2100">
              <a:latin typeface="Arial"/>
              <a:cs typeface="Arial"/>
            </a:endParaRPr>
          </a:p>
        </p:txBody>
      </p:sp>
      <p:sp>
        <p:nvSpPr>
          <p:cNvPr id="10" name="object 10"/>
          <p:cNvSpPr/>
          <p:nvPr/>
        </p:nvSpPr>
        <p:spPr>
          <a:xfrm>
            <a:off x="283463" y="1732813"/>
            <a:ext cx="1019390" cy="59115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839211" y="2221864"/>
            <a:ext cx="920115" cy="0"/>
          </a:xfrm>
          <a:custGeom>
            <a:avLst/>
            <a:gdLst/>
            <a:ahLst/>
            <a:cxnLst/>
            <a:rect l="l" t="t" r="r" b="b"/>
            <a:pathLst>
              <a:path w="920114">
                <a:moveTo>
                  <a:pt x="0" y="0"/>
                </a:moveTo>
                <a:lnTo>
                  <a:pt x="919861" y="0"/>
                </a:lnTo>
              </a:path>
            </a:pathLst>
          </a:custGeom>
          <a:ln w="3175">
            <a:solidFill>
              <a:srgbClr val="FFFFCC"/>
            </a:solidFill>
          </a:ln>
        </p:spPr>
        <p:txBody>
          <a:bodyPr wrap="square" lIns="0" tIns="0" rIns="0" bIns="0" rtlCol="0"/>
          <a:lstStyle/>
          <a:p>
            <a:endParaRPr/>
          </a:p>
        </p:txBody>
      </p:sp>
      <p:sp>
        <p:nvSpPr>
          <p:cNvPr id="12" name="object 12"/>
          <p:cNvSpPr/>
          <p:nvPr/>
        </p:nvSpPr>
        <p:spPr>
          <a:xfrm>
            <a:off x="1835530" y="2221864"/>
            <a:ext cx="951865" cy="0"/>
          </a:xfrm>
          <a:custGeom>
            <a:avLst/>
            <a:gdLst/>
            <a:ahLst/>
            <a:cxnLst/>
            <a:rect l="l" t="t" r="r" b="b"/>
            <a:pathLst>
              <a:path w="951864">
                <a:moveTo>
                  <a:pt x="0" y="0"/>
                </a:moveTo>
                <a:lnTo>
                  <a:pt x="951865" y="0"/>
                </a:lnTo>
              </a:path>
            </a:pathLst>
          </a:custGeom>
          <a:ln w="3175">
            <a:solidFill>
              <a:srgbClr val="FFFFCC"/>
            </a:solidFill>
          </a:ln>
        </p:spPr>
        <p:txBody>
          <a:bodyPr wrap="square" lIns="0" tIns="0" rIns="0" bIns="0" rtlCol="0"/>
          <a:lstStyle/>
          <a:p>
            <a:endParaRPr/>
          </a:p>
        </p:txBody>
      </p:sp>
      <p:sp>
        <p:nvSpPr>
          <p:cNvPr id="13" name="object 13"/>
          <p:cNvSpPr/>
          <p:nvPr/>
        </p:nvSpPr>
        <p:spPr>
          <a:xfrm>
            <a:off x="1834895" y="1558289"/>
            <a:ext cx="1925320" cy="662940"/>
          </a:xfrm>
          <a:custGeom>
            <a:avLst/>
            <a:gdLst/>
            <a:ahLst/>
            <a:cxnLst/>
            <a:rect l="l" t="t" r="r" b="b"/>
            <a:pathLst>
              <a:path w="1925320" h="662939">
                <a:moveTo>
                  <a:pt x="0" y="662939"/>
                </a:moveTo>
                <a:lnTo>
                  <a:pt x="1924812" y="662939"/>
                </a:lnTo>
                <a:lnTo>
                  <a:pt x="1924812" y="0"/>
                </a:lnTo>
                <a:lnTo>
                  <a:pt x="0" y="0"/>
                </a:lnTo>
                <a:lnTo>
                  <a:pt x="0" y="662939"/>
                </a:lnTo>
                <a:close/>
              </a:path>
            </a:pathLst>
          </a:custGeom>
          <a:solidFill>
            <a:srgbClr val="FFFFCC"/>
          </a:solidFill>
        </p:spPr>
        <p:txBody>
          <a:bodyPr wrap="square" lIns="0" tIns="0" rIns="0" bIns="0" rtlCol="0"/>
          <a:lstStyle/>
          <a:p>
            <a:endParaRPr/>
          </a:p>
        </p:txBody>
      </p:sp>
      <p:sp>
        <p:nvSpPr>
          <p:cNvPr id="14" name="object 14"/>
          <p:cNvSpPr/>
          <p:nvPr/>
        </p:nvSpPr>
        <p:spPr>
          <a:xfrm>
            <a:off x="1835530" y="1557655"/>
            <a:ext cx="1924050" cy="0"/>
          </a:xfrm>
          <a:custGeom>
            <a:avLst/>
            <a:gdLst/>
            <a:ahLst/>
            <a:cxnLst/>
            <a:rect l="l" t="t" r="r" b="b"/>
            <a:pathLst>
              <a:path w="1924050">
                <a:moveTo>
                  <a:pt x="0" y="0"/>
                </a:moveTo>
                <a:lnTo>
                  <a:pt x="1923542" y="0"/>
                </a:lnTo>
              </a:path>
            </a:pathLst>
          </a:custGeom>
          <a:ln w="3175">
            <a:solidFill>
              <a:srgbClr val="FFFFCC"/>
            </a:solidFill>
          </a:ln>
        </p:spPr>
        <p:txBody>
          <a:bodyPr wrap="square" lIns="0" tIns="0" rIns="0" bIns="0" rtlCol="0"/>
          <a:lstStyle/>
          <a:p>
            <a:endParaRPr/>
          </a:p>
        </p:txBody>
      </p:sp>
      <p:sp>
        <p:nvSpPr>
          <p:cNvPr id="15" name="object 15"/>
          <p:cNvSpPr/>
          <p:nvPr/>
        </p:nvSpPr>
        <p:spPr>
          <a:xfrm>
            <a:off x="1834895" y="1557527"/>
            <a:ext cx="1925320" cy="664845"/>
          </a:xfrm>
          <a:custGeom>
            <a:avLst/>
            <a:gdLst/>
            <a:ahLst/>
            <a:cxnLst/>
            <a:rect l="l" t="t" r="r" b="b"/>
            <a:pathLst>
              <a:path w="1925320" h="664844">
                <a:moveTo>
                  <a:pt x="0" y="1524"/>
                </a:moveTo>
                <a:lnTo>
                  <a:pt x="0" y="762"/>
                </a:lnTo>
                <a:lnTo>
                  <a:pt x="762" y="0"/>
                </a:lnTo>
                <a:lnTo>
                  <a:pt x="1524" y="0"/>
                </a:lnTo>
                <a:lnTo>
                  <a:pt x="1923288" y="0"/>
                </a:lnTo>
                <a:lnTo>
                  <a:pt x="1924050" y="0"/>
                </a:lnTo>
                <a:lnTo>
                  <a:pt x="1924812" y="762"/>
                </a:lnTo>
                <a:lnTo>
                  <a:pt x="1924812" y="1524"/>
                </a:lnTo>
                <a:lnTo>
                  <a:pt x="1924812" y="662939"/>
                </a:lnTo>
                <a:lnTo>
                  <a:pt x="1924812" y="663701"/>
                </a:lnTo>
                <a:lnTo>
                  <a:pt x="1924050" y="664463"/>
                </a:lnTo>
                <a:lnTo>
                  <a:pt x="1923288" y="664463"/>
                </a:lnTo>
                <a:lnTo>
                  <a:pt x="1524" y="664463"/>
                </a:lnTo>
                <a:lnTo>
                  <a:pt x="762" y="664463"/>
                </a:lnTo>
                <a:lnTo>
                  <a:pt x="0" y="663701"/>
                </a:lnTo>
                <a:lnTo>
                  <a:pt x="0" y="662939"/>
                </a:lnTo>
                <a:lnTo>
                  <a:pt x="0" y="1524"/>
                </a:lnTo>
                <a:close/>
              </a:path>
            </a:pathLst>
          </a:custGeom>
          <a:ln w="9144">
            <a:solidFill>
              <a:srgbClr val="CCCCE6"/>
            </a:solidFill>
          </a:ln>
        </p:spPr>
        <p:txBody>
          <a:bodyPr wrap="square" lIns="0" tIns="0" rIns="0" bIns="0" rtlCol="0"/>
          <a:lstStyle/>
          <a:p>
            <a:endParaRPr/>
          </a:p>
        </p:txBody>
      </p:sp>
      <p:sp>
        <p:nvSpPr>
          <p:cNvPr id="16" name="object 16"/>
          <p:cNvSpPr/>
          <p:nvPr/>
        </p:nvSpPr>
        <p:spPr>
          <a:xfrm>
            <a:off x="1671827" y="1440230"/>
            <a:ext cx="1996186" cy="897458"/>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915667" y="1999456"/>
            <a:ext cx="1508633" cy="70008"/>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5125211" y="2221864"/>
            <a:ext cx="1007110" cy="0"/>
          </a:xfrm>
          <a:custGeom>
            <a:avLst/>
            <a:gdLst/>
            <a:ahLst/>
            <a:cxnLst/>
            <a:rect l="l" t="t" r="r" b="b"/>
            <a:pathLst>
              <a:path w="1007110">
                <a:moveTo>
                  <a:pt x="0" y="0"/>
                </a:moveTo>
                <a:lnTo>
                  <a:pt x="1006728" y="0"/>
                </a:lnTo>
              </a:path>
            </a:pathLst>
          </a:custGeom>
          <a:ln w="3175">
            <a:solidFill>
              <a:srgbClr val="FFFFCC"/>
            </a:solidFill>
          </a:ln>
        </p:spPr>
        <p:txBody>
          <a:bodyPr wrap="square" lIns="0" tIns="0" rIns="0" bIns="0" rtlCol="0"/>
          <a:lstStyle/>
          <a:p>
            <a:endParaRPr/>
          </a:p>
        </p:txBody>
      </p:sp>
      <p:sp>
        <p:nvSpPr>
          <p:cNvPr id="19" name="object 19"/>
          <p:cNvSpPr/>
          <p:nvPr/>
        </p:nvSpPr>
        <p:spPr>
          <a:xfrm>
            <a:off x="4176395" y="2221864"/>
            <a:ext cx="897255" cy="0"/>
          </a:xfrm>
          <a:custGeom>
            <a:avLst/>
            <a:gdLst/>
            <a:ahLst/>
            <a:cxnLst/>
            <a:rect l="l" t="t" r="r" b="b"/>
            <a:pathLst>
              <a:path w="897254">
                <a:moveTo>
                  <a:pt x="0" y="0"/>
                </a:moveTo>
                <a:lnTo>
                  <a:pt x="897000" y="0"/>
                </a:lnTo>
              </a:path>
            </a:pathLst>
          </a:custGeom>
          <a:ln w="3175">
            <a:solidFill>
              <a:srgbClr val="FFFFCC"/>
            </a:solidFill>
          </a:ln>
        </p:spPr>
        <p:txBody>
          <a:bodyPr wrap="square" lIns="0" tIns="0" rIns="0" bIns="0" rtlCol="0"/>
          <a:lstStyle/>
          <a:p>
            <a:endParaRPr/>
          </a:p>
        </p:txBody>
      </p:sp>
      <p:sp>
        <p:nvSpPr>
          <p:cNvPr id="20" name="object 20"/>
          <p:cNvSpPr/>
          <p:nvPr/>
        </p:nvSpPr>
        <p:spPr>
          <a:xfrm>
            <a:off x="4175759" y="1558289"/>
            <a:ext cx="1957070" cy="662940"/>
          </a:xfrm>
          <a:custGeom>
            <a:avLst/>
            <a:gdLst/>
            <a:ahLst/>
            <a:cxnLst/>
            <a:rect l="l" t="t" r="r" b="b"/>
            <a:pathLst>
              <a:path w="1957070" h="662939">
                <a:moveTo>
                  <a:pt x="0" y="662939"/>
                </a:moveTo>
                <a:lnTo>
                  <a:pt x="1956815" y="662939"/>
                </a:lnTo>
                <a:lnTo>
                  <a:pt x="1956815" y="0"/>
                </a:lnTo>
                <a:lnTo>
                  <a:pt x="0" y="0"/>
                </a:lnTo>
                <a:lnTo>
                  <a:pt x="0" y="662939"/>
                </a:lnTo>
                <a:close/>
              </a:path>
            </a:pathLst>
          </a:custGeom>
          <a:solidFill>
            <a:srgbClr val="FFFFCC"/>
          </a:solidFill>
        </p:spPr>
        <p:txBody>
          <a:bodyPr wrap="square" lIns="0" tIns="0" rIns="0" bIns="0" rtlCol="0"/>
          <a:lstStyle/>
          <a:p>
            <a:endParaRPr/>
          </a:p>
        </p:txBody>
      </p:sp>
      <p:sp>
        <p:nvSpPr>
          <p:cNvPr id="21" name="object 21"/>
          <p:cNvSpPr/>
          <p:nvPr/>
        </p:nvSpPr>
        <p:spPr>
          <a:xfrm>
            <a:off x="4176395" y="1557655"/>
            <a:ext cx="1955800" cy="0"/>
          </a:xfrm>
          <a:custGeom>
            <a:avLst/>
            <a:gdLst/>
            <a:ahLst/>
            <a:cxnLst/>
            <a:rect l="l" t="t" r="r" b="b"/>
            <a:pathLst>
              <a:path w="1955800">
                <a:moveTo>
                  <a:pt x="0" y="0"/>
                </a:moveTo>
                <a:lnTo>
                  <a:pt x="1955545" y="0"/>
                </a:lnTo>
              </a:path>
            </a:pathLst>
          </a:custGeom>
          <a:ln w="3175">
            <a:solidFill>
              <a:srgbClr val="FFFFCC"/>
            </a:solidFill>
          </a:ln>
        </p:spPr>
        <p:txBody>
          <a:bodyPr wrap="square" lIns="0" tIns="0" rIns="0" bIns="0" rtlCol="0"/>
          <a:lstStyle/>
          <a:p>
            <a:endParaRPr/>
          </a:p>
        </p:txBody>
      </p:sp>
      <p:sp>
        <p:nvSpPr>
          <p:cNvPr id="22" name="object 22"/>
          <p:cNvSpPr/>
          <p:nvPr/>
        </p:nvSpPr>
        <p:spPr>
          <a:xfrm>
            <a:off x="4175759" y="1557527"/>
            <a:ext cx="1957070" cy="664845"/>
          </a:xfrm>
          <a:custGeom>
            <a:avLst/>
            <a:gdLst/>
            <a:ahLst/>
            <a:cxnLst/>
            <a:rect l="l" t="t" r="r" b="b"/>
            <a:pathLst>
              <a:path w="1957070" h="664844">
                <a:moveTo>
                  <a:pt x="0" y="1524"/>
                </a:moveTo>
                <a:lnTo>
                  <a:pt x="0" y="762"/>
                </a:lnTo>
                <a:lnTo>
                  <a:pt x="762" y="0"/>
                </a:lnTo>
                <a:lnTo>
                  <a:pt x="1524" y="0"/>
                </a:lnTo>
                <a:lnTo>
                  <a:pt x="1955291" y="0"/>
                </a:lnTo>
                <a:lnTo>
                  <a:pt x="1956053" y="0"/>
                </a:lnTo>
                <a:lnTo>
                  <a:pt x="1956815" y="762"/>
                </a:lnTo>
                <a:lnTo>
                  <a:pt x="1956815" y="1524"/>
                </a:lnTo>
                <a:lnTo>
                  <a:pt x="1956815" y="662939"/>
                </a:lnTo>
                <a:lnTo>
                  <a:pt x="1956815" y="663701"/>
                </a:lnTo>
                <a:lnTo>
                  <a:pt x="1956053" y="664463"/>
                </a:lnTo>
                <a:lnTo>
                  <a:pt x="1955291" y="664463"/>
                </a:lnTo>
                <a:lnTo>
                  <a:pt x="1524" y="664463"/>
                </a:lnTo>
                <a:lnTo>
                  <a:pt x="762" y="664463"/>
                </a:lnTo>
                <a:lnTo>
                  <a:pt x="0" y="663701"/>
                </a:lnTo>
                <a:lnTo>
                  <a:pt x="0" y="662939"/>
                </a:lnTo>
                <a:lnTo>
                  <a:pt x="0" y="1524"/>
                </a:lnTo>
                <a:close/>
              </a:path>
            </a:pathLst>
          </a:custGeom>
          <a:ln w="9144">
            <a:solidFill>
              <a:srgbClr val="CCCCE6"/>
            </a:solidFill>
          </a:ln>
        </p:spPr>
        <p:txBody>
          <a:bodyPr wrap="square" lIns="0" tIns="0" rIns="0" bIns="0" rtlCol="0"/>
          <a:lstStyle/>
          <a:p>
            <a:endParaRPr/>
          </a:p>
        </p:txBody>
      </p:sp>
      <p:sp>
        <p:nvSpPr>
          <p:cNvPr id="23" name="object 23"/>
          <p:cNvSpPr/>
          <p:nvPr/>
        </p:nvSpPr>
        <p:spPr>
          <a:xfrm>
            <a:off x="4012691" y="1440230"/>
            <a:ext cx="1996186" cy="897458"/>
          </a:xfrm>
          <a:prstGeom prst="rect">
            <a:avLst/>
          </a:prstGeom>
          <a:blipFill>
            <a:blip r:embed="rId5" cstate="print"/>
            <a:stretch>
              <a:fillRect/>
            </a:stretch>
          </a:blipFill>
        </p:spPr>
        <p:txBody>
          <a:bodyPr wrap="square" lIns="0" tIns="0" rIns="0" bIns="0" rtlCol="0"/>
          <a:lstStyle/>
          <a:p>
            <a:endParaRPr/>
          </a:p>
        </p:txBody>
      </p:sp>
      <p:sp>
        <p:nvSpPr>
          <p:cNvPr id="24" name="object 24"/>
          <p:cNvSpPr txBox="1"/>
          <p:nvPr/>
        </p:nvSpPr>
        <p:spPr>
          <a:xfrm>
            <a:off x="1912747" y="1555241"/>
            <a:ext cx="3832225" cy="513715"/>
          </a:xfrm>
          <a:prstGeom prst="rect">
            <a:avLst/>
          </a:prstGeom>
        </p:spPr>
        <p:txBody>
          <a:bodyPr vert="horz" wrap="square" lIns="0" tIns="13335" rIns="0" bIns="0" rtlCol="0">
            <a:spAutoFit/>
          </a:bodyPr>
          <a:lstStyle/>
          <a:p>
            <a:pPr marL="12700">
              <a:lnSpc>
                <a:spcPct val="100000"/>
              </a:lnSpc>
              <a:spcBef>
                <a:spcPts val="105"/>
              </a:spcBef>
              <a:tabLst>
                <a:tab pos="2352675" algn="l"/>
              </a:tabLst>
            </a:pPr>
            <a:r>
              <a:rPr sz="3200" u="heavy" dirty="0">
                <a:uFill>
                  <a:solidFill>
                    <a:srgbClr val="000000"/>
                  </a:solidFill>
                </a:uFill>
                <a:latin typeface="Tahoma"/>
                <a:cs typeface="Tahoma"/>
              </a:rPr>
              <a:t>:object1</a:t>
            </a:r>
            <a:r>
              <a:rPr sz="3200" dirty="0">
                <a:latin typeface="Tahoma"/>
                <a:cs typeface="Tahoma"/>
              </a:rPr>
              <a:t>	</a:t>
            </a:r>
            <a:r>
              <a:rPr sz="3200" u="heavy" dirty="0">
                <a:uFill>
                  <a:solidFill>
                    <a:srgbClr val="000000"/>
                  </a:solidFill>
                </a:uFill>
                <a:latin typeface="Tahoma"/>
                <a:cs typeface="Tahoma"/>
              </a:rPr>
              <a:t>:object2</a:t>
            </a:r>
            <a:endParaRPr sz="3200">
              <a:latin typeface="Tahoma"/>
              <a:cs typeface="Tahoma"/>
            </a:endParaRPr>
          </a:p>
        </p:txBody>
      </p:sp>
      <p:sp>
        <p:nvSpPr>
          <p:cNvPr id="25" name="object 25"/>
          <p:cNvSpPr/>
          <p:nvPr/>
        </p:nvSpPr>
        <p:spPr>
          <a:xfrm>
            <a:off x="4256532" y="1999456"/>
            <a:ext cx="1508633" cy="70008"/>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2813304" y="2197607"/>
            <a:ext cx="0" cy="483870"/>
          </a:xfrm>
          <a:custGeom>
            <a:avLst/>
            <a:gdLst/>
            <a:ahLst/>
            <a:cxnLst/>
            <a:rect l="l" t="t" r="r" b="b"/>
            <a:pathLst>
              <a:path h="483869">
                <a:moveTo>
                  <a:pt x="0" y="0"/>
                </a:moveTo>
                <a:lnTo>
                  <a:pt x="0" y="483362"/>
                </a:lnTo>
              </a:path>
            </a:pathLst>
          </a:custGeom>
          <a:ln w="51815">
            <a:solidFill>
              <a:srgbClr val="CCCCE6"/>
            </a:solidFill>
            <a:prstDash val="lgDash"/>
          </a:ln>
        </p:spPr>
        <p:txBody>
          <a:bodyPr wrap="square" lIns="0" tIns="0" rIns="0" bIns="0" rtlCol="0"/>
          <a:lstStyle/>
          <a:p>
            <a:endParaRPr/>
          </a:p>
        </p:txBody>
      </p:sp>
      <p:sp>
        <p:nvSpPr>
          <p:cNvPr id="27" name="object 27"/>
          <p:cNvSpPr/>
          <p:nvPr/>
        </p:nvSpPr>
        <p:spPr>
          <a:xfrm>
            <a:off x="2813304" y="4432300"/>
            <a:ext cx="0" cy="365760"/>
          </a:xfrm>
          <a:custGeom>
            <a:avLst/>
            <a:gdLst/>
            <a:ahLst/>
            <a:cxnLst/>
            <a:rect l="l" t="t" r="r" b="b"/>
            <a:pathLst>
              <a:path h="365760">
                <a:moveTo>
                  <a:pt x="0" y="0"/>
                </a:moveTo>
                <a:lnTo>
                  <a:pt x="0" y="365251"/>
                </a:lnTo>
              </a:path>
            </a:pathLst>
          </a:custGeom>
          <a:ln w="51815">
            <a:solidFill>
              <a:srgbClr val="CCCCE6"/>
            </a:solidFill>
            <a:prstDash val="lgDash"/>
          </a:ln>
        </p:spPr>
        <p:txBody>
          <a:bodyPr wrap="square" lIns="0" tIns="0" rIns="0" bIns="0" rtlCol="0"/>
          <a:lstStyle/>
          <a:p>
            <a:endParaRPr/>
          </a:p>
        </p:txBody>
      </p:sp>
      <p:sp>
        <p:nvSpPr>
          <p:cNvPr id="28" name="object 28"/>
          <p:cNvSpPr/>
          <p:nvPr/>
        </p:nvSpPr>
        <p:spPr>
          <a:xfrm>
            <a:off x="2813304" y="5876544"/>
            <a:ext cx="0" cy="410209"/>
          </a:xfrm>
          <a:custGeom>
            <a:avLst/>
            <a:gdLst/>
            <a:ahLst/>
            <a:cxnLst/>
            <a:rect l="l" t="t" r="r" b="b"/>
            <a:pathLst>
              <a:path h="410210">
                <a:moveTo>
                  <a:pt x="0" y="0"/>
                </a:moveTo>
                <a:lnTo>
                  <a:pt x="0" y="409955"/>
                </a:lnTo>
              </a:path>
            </a:pathLst>
          </a:custGeom>
          <a:ln w="51815">
            <a:solidFill>
              <a:srgbClr val="CCCCE6"/>
            </a:solidFill>
            <a:prstDash val="lgDash"/>
          </a:ln>
        </p:spPr>
        <p:txBody>
          <a:bodyPr wrap="square" lIns="0" tIns="0" rIns="0" bIns="0" rtlCol="0"/>
          <a:lstStyle/>
          <a:p>
            <a:endParaRPr/>
          </a:p>
        </p:txBody>
      </p:sp>
      <p:sp>
        <p:nvSpPr>
          <p:cNvPr id="29" name="object 29"/>
          <p:cNvSpPr/>
          <p:nvPr/>
        </p:nvSpPr>
        <p:spPr>
          <a:xfrm>
            <a:off x="5099303" y="2197607"/>
            <a:ext cx="0" cy="483870"/>
          </a:xfrm>
          <a:custGeom>
            <a:avLst/>
            <a:gdLst/>
            <a:ahLst/>
            <a:cxnLst/>
            <a:rect l="l" t="t" r="r" b="b"/>
            <a:pathLst>
              <a:path h="483869">
                <a:moveTo>
                  <a:pt x="0" y="0"/>
                </a:moveTo>
                <a:lnTo>
                  <a:pt x="0" y="483362"/>
                </a:lnTo>
              </a:path>
            </a:pathLst>
          </a:custGeom>
          <a:ln w="51816">
            <a:solidFill>
              <a:srgbClr val="CCCCE6"/>
            </a:solidFill>
            <a:prstDash val="lgDash"/>
          </a:ln>
        </p:spPr>
        <p:txBody>
          <a:bodyPr wrap="square" lIns="0" tIns="0" rIns="0" bIns="0" rtlCol="0"/>
          <a:lstStyle/>
          <a:p>
            <a:endParaRPr/>
          </a:p>
        </p:txBody>
      </p:sp>
      <p:sp>
        <p:nvSpPr>
          <p:cNvPr id="30" name="object 30"/>
          <p:cNvSpPr/>
          <p:nvPr/>
        </p:nvSpPr>
        <p:spPr>
          <a:xfrm>
            <a:off x="5099303" y="4356100"/>
            <a:ext cx="0" cy="441959"/>
          </a:xfrm>
          <a:custGeom>
            <a:avLst/>
            <a:gdLst/>
            <a:ahLst/>
            <a:cxnLst/>
            <a:rect l="l" t="t" r="r" b="b"/>
            <a:pathLst>
              <a:path h="441960">
                <a:moveTo>
                  <a:pt x="0" y="0"/>
                </a:moveTo>
                <a:lnTo>
                  <a:pt x="0" y="441451"/>
                </a:lnTo>
              </a:path>
            </a:pathLst>
          </a:custGeom>
          <a:ln w="51816">
            <a:solidFill>
              <a:srgbClr val="CCCCE6"/>
            </a:solidFill>
            <a:prstDash val="lgDash"/>
          </a:ln>
        </p:spPr>
        <p:txBody>
          <a:bodyPr wrap="square" lIns="0" tIns="0" rIns="0" bIns="0" rtlCol="0"/>
          <a:lstStyle/>
          <a:p>
            <a:endParaRPr/>
          </a:p>
        </p:txBody>
      </p:sp>
      <p:sp>
        <p:nvSpPr>
          <p:cNvPr id="31" name="object 31"/>
          <p:cNvSpPr/>
          <p:nvPr/>
        </p:nvSpPr>
        <p:spPr>
          <a:xfrm>
            <a:off x="5099303" y="5876544"/>
            <a:ext cx="0" cy="410209"/>
          </a:xfrm>
          <a:custGeom>
            <a:avLst/>
            <a:gdLst/>
            <a:ahLst/>
            <a:cxnLst/>
            <a:rect l="l" t="t" r="r" b="b"/>
            <a:pathLst>
              <a:path h="410210">
                <a:moveTo>
                  <a:pt x="0" y="0"/>
                </a:moveTo>
                <a:lnTo>
                  <a:pt x="0" y="409955"/>
                </a:lnTo>
              </a:path>
            </a:pathLst>
          </a:custGeom>
          <a:ln w="51816">
            <a:solidFill>
              <a:srgbClr val="CCCCE6"/>
            </a:solidFill>
            <a:prstDash val="lgDash"/>
          </a:ln>
        </p:spPr>
        <p:txBody>
          <a:bodyPr wrap="square" lIns="0" tIns="0" rIns="0" bIns="0" rtlCol="0"/>
          <a:lstStyle/>
          <a:p>
            <a:endParaRPr/>
          </a:p>
        </p:txBody>
      </p:sp>
      <p:sp>
        <p:nvSpPr>
          <p:cNvPr id="32" name="object 32"/>
          <p:cNvSpPr/>
          <p:nvPr/>
        </p:nvSpPr>
        <p:spPr>
          <a:xfrm>
            <a:off x="7453883" y="2242820"/>
            <a:ext cx="0" cy="612140"/>
          </a:xfrm>
          <a:custGeom>
            <a:avLst/>
            <a:gdLst/>
            <a:ahLst/>
            <a:cxnLst/>
            <a:rect l="l" t="t" r="r" b="b"/>
            <a:pathLst>
              <a:path h="612139">
                <a:moveTo>
                  <a:pt x="0" y="0"/>
                </a:moveTo>
                <a:lnTo>
                  <a:pt x="0" y="612139"/>
                </a:lnTo>
              </a:path>
            </a:pathLst>
          </a:custGeom>
          <a:ln w="51815">
            <a:solidFill>
              <a:srgbClr val="CCCCE6"/>
            </a:solidFill>
            <a:prstDash val="lgDash"/>
          </a:ln>
        </p:spPr>
        <p:txBody>
          <a:bodyPr wrap="square" lIns="0" tIns="0" rIns="0" bIns="0" rtlCol="0"/>
          <a:lstStyle/>
          <a:p>
            <a:endParaRPr/>
          </a:p>
        </p:txBody>
      </p:sp>
      <p:sp>
        <p:nvSpPr>
          <p:cNvPr id="33" name="object 33"/>
          <p:cNvSpPr/>
          <p:nvPr/>
        </p:nvSpPr>
        <p:spPr>
          <a:xfrm>
            <a:off x="7453883" y="4224020"/>
            <a:ext cx="0" cy="574040"/>
          </a:xfrm>
          <a:custGeom>
            <a:avLst/>
            <a:gdLst/>
            <a:ahLst/>
            <a:cxnLst/>
            <a:rect l="l" t="t" r="r" b="b"/>
            <a:pathLst>
              <a:path h="574039">
                <a:moveTo>
                  <a:pt x="0" y="0"/>
                </a:moveTo>
                <a:lnTo>
                  <a:pt x="0" y="573531"/>
                </a:lnTo>
              </a:path>
            </a:pathLst>
          </a:custGeom>
          <a:ln w="51815">
            <a:solidFill>
              <a:srgbClr val="CCCCE6"/>
            </a:solidFill>
            <a:prstDash val="lgDash"/>
          </a:ln>
        </p:spPr>
        <p:txBody>
          <a:bodyPr wrap="square" lIns="0" tIns="0" rIns="0" bIns="0" rtlCol="0"/>
          <a:lstStyle/>
          <a:p>
            <a:endParaRPr/>
          </a:p>
        </p:txBody>
      </p:sp>
      <p:sp>
        <p:nvSpPr>
          <p:cNvPr id="34" name="object 34"/>
          <p:cNvSpPr/>
          <p:nvPr/>
        </p:nvSpPr>
        <p:spPr>
          <a:xfrm>
            <a:off x="7453883" y="5876544"/>
            <a:ext cx="0" cy="393700"/>
          </a:xfrm>
          <a:custGeom>
            <a:avLst/>
            <a:gdLst/>
            <a:ahLst/>
            <a:cxnLst/>
            <a:rect l="l" t="t" r="r" b="b"/>
            <a:pathLst>
              <a:path h="393700">
                <a:moveTo>
                  <a:pt x="0" y="0"/>
                </a:moveTo>
                <a:lnTo>
                  <a:pt x="0" y="393191"/>
                </a:lnTo>
              </a:path>
            </a:pathLst>
          </a:custGeom>
          <a:ln w="51816">
            <a:solidFill>
              <a:srgbClr val="CCCCE6"/>
            </a:solidFill>
            <a:prstDash val="lgDash"/>
          </a:ln>
        </p:spPr>
        <p:txBody>
          <a:bodyPr wrap="square" lIns="0" tIns="0" rIns="0" bIns="0" rtlCol="0"/>
          <a:lstStyle/>
          <a:p>
            <a:endParaRPr/>
          </a:p>
        </p:txBody>
      </p:sp>
      <p:sp>
        <p:nvSpPr>
          <p:cNvPr id="35" name="object 35"/>
          <p:cNvSpPr/>
          <p:nvPr/>
        </p:nvSpPr>
        <p:spPr>
          <a:xfrm>
            <a:off x="2627376" y="4797552"/>
            <a:ext cx="5847715" cy="1079500"/>
          </a:xfrm>
          <a:custGeom>
            <a:avLst/>
            <a:gdLst/>
            <a:ahLst/>
            <a:cxnLst/>
            <a:rect l="l" t="t" r="r" b="b"/>
            <a:pathLst>
              <a:path w="5847715" h="1079500">
                <a:moveTo>
                  <a:pt x="0" y="1078992"/>
                </a:moveTo>
                <a:lnTo>
                  <a:pt x="5847587" y="1078992"/>
                </a:lnTo>
                <a:lnTo>
                  <a:pt x="5847587" y="0"/>
                </a:lnTo>
                <a:lnTo>
                  <a:pt x="0" y="0"/>
                </a:lnTo>
                <a:lnTo>
                  <a:pt x="0" y="1078992"/>
                </a:lnTo>
                <a:close/>
              </a:path>
            </a:pathLst>
          </a:custGeom>
          <a:solidFill>
            <a:srgbClr val="CCFFCC"/>
          </a:solidFill>
        </p:spPr>
        <p:txBody>
          <a:bodyPr wrap="square" lIns="0" tIns="0" rIns="0" bIns="0" rtlCol="0"/>
          <a:lstStyle/>
          <a:p>
            <a:endParaRPr/>
          </a:p>
        </p:txBody>
      </p:sp>
      <p:sp>
        <p:nvSpPr>
          <p:cNvPr id="36" name="object 36"/>
          <p:cNvSpPr/>
          <p:nvPr/>
        </p:nvSpPr>
        <p:spPr>
          <a:xfrm>
            <a:off x="2627376" y="4797552"/>
            <a:ext cx="5847715" cy="1079500"/>
          </a:xfrm>
          <a:custGeom>
            <a:avLst/>
            <a:gdLst/>
            <a:ahLst/>
            <a:cxnLst/>
            <a:rect l="l" t="t" r="r" b="b"/>
            <a:pathLst>
              <a:path w="5847715" h="1079500">
                <a:moveTo>
                  <a:pt x="0" y="1078992"/>
                </a:moveTo>
                <a:lnTo>
                  <a:pt x="5847587" y="1078992"/>
                </a:lnTo>
                <a:lnTo>
                  <a:pt x="5847587" y="0"/>
                </a:lnTo>
                <a:lnTo>
                  <a:pt x="0" y="0"/>
                </a:lnTo>
                <a:lnTo>
                  <a:pt x="0" y="1078992"/>
                </a:lnTo>
                <a:close/>
              </a:path>
            </a:pathLst>
          </a:custGeom>
          <a:ln w="9144">
            <a:solidFill>
              <a:srgbClr val="CCCCE6"/>
            </a:solidFill>
          </a:ln>
        </p:spPr>
        <p:txBody>
          <a:bodyPr wrap="square" lIns="0" tIns="0" rIns="0" bIns="0" rtlCol="0"/>
          <a:lstStyle/>
          <a:p>
            <a:endParaRPr/>
          </a:p>
        </p:txBody>
      </p:sp>
      <p:sp>
        <p:nvSpPr>
          <p:cNvPr id="37" name="object 37"/>
          <p:cNvSpPr txBox="1"/>
          <p:nvPr/>
        </p:nvSpPr>
        <p:spPr>
          <a:xfrm>
            <a:off x="2706370" y="4782692"/>
            <a:ext cx="4787265" cy="789940"/>
          </a:xfrm>
          <a:prstGeom prst="rect">
            <a:avLst/>
          </a:prstGeom>
        </p:spPr>
        <p:txBody>
          <a:bodyPr vert="horz" wrap="square" lIns="0" tIns="49530" rIns="0" bIns="0" rtlCol="0">
            <a:spAutoFit/>
          </a:bodyPr>
          <a:lstStyle/>
          <a:p>
            <a:pPr marL="285115" marR="5080" indent="-273050">
              <a:lnSpc>
                <a:spcPts val="2890"/>
              </a:lnSpc>
              <a:spcBef>
                <a:spcPts val="390"/>
              </a:spcBef>
            </a:pPr>
            <a:r>
              <a:rPr sz="2600" spc="65" dirty="0">
                <a:latin typeface="Times New Roman"/>
                <a:cs typeface="Times New Roman"/>
              </a:rPr>
              <a:t>Rectangles</a:t>
            </a:r>
            <a:r>
              <a:rPr sz="2600" spc="-114" dirty="0">
                <a:latin typeface="Times New Roman"/>
                <a:cs typeface="Times New Roman"/>
              </a:rPr>
              <a:t> </a:t>
            </a:r>
            <a:r>
              <a:rPr sz="2600" spc="60" dirty="0">
                <a:latin typeface="Times New Roman"/>
                <a:cs typeface="Times New Roman"/>
              </a:rPr>
              <a:t>refer</a:t>
            </a:r>
            <a:r>
              <a:rPr sz="2600" spc="-120" dirty="0">
                <a:latin typeface="Times New Roman"/>
                <a:cs typeface="Times New Roman"/>
              </a:rPr>
              <a:t> </a:t>
            </a:r>
            <a:r>
              <a:rPr sz="2600" spc="130" dirty="0">
                <a:latin typeface="Times New Roman"/>
                <a:cs typeface="Times New Roman"/>
              </a:rPr>
              <a:t>to</a:t>
            </a:r>
            <a:r>
              <a:rPr sz="2600" spc="-140" dirty="0">
                <a:latin typeface="Times New Roman"/>
                <a:cs typeface="Times New Roman"/>
              </a:rPr>
              <a:t> </a:t>
            </a:r>
            <a:r>
              <a:rPr sz="2600" spc="85" dirty="0">
                <a:latin typeface="Times New Roman"/>
                <a:cs typeface="Times New Roman"/>
              </a:rPr>
              <a:t>events</a:t>
            </a:r>
            <a:r>
              <a:rPr sz="2600" spc="-114" dirty="0">
                <a:latin typeface="Times New Roman"/>
                <a:cs typeface="Times New Roman"/>
              </a:rPr>
              <a:t> </a:t>
            </a:r>
            <a:r>
              <a:rPr sz="2600" spc="170" dirty="0">
                <a:latin typeface="Times New Roman"/>
                <a:cs typeface="Times New Roman"/>
              </a:rPr>
              <a:t>that</a:t>
            </a:r>
            <a:r>
              <a:rPr sz="2600" spc="-135" dirty="0">
                <a:latin typeface="Times New Roman"/>
                <a:cs typeface="Times New Roman"/>
              </a:rPr>
              <a:t> </a:t>
            </a:r>
            <a:r>
              <a:rPr sz="2600" spc="90" dirty="0">
                <a:latin typeface="Times New Roman"/>
                <a:cs typeface="Times New Roman"/>
              </a:rPr>
              <a:t>are  </a:t>
            </a:r>
            <a:r>
              <a:rPr sz="2600" spc="100" dirty="0">
                <a:latin typeface="Times New Roman"/>
                <a:cs typeface="Times New Roman"/>
              </a:rPr>
              <a:t>related</a:t>
            </a:r>
            <a:r>
              <a:rPr sz="2600" spc="-45" dirty="0">
                <a:latin typeface="Times New Roman"/>
                <a:cs typeface="Times New Roman"/>
              </a:rPr>
              <a:t> </a:t>
            </a:r>
            <a:r>
              <a:rPr sz="2600" spc="130" dirty="0">
                <a:latin typeface="Times New Roman"/>
                <a:cs typeface="Times New Roman"/>
              </a:rPr>
              <a:t>to</a:t>
            </a:r>
            <a:r>
              <a:rPr sz="2600" spc="-150" dirty="0">
                <a:latin typeface="Times New Roman"/>
                <a:cs typeface="Times New Roman"/>
              </a:rPr>
              <a:t> </a:t>
            </a:r>
            <a:r>
              <a:rPr sz="2600" spc="110" dirty="0">
                <a:latin typeface="Times New Roman"/>
                <a:cs typeface="Times New Roman"/>
              </a:rPr>
              <a:t>each</a:t>
            </a:r>
            <a:r>
              <a:rPr sz="2600" spc="-105" dirty="0">
                <a:latin typeface="Times New Roman"/>
                <a:cs typeface="Times New Roman"/>
              </a:rPr>
              <a:t> </a:t>
            </a:r>
            <a:r>
              <a:rPr sz="2600" spc="85" dirty="0">
                <a:latin typeface="Times New Roman"/>
                <a:cs typeface="Times New Roman"/>
              </a:rPr>
              <a:t>other.</a:t>
            </a:r>
            <a:endParaRPr sz="2600">
              <a:latin typeface="Times New Roman"/>
              <a:cs typeface="Times New Roman"/>
            </a:endParaRPr>
          </a:p>
        </p:txBody>
      </p:sp>
      <p:sp>
        <p:nvSpPr>
          <p:cNvPr id="38" name="object 38"/>
          <p:cNvSpPr/>
          <p:nvPr/>
        </p:nvSpPr>
        <p:spPr>
          <a:xfrm>
            <a:off x="829817" y="2350007"/>
            <a:ext cx="0" cy="407670"/>
          </a:xfrm>
          <a:custGeom>
            <a:avLst/>
            <a:gdLst/>
            <a:ahLst/>
            <a:cxnLst/>
            <a:rect l="l" t="t" r="r" b="b"/>
            <a:pathLst>
              <a:path h="407669">
                <a:moveTo>
                  <a:pt x="0" y="0"/>
                </a:moveTo>
                <a:lnTo>
                  <a:pt x="0" y="407162"/>
                </a:lnTo>
              </a:path>
            </a:pathLst>
          </a:custGeom>
          <a:ln w="56388">
            <a:solidFill>
              <a:srgbClr val="CCCCE6"/>
            </a:solidFill>
            <a:prstDash val="lgDash"/>
          </a:ln>
        </p:spPr>
        <p:txBody>
          <a:bodyPr wrap="square" lIns="0" tIns="0" rIns="0" bIns="0" rtlCol="0"/>
          <a:lstStyle/>
          <a:p>
            <a:endParaRPr/>
          </a:p>
        </p:txBody>
      </p:sp>
      <p:sp>
        <p:nvSpPr>
          <p:cNvPr id="39" name="object 39"/>
          <p:cNvSpPr/>
          <p:nvPr/>
        </p:nvSpPr>
        <p:spPr>
          <a:xfrm>
            <a:off x="829817" y="4737100"/>
            <a:ext cx="0" cy="1526540"/>
          </a:xfrm>
          <a:custGeom>
            <a:avLst/>
            <a:gdLst/>
            <a:ahLst/>
            <a:cxnLst/>
            <a:rect l="l" t="t" r="r" b="b"/>
            <a:pathLst>
              <a:path h="1526539">
                <a:moveTo>
                  <a:pt x="0" y="0"/>
                </a:moveTo>
                <a:lnTo>
                  <a:pt x="0" y="1526539"/>
                </a:lnTo>
              </a:path>
            </a:pathLst>
          </a:custGeom>
          <a:ln w="56388">
            <a:solidFill>
              <a:srgbClr val="CCCCE6"/>
            </a:solidFill>
            <a:prstDash val="lgDash"/>
          </a:ln>
        </p:spPr>
        <p:txBody>
          <a:bodyPr wrap="square" lIns="0" tIns="0" rIns="0" bIns="0" rtlCol="0"/>
          <a:lstStyle/>
          <a:p>
            <a:endParaRPr/>
          </a:p>
        </p:txBody>
      </p:sp>
      <p:sp>
        <p:nvSpPr>
          <p:cNvPr id="40" name="object 40"/>
          <p:cNvSpPr/>
          <p:nvPr/>
        </p:nvSpPr>
        <p:spPr>
          <a:xfrm>
            <a:off x="1557400" y="2908554"/>
            <a:ext cx="379730" cy="3276600"/>
          </a:xfrm>
          <a:custGeom>
            <a:avLst/>
            <a:gdLst/>
            <a:ahLst/>
            <a:cxnLst/>
            <a:rect l="l" t="t" r="r" b="b"/>
            <a:pathLst>
              <a:path w="379730" h="3276600">
                <a:moveTo>
                  <a:pt x="126462" y="2897153"/>
                </a:moveTo>
                <a:lnTo>
                  <a:pt x="0" y="2897212"/>
                </a:lnTo>
                <a:lnTo>
                  <a:pt x="189865" y="3276600"/>
                </a:lnTo>
                <a:lnTo>
                  <a:pt x="347824" y="2960395"/>
                </a:lnTo>
                <a:lnTo>
                  <a:pt x="126492" y="2960395"/>
                </a:lnTo>
                <a:lnTo>
                  <a:pt x="126462" y="2897153"/>
                </a:lnTo>
                <a:close/>
              </a:path>
              <a:path w="379730" h="3276600">
                <a:moveTo>
                  <a:pt x="252954" y="2897094"/>
                </a:moveTo>
                <a:lnTo>
                  <a:pt x="126462" y="2897153"/>
                </a:lnTo>
                <a:lnTo>
                  <a:pt x="126492" y="2960395"/>
                </a:lnTo>
                <a:lnTo>
                  <a:pt x="252984" y="2960344"/>
                </a:lnTo>
                <a:lnTo>
                  <a:pt x="252954" y="2897094"/>
                </a:lnTo>
                <a:close/>
              </a:path>
              <a:path w="379730" h="3276600">
                <a:moveTo>
                  <a:pt x="379475" y="2897035"/>
                </a:moveTo>
                <a:lnTo>
                  <a:pt x="252954" y="2897094"/>
                </a:lnTo>
                <a:lnTo>
                  <a:pt x="252984" y="2960344"/>
                </a:lnTo>
                <a:lnTo>
                  <a:pt x="126492" y="2960395"/>
                </a:lnTo>
                <a:lnTo>
                  <a:pt x="347824" y="2960395"/>
                </a:lnTo>
                <a:lnTo>
                  <a:pt x="379475" y="2897035"/>
                </a:lnTo>
                <a:close/>
              </a:path>
              <a:path w="379730" h="3276600">
                <a:moveTo>
                  <a:pt x="251587" y="0"/>
                </a:moveTo>
                <a:lnTo>
                  <a:pt x="125094" y="0"/>
                </a:lnTo>
                <a:lnTo>
                  <a:pt x="126462" y="2897153"/>
                </a:lnTo>
                <a:lnTo>
                  <a:pt x="252954" y="2897094"/>
                </a:lnTo>
                <a:lnTo>
                  <a:pt x="251587" y="0"/>
                </a:lnTo>
                <a:close/>
              </a:path>
            </a:pathLst>
          </a:custGeom>
          <a:solidFill>
            <a:srgbClr val="666699"/>
          </a:solidFill>
        </p:spPr>
        <p:txBody>
          <a:bodyPr wrap="square" lIns="0" tIns="0" rIns="0" bIns="0" rtlCol="0"/>
          <a:lstStyle/>
          <a:p>
            <a:endParaRPr/>
          </a:p>
        </p:txBody>
      </p:sp>
      <p:sp>
        <p:nvSpPr>
          <p:cNvPr id="41" name="object 41"/>
          <p:cNvSpPr/>
          <p:nvPr/>
        </p:nvSpPr>
        <p:spPr>
          <a:xfrm>
            <a:off x="1557527" y="3369564"/>
            <a:ext cx="1116914" cy="1764664"/>
          </a:xfrm>
          <a:prstGeom prst="rect">
            <a:avLst/>
          </a:prstGeom>
          <a:blipFill>
            <a:blip r:embed="rId6" cstate="print"/>
            <a:stretch>
              <a:fillRect/>
            </a:stretch>
          </a:blipFill>
        </p:spPr>
        <p:txBody>
          <a:bodyPr wrap="square" lIns="0" tIns="0" rIns="0" bIns="0" rtlCol="0"/>
          <a:lstStyle/>
          <a:p>
            <a:endParaRPr/>
          </a:p>
        </p:txBody>
      </p:sp>
      <p:sp>
        <p:nvSpPr>
          <p:cNvPr id="42" name="object 42"/>
          <p:cNvSpPr txBox="1"/>
          <p:nvPr/>
        </p:nvSpPr>
        <p:spPr>
          <a:xfrm>
            <a:off x="1896320" y="3672585"/>
            <a:ext cx="638175" cy="1131570"/>
          </a:xfrm>
          <a:prstGeom prst="rect">
            <a:avLst/>
          </a:prstGeom>
        </p:spPr>
        <p:txBody>
          <a:bodyPr vert="vert" wrap="square" lIns="0" tIns="12065" rIns="0" bIns="0" rtlCol="0">
            <a:spAutoFit/>
          </a:bodyPr>
          <a:lstStyle/>
          <a:p>
            <a:pPr marL="12700">
              <a:lnSpc>
                <a:spcPct val="100000"/>
              </a:lnSpc>
              <a:spcBef>
                <a:spcPts val="95"/>
              </a:spcBef>
            </a:pPr>
            <a:r>
              <a:rPr sz="4000" dirty="0">
                <a:solidFill>
                  <a:srgbClr val="666699"/>
                </a:solidFill>
                <a:latin typeface="Tahoma"/>
                <a:cs typeface="Tahoma"/>
              </a:rPr>
              <a:t>Time</a:t>
            </a:r>
            <a:endParaRPr sz="4000">
              <a:latin typeface="Tahoma"/>
              <a:cs typeface="Tahoma"/>
            </a:endParaRPr>
          </a:p>
        </p:txBody>
      </p:sp>
      <p:sp>
        <p:nvSpPr>
          <p:cNvPr id="43" name="object 43"/>
          <p:cNvSpPr/>
          <p:nvPr/>
        </p:nvSpPr>
        <p:spPr>
          <a:xfrm>
            <a:off x="5022341" y="2680970"/>
            <a:ext cx="152400" cy="1675130"/>
          </a:xfrm>
          <a:custGeom>
            <a:avLst/>
            <a:gdLst/>
            <a:ahLst/>
            <a:cxnLst/>
            <a:rect l="l" t="t" r="r" b="b"/>
            <a:pathLst>
              <a:path w="152400" h="1675129">
                <a:moveTo>
                  <a:pt x="0" y="1675130"/>
                </a:moveTo>
                <a:lnTo>
                  <a:pt x="152400" y="1675130"/>
                </a:lnTo>
                <a:lnTo>
                  <a:pt x="152400" y="0"/>
                </a:lnTo>
                <a:lnTo>
                  <a:pt x="0" y="0"/>
                </a:lnTo>
                <a:lnTo>
                  <a:pt x="0" y="1675130"/>
                </a:lnTo>
                <a:close/>
              </a:path>
            </a:pathLst>
          </a:custGeom>
          <a:solidFill>
            <a:srgbClr val="FFFFFF"/>
          </a:solidFill>
        </p:spPr>
        <p:txBody>
          <a:bodyPr wrap="square" lIns="0" tIns="0" rIns="0" bIns="0" rtlCol="0"/>
          <a:lstStyle/>
          <a:p>
            <a:endParaRPr/>
          </a:p>
        </p:txBody>
      </p:sp>
      <p:sp>
        <p:nvSpPr>
          <p:cNvPr id="44" name="object 44"/>
          <p:cNvSpPr/>
          <p:nvPr/>
        </p:nvSpPr>
        <p:spPr>
          <a:xfrm>
            <a:off x="5022722" y="2680335"/>
            <a:ext cx="151765" cy="0"/>
          </a:xfrm>
          <a:custGeom>
            <a:avLst/>
            <a:gdLst/>
            <a:ahLst/>
            <a:cxnLst/>
            <a:rect l="l" t="t" r="r" b="b"/>
            <a:pathLst>
              <a:path w="151764">
                <a:moveTo>
                  <a:pt x="0" y="0"/>
                </a:moveTo>
                <a:lnTo>
                  <a:pt x="151637" y="0"/>
                </a:lnTo>
              </a:path>
            </a:pathLst>
          </a:custGeom>
          <a:ln w="3175">
            <a:solidFill>
              <a:srgbClr val="FFFFFF"/>
            </a:solidFill>
          </a:ln>
        </p:spPr>
        <p:txBody>
          <a:bodyPr wrap="square" lIns="0" tIns="0" rIns="0" bIns="0" rtlCol="0"/>
          <a:lstStyle/>
          <a:p>
            <a:endParaRPr/>
          </a:p>
        </p:txBody>
      </p:sp>
      <p:sp>
        <p:nvSpPr>
          <p:cNvPr id="45" name="object 45"/>
          <p:cNvSpPr/>
          <p:nvPr/>
        </p:nvSpPr>
        <p:spPr>
          <a:xfrm>
            <a:off x="5022341" y="2679954"/>
            <a:ext cx="152400" cy="1676400"/>
          </a:xfrm>
          <a:custGeom>
            <a:avLst/>
            <a:gdLst/>
            <a:ahLst/>
            <a:cxnLst/>
            <a:rect l="l" t="t" r="r" b="b"/>
            <a:pathLst>
              <a:path w="152400" h="1676400">
                <a:moveTo>
                  <a:pt x="0" y="1650"/>
                </a:moveTo>
                <a:lnTo>
                  <a:pt x="0" y="762"/>
                </a:lnTo>
                <a:lnTo>
                  <a:pt x="762" y="0"/>
                </a:lnTo>
                <a:lnTo>
                  <a:pt x="1524" y="0"/>
                </a:lnTo>
                <a:lnTo>
                  <a:pt x="150749" y="0"/>
                </a:lnTo>
                <a:lnTo>
                  <a:pt x="151637" y="0"/>
                </a:lnTo>
                <a:lnTo>
                  <a:pt x="152400" y="762"/>
                </a:lnTo>
                <a:lnTo>
                  <a:pt x="152400" y="1650"/>
                </a:lnTo>
                <a:lnTo>
                  <a:pt x="152400" y="1674749"/>
                </a:lnTo>
                <a:lnTo>
                  <a:pt x="152400" y="1675638"/>
                </a:lnTo>
                <a:lnTo>
                  <a:pt x="151637" y="1676400"/>
                </a:lnTo>
                <a:lnTo>
                  <a:pt x="150749" y="1676400"/>
                </a:lnTo>
                <a:lnTo>
                  <a:pt x="1524" y="1676400"/>
                </a:lnTo>
                <a:lnTo>
                  <a:pt x="762" y="1676400"/>
                </a:lnTo>
                <a:lnTo>
                  <a:pt x="0" y="1675638"/>
                </a:lnTo>
                <a:lnTo>
                  <a:pt x="0" y="1674749"/>
                </a:lnTo>
                <a:lnTo>
                  <a:pt x="0" y="1650"/>
                </a:lnTo>
                <a:close/>
              </a:path>
            </a:pathLst>
          </a:custGeom>
          <a:ln w="25908">
            <a:solidFill>
              <a:srgbClr val="CCCCE6"/>
            </a:solidFill>
          </a:ln>
        </p:spPr>
        <p:txBody>
          <a:bodyPr wrap="square" lIns="0" tIns="0" rIns="0" bIns="0" rtlCol="0"/>
          <a:lstStyle/>
          <a:p>
            <a:endParaRPr/>
          </a:p>
        </p:txBody>
      </p:sp>
      <p:sp>
        <p:nvSpPr>
          <p:cNvPr id="46" name="object 46"/>
          <p:cNvSpPr/>
          <p:nvPr/>
        </p:nvSpPr>
        <p:spPr>
          <a:xfrm>
            <a:off x="2736342" y="2680970"/>
            <a:ext cx="152400" cy="1751330"/>
          </a:xfrm>
          <a:custGeom>
            <a:avLst/>
            <a:gdLst/>
            <a:ahLst/>
            <a:cxnLst/>
            <a:rect l="l" t="t" r="r" b="b"/>
            <a:pathLst>
              <a:path w="152400" h="1751329">
                <a:moveTo>
                  <a:pt x="0" y="1751330"/>
                </a:moveTo>
                <a:lnTo>
                  <a:pt x="152400" y="1751330"/>
                </a:lnTo>
                <a:lnTo>
                  <a:pt x="152400" y="0"/>
                </a:lnTo>
                <a:lnTo>
                  <a:pt x="0" y="0"/>
                </a:lnTo>
                <a:lnTo>
                  <a:pt x="0" y="1751330"/>
                </a:lnTo>
                <a:close/>
              </a:path>
            </a:pathLst>
          </a:custGeom>
          <a:solidFill>
            <a:srgbClr val="FFFFFF"/>
          </a:solidFill>
        </p:spPr>
        <p:txBody>
          <a:bodyPr wrap="square" lIns="0" tIns="0" rIns="0" bIns="0" rtlCol="0"/>
          <a:lstStyle/>
          <a:p>
            <a:endParaRPr/>
          </a:p>
        </p:txBody>
      </p:sp>
      <p:sp>
        <p:nvSpPr>
          <p:cNvPr id="47" name="object 47"/>
          <p:cNvSpPr/>
          <p:nvPr/>
        </p:nvSpPr>
        <p:spPr>
          <a:xfrm>
            <a:off x="2736723" y="2680335"/>
            <a:ext cx="151765" cy="0"/>
          </a:xfrm>
          <a:custGeom>
            <a:avLst/>
            <a:gdLst/>
            <a:ahLst/>
            <a:cxnLst/>
            <a:rect l="l" t="t" r="r" b="b"/>
            <a:pathLst>
              <a:path w="151764">
                <a:moveTo>
                  <a:pt x="0" y="0"/>
                </a:moveTo>
                <a:lnTo>
                  <a:pt x="151637" y="0"/>
                </a:lnTo>
              </a:path>
            </a:pathLst>
          </a:custGeom>
          <a:ln w="3175">
            <a:solidFill>
              <a:srgbClr val="FFFFFF"/>
            </a:solidFill>
          </a:ln>
        </p:spPr>
        <p:txBody>
          <a:bodyPr wrap="square" lIns="0" tIns="0" rIns="0" bIns="0" rtlCol="0"/>
          <a:lstStyle/>
          <a:p>
            <a:endParaRPr/>
          </a:p>
        </p:txBody>
      </p:sp>
      <p:sp>
        <p:nvSpPr>
          <p:cNvPr id="48" name="object 48"/>
          <p:cNvSpPr/>
          <p:nvPr/>
        </p:nvSpPr>
        <p:spPr>
          <a:xfrm>
            <a:off x="2736342" y="2679954"/>
            <a:ext cx="152400" cy="1752600"/>
          </a:xfrm>
          <a:custGeom>
            <a:avLst/>
            <a:gdLst/>
            <a:ahLst/>
            <a:cxnLst/>
            <a:rect l="l" t="t" r="r" b="b"/>
            <a:pathLst>
              <a:path w="152400" h="1752600">
                <a:moveTo>
                  <a:pt x="0" y="1650"/>
                </a:moveTo>
                <a:lnTo>
                  <a:pt x="0" y="762"/>
                </a:lnTo>
                <a:lnTo>
                  <a:pt x="762" y="0"/>
                </a:lnTo>
                <a:lnTo>
                  <a:pt x="1650" y="0"/>
                </a:lnTo>
                <a:lnTo>
                  <a:pt x="150749" y="0"/>
                </a:lnTo>
                <a:lnTo>
                  <a:pt x="151637" y="0"/>
                </a:lnTo>
                <a:lnTo>
                  <a:pt x="152400" y="762"/>
                </a:lnTo>
                <a:lnTo>
                  <a:pt x="152400" y="1650"/>
                </a:lnTo>
                <a:lnTo>
                  <a:pt x="152400" y="1750949"/>
                </a:lnTo>
                <a:lnTo>
                  <a:pt x="152400" y="1751838"/>
                </a:lnTo>
                <a:lnTo>
                  <a:pt x="151637" y="1752600"/>
                </a:lnTo>
                <a:lnTo>
                  <a:pt x="150749" y="1752600"/>
                </a:lnTo>
                <a:lnTo>
                  <a:pt x="1650" y="1752600"/>
                </a:lnTo>
                <a:lnTo>
                  <a:pt x="762" y="1752600"/>
                </a:lnTo>
                <a:lnTo>
                  <a:pt x="0" y="1751838"/>
                </a:lnTo>
                <a:lnTo>
                  <a:pt x="0" y="1750949"/>
                </a:lnTo>
                <a:lnTo>
                  <a:pt x="0" y="1650"/>
                </a:lnTo>
                <a:close/>
              </a:path>
            </a:pathLst>
          </a:custGeom>
          <a:ln w="25908">
            <a:solidFill>
              <a:srgbClr val="CCCCE6"/>
            </a:solidFill>
          </a:ln>
        </p:spPr>
        <p:txBody>
          <a:bodyPr wrap="square" lIns="0" tIns="0" rIns="0" bIns="0" rtlCol="0"/>
          <a:lstStyle/>
          <a:p>
            <a:endParaRPr/>
          </a:p>
        </p:txBody>
      </p:sp>
      <p:sp>
        <p:nvSpPr>
          <p:cNvPr id="49" name="object 49"/>
          <p:cNvSpPr/>
          <p:nvPr/>
        </p:nvSpPr>
        <p:spPr>
          <a:xfrm>
            <a:off x="7381620" y="4224654"/>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50" name="object 50"/>
          <p:cNvSpPr/>
          <p:nvPr/>
        </p:nvSpPr>
        <p:spPr>
          <a:xfrm>
            <a:off x="7381493" y="2854960"/>
            <a:ext cx="152400" cy="1369060"/>
          </a:xfrm>
          <a:custGeom>
            <a:avLst/>
            <a:gdLst/>
            <a:ahLst/>
            <a:cxnLst/>
            <a:rect l="l" t="t" r="r" b="b"/>
            <a:pathLst>
              <a:path w="152400" h="1369060">
                <a:moveTo>
                  <a:pt x="0" y="1369060"/>
                </a:moveTo>
                <a:lnTo>
                  <a:pt x="152400" y="1369060"/>
                </a:lnTo>
                <a:lnTo>
                  <a:pt x="152400" y="0"/>
                </a:lnTo>
                <a:lnTo>
                  <a:pt x="0" y="0"/>
                </a:lnTo>
                <a:lnTo>
                  <a:pt x="0" y="1369060"/>
                </a:lnTo>
                <a:close/>
              </a:path>
            </a:pathLst>
          </a:custGeom>
          <a:solidFill>
            <a:srgbClr val="FFFFFF"/>
          </a:solidFill>
        </p:spPr>
        <p:txBody>
          <a:bodyPr wrap="square" lIns="0" tIns="0" rIns="0" bIns="0" rtlCol="0"/>
          <a:lstStyle/>
          <a:p>
            <a:endParaRPr/>
          </a:p>
        </p:txBody>
      </p:sp>
      <p:sp>
        <p:nvSpPr>
          <p:cNvPr id="51" name="object 51"/>
          <p:cNvSpPr/>
          <p:nvPr/>
        </p:nvSpPr>
        <p:spPr>
          <a:xfrm>
            <a:off x="7381620" y="2854325"/>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52" name="object 52"/>
          <p:cNvSpPr/>
          <p:nvPr/>
        </p:nvSpPr>
        <p:spPr>
          <a:xfrm>
            <a:off x="7381493" y="2853689"/>
            <a:ext cx="152400" cy="1371600"/>
          </a:xfrm>
          <a:custGeom>
            <a:avLst/>
            <a:gdLst/>
            <a:ahLst/>
            <a:cxnLst/>
            <a:rect l="l" t="t" r="r" b="b"/>
            <a:pathLst>
              <a:path w="152400" h="1371600">
                <a:moveTo>
                  <a:pt x="0" y="1650"/>
                </a:moveTo>
                <a:lnTo>
                  <a:pt x="0" y="762"/>
                </a:lnTo>
                <a:lnTo>
                  <a:pt x="761" y="0"/>
                </a:lnTo>
                <a:lnTo>
                  <a:pt x="1650" y="0"/>
                </a:lnTo>
                <a:lnTo>
                  <a:pt x="150749" y="0"/>
                </a:lnTo>
                <a:lnTo>
                  <a:pt x="151637" y="0"/>
                </a:lnTo>
                <a:lnTo>
                  <a:pt x="152400" y="762"/>
                </a:lnTo>
                <a:lnTo>
                  <a:pt x="152400" y="1650"/>
                </a:lnTo>
                <a:lnTo>
                  <a:pt x="152400" y="1369949"/>
                </a:lnTo>
                <a:lnTo>
                  <a:pt x="152400" y="1370838"/>
                </a:lnTo>
                <a:lnTo>
                  <a:pt x="151637" y="1371600"/>
                </a:lnTo>
                <a:lnTo>
                  <a:pt x="150749" y="1371600"/>
                </a:lnTo>
                <a:lnTo>
                  <a:pt x="1650" y="1371600"/>
                </a:lnTo>
                <a:lnTo>
                  <a:pt x="761" y="1371600"/>
                </a:lnTo>
                <a:lnTo>
                  <a:pt x="0" y="1370838"/>
                </a:lnTo>
                <a:lnTo>
                  <a:pt x="0" y="1369949"/>
                </a:lnTo>
                <a:lnTo>
                  <a:pt x="0" y="1650"/>
                </a:lnTo>
                <a:close/>
              </a:path>
            </a:pathLst>
          </a:custGeom>
          <a:ln w="25908">
            <a:solidFill>
              <a:srgbClr val="CCCCE6"/>
            </a:solidFill>
          </a:ln>
        </p:spPr>
        <p:txBody>
          <a:bodyPr wrap="square" lIns="0" tIns="0" rIns="0" bIns="0" rtlCol="0"/>
          <a:lstStyle/>
          <a:p>
            <a:endParaRPr/>
          </a:p>
        </p:txBody>
      </p:sp>
      <p:sp>
        <p:nvSpPr>
          <p:cNvPr id="53" name="object 53"/>
          <p:cNvSpPr/>
          <p:nvPr/>
        </p:nvSpPr>
        <p:spPr>
          <a:xfrm>
            <a:off x="755141" y="2757170"/>
            <a:ext cx="152400" cy="1979930"/>
          </a:xfrm>
          <a:custGeom>
            <a:avLst/>
            <a:gdLst/>
            <a:ahLst/>
            <a:cxnLst/>
            <a:rect l="l" t="t" r="r" b="b"/>
            <a:pathLst>
              <a:path w="152400" h="1979929">
                <a:moveTo>
                  <a:pt x="0" y="1979930"/>
                </a:moveTo>
                <a:lnTo>
                  <a:pt x="152399" y="1979930"/>
                </a:lnTo>
                <a:lnTo>
                  <a:pt x="152399" y="0"/>
                </a:lnTo>
                <a:lnTo>
                  <a:pt x="0" y="0"/>
                </a:lnTo>
                <a:lnTo>
                  <a:pt x="0" y="1979930"/>
                </a:lnTo>
                <a:close/>
              </a:path>
            </a:pathLst>
          </a:custGeom>
          <a:solidFill>
            <a:srgbClr val="FFFFFF"/>
          </a:solidFill>
        </p:spPr>
        <p:txBody>
          <a:bodyPr wrap="square" lIns="0" tIns="0" rIns="0" bIns="0" rtlCol="0"/>
          <a:lstStyle/>
          <a:p>
            <a:endParaRPr/>
          </a:p>
        </p:txBody>
      </p:sp>
      <p:sp>
        <p:nvSpPr>
          <p:cNvPr id="54" name="object 54"/>
          <p:cNvSpPr/>
          <p:nvPr/>
        </p:nvSpPr>
        <p:spPr>
          <a:xfrm>
            <a:off x="755497" y="2756535"/>
            <a:ext cx="151765" cy="0"/>
          </a:xfrm>
          <a:custGeom>
            <a:avLst/>
            <a:gdLst/>
            <a:ahLst/>
            <a:cxnLst/>
            <a:rect l="l" t="t" r="r" b="b"/>
            <a:pathLst>
              <a:path w="151765">
                <a:moveTo>
                  <a:pt x="0" y="0"/>
                </a:moveTo>
                <a:lnTo>
                  <a:pt x="151688" y="0"/>
                </a:lnTo>
              </a:path>
            </a:pathLst>
          </a:custGeom>
          <a:ln w="3175">
            <a:solidFill>
              <a:srgbClr val="FFFFFF"/>
            </a:solidFill>
          </a:ln>
        </p:spPr>
        <p:txBody>
          <a:bodyPr wrap="square" lIns="0" tIns="0" rIns="0" bIns="0" rtlCol="0"/>
          <a:lstStyle/>
          <a:p>
            <a:endParaRPr/>
          </a:p>
        </p:txBody>
      </p:sp>
      <p:sp>
        <p:nvSpPr>
          <p:cNvPr id="55" name="object 55"/>
          <p:cNvSpPr/>
          <p:nvPr/>
        </p:nvSpPr>
        <p:spPr>
          <a:xfrm>
            <a:off x="755141" y="2756154"/>
            <a:ext cx="152400" cy="1981200"/>
          </a:xfrm>
          <a:custGeom>
            <a:avLst/>
            <a:gdLst/>
            <a:ahLst/>
            <a:cxnLst/>
            <a:rect l="l" t="t" r="r" b="b"/>
            <a:pathLst>
              <a:path w="152400" h="1981200">
                <a:moveTo>
                  <a:pt x="0" y="1650"/>
                </a:moveTo>
                <a:lnTo>
                  <a:pt x="0" y="762"/>
                </a:lnTo>
                <a:lnTo>
                  <a:pt x="711" y="0"/>
                </a:lnTo>
                <a:lnTo>
                  <a:pt x="1587" y="0"/>
                </a:lnTo>
                <a:lnTo>
                  <a:pt x="150812" y="0"/>
                </a:lnTo>
                <a:lnTo>
                  <a:pt x="151688" y="0"/>
                </a:lnTo>
                <a:lnTo>
                  <a:pt x="152399" y="762"/>
                </a:lnTo>
                <a:lnTo>
                  <a:pt x="152399" y="1650"/>
                </a:lnTo>
                <a:lnTo>
                  <a:pt x="152399" y="1979549"/>
                </a:lnTo>
                <a:lnTo>
                  <a:pt x="152399" y="1980438"/>
                </a:lnTo>
                <a:lnTo>
                  <a:pt x="151688" y="1981200"/>
                </a:lnTo>
                <a:lnTo>
                  <a:pt x="150812" y="1981200"/>
                </a:lnTo>
                <a:lnTo>
                  <a:pt x="1587" y="1981200"/>
                </a:lnTo>
                <a:lnTo>
                  <a:pt x="711" y="1981200"/>
                </a:lnTo>
                <a:lnTo>
                  <a:pt x="0" y="1980438"/>
                </a:lnTo>
                <a:lnTo>
                  <a:pt x="0" y="1979549"/>
                </a:lnTo>
                <a:lnTo>
                  <a:pt x="0" y="1650"/>
                </a:lnTo>
                <a:close/>
              </a:path>
            </a:pathLst>
          </a:custGeom>
          <a:ln w="25908">
            <a:solidFill>
              <a:srgbClr val="CCCCE6"/>
            </a:solidFill>
          </a:ln>
        </p:spPr>
        <p:txBody>
          <a:bodyPr wrap="square" lIns="0" tIns="0" rIns="0" bIns="0" rtlCol="0"/>
          <a:lstStyle/>
          <a:p>
            <a:endParaRPr/>
          </a:p>
        </p:txBody>
      </p:sp>
      <p:sp>
        <p:nvSpPr>
          <p:cNvPr id="56" name="object 56"/>
          <p:cNvSpPr/>
          <p:nvPr/>
        </p:nvSpPr>
        <p:spPr>
          <a:xfrm>
            <a:off x="6492240" y="1578610"/>
            <a:ext cx="1873250" cy="664210"/>
          </a:xfrm>
          <a:custGeom>
            <a:avLst/>
            <a:gdLst/>
            <a:ahLst/>
            <a:cxnLst/>
            <a:rect l="l" t="t" r="r" b="b"/>
            <a:pathLst>
              <a:path w="1873250" h="664210">
                <a:moveTo>
                  <a:pt x="0" y="664210"/>
                </a:moveTo>
                <a:lnTo>
                  <a:pt x="1872995" y="664210"/>
                </a:lnTo>
                <a:lnTo>
                  <a:pt x="1872995" y="0"/>
                </a:lnTo>
                <a:lnTo>
                  <a:pt x="0" y="0"/>
                </a:lnTo>
                <a:lnTo>
                  <a:pt x="0" y="664210"/>
                </a:lnTo>
                <a:close/>
              </a:path>
            </a:pathLst>
          </a:custGeom>
          <a:solidFill>
            <a:srgbClr val="FFFFCC"/>
          </a:solidFill>
        </p:spPr>
        <p:txBody>
          <a:bodyPr wrap="square" lIns="0" tIns="0" rIns="0" bIns="0" rtlCol="0"/>
          <a:lstStyle/>
          <a:p>
            <a:endParaRPr/>
          </a:p>
        </p:txBody>
      </p:sp>
      <p:sp>
        <p:nvSpPr>
          <p:cNvPr id="57" name="object 57"/>
          <p:cNvSpPr/>
          <p:nvPr/>
        </p:nvSpPr>
        <p:spPr>
          <a:xfrm>
            <a:off x="6492366" y="1577975"/>
            <a:ext cx="1873250" cy="0"/>
          </a:xfrm>
          <a:custGeom>
            <a:avLst/>
            <a:gdLst/>
            <a:ahLst/>
            <a:cxnLst/>
            <a:rect l="l" t="t" r="r" b="b"/>
            <a:pathLst>
              <a:path w="1873250">
                <a:moveTo>
                  <a:pt x="0" y="0"/>
                </a:moveTo>
                <a:lnTo>
                  <a:pt x="1872741" y="0"/>
                </a:lnTo>
              </a:path>
            </a:pathLst>
          </a:custGeom>
          <a:ln w="3175">
            <a:solidFill>
              <a:srgbClr val="FFFFCC"/>
            </a:solidFill>
          </a:ln>
        </p:spPr>
        <p:txBody>
          <a:bodyPr wrap="square" lIns="0" tIns="0" rIns="0" bIns="0" rtlCol="0"/>
          <a:lstStyle/>
          <a:p>
            <a:endParaRPr/>
          </a:p>
        </p:txBody>
      </p:sp>
      <p:sp>
        <p:nvSpPr>
          <p:cNvPr id="58" name="object 58"/>
          <p:cNvSpPr/>
          <p:nvPr/>
        </p:nvSpPr>
        <p:spPr>
          <a:xfrm>
            <a:off x="6492240" y="1577339"/>
            <a:ext cx="1873250" cy="666115"/>
          </a:xfrm>
          <a:custGeom>
            <a:avLst/>
            <a:gdLst/>
            <a:ahLst/>
            <a:cxnLst/>
            <a:rect l="l" t="t" r="r" b="b"/>
            <a:pathLst>
              <a:path w="1873250" h="666114">
                <a:moveTo>
                  <a:pt x="0" y="1524"/>
                </a:moveTo>
                <a:lnTo>
                  <a:pt x="0" y="762"/>
                </a:lnTo>
                <a:lnTo>
                  <a:pt x="762" y="0"/>
                </a:lnTo>
                <a:lnTo>
                  <a:pt x="1524" y="0"/>
                </a:lnTo>
                <a:lnTo>
                  <a:pt x="1871471" y="0"/>
                </a:lnTo>
                <a:lnTo>
                  <a:pt x="1872234" y="0"/>
                </a:lnTo>
                <a:lnTo>
                  <a:pt x="1872995" y="762"/>
                </a:lnTo>
                <a:lnTo>
                  <a:pt x="1872995" y="1524"/>
                </a:lnTo>
                <a:lnTo>
                  <a:pt x="1872995" y="664463"/>
                </a:lnTo>
                <a:lnTo>
                  <a:pt x="1872995" y="665226"/>
                </a:lnTo>
                <a:lnTo>
                  <a:pt x="1872234" y="665988"/>
                </a:lnTo>
                <a:lnTo>
                  <a:pt x="1871471" y="665988"/>
                </a:lnTo>
                <a:lnTo>
                  <a:pt x="1524" y="665988"/>
                </a:lnTo>
                <a:lnTo>
                  <a:pt x="762" y="665988"/>
                </a:lnTo>
                <a:lnTo>
                  <a:pt x="0" y="665226"/>
                </a:lnTo>
                <a:lnTo>
                  <a:pt x="0" y="664463"/>
                </a:lnTo>
                <a:lnTo>
                  <a:pt x="0" y="1524"/>
                </a:lnTo>
                <a:close/>
              </a:path>
            </a:pathLst>
          </a:custGeom>
          <a:ln w="9144">
            <a:solidFill>
              <a:srgbClr val="CCCCE6"/>
            </a:solidFill>
          </a:ln>
        </p:spPr>
        <p:txBody>
          <a:bodyPr wrap="square" lIns="0" tIns="0" rIns="0" bIns="0" rtlCol="0"/>
          <a:lstStyle/>
          <a:p>
            <a:endParaRPr/>
          </a:p>
        </p:txBody>
      </p:sp>
      <p:sp>
        <p:nvSpPr>
          <p:cNvPr id="59" name="object 59"/>
          <p:cNvSpPr/>
          <p:nvPr/>
        </p:nvSpPr>
        <p:spPr>
          <a:xfrm>
            <a:off x="6330696" y="1460042"/>
            <a:ext cx="1996186" cy="897458"/>
          </a:xfrm>
          <a:prstGeom prst="rect">
            <a:avLst/>
          </a:prstGeom>
          <a:blipFill>
            <a:blip r:embed="rId7" cstate="print"/>
            <a:stretch>
              <a:fillRect/>
            </a:stretch>
          </a:blipFill>
        </p:spPr>
        <p:txBody>
          <a:bodyPr wrap="square" lIns="0" tIns="0" rIns="0" bIns="0" rtlCol="0"/>
          <a:lstStyle/>
          <a:p>
            <a:endParaRPr/>
          </a:p>
        </p:txBody>
      </p:sp>
      <p:sp>
        <p:nvSpPr>
          <p:cNvPr id="60" name="object 60"/>
          <p:cNvSpPr txBox="1"/>
          <p:nvPr/>
        </p:nvSpPr>
        <p:spPr>
          <a:xfrm>
            <a:off x="6571233" y="1575943"/>
            <a:ext cx="1491615" cy="513715"/>
          </a:xfrm>
          <a:prstGeom prst="rect">
            <a:avLst/>
          </a:prstGeom>
        </p:spPr>
        <p:txBody>
          <a:bodyPr vert="horz" wrap="square" lIns="0" tIns="13335" rIns="0" bIns="0" rtlCol="0">
            <a:spAutoFit/>
          </a:bodyPr>
          <a:lstStyle/>
          <a:p>
            <a:pPr marL="12700">
              <a:lnSpc>
                <a:spcPct val="100000"/>
              </a:lnSpc>
              <a:spcBef>
                <a:spcPts val="105"/>
              </a:spcBef>
            </a:pPr>
            <a:r>
              <a:rPr sz="3200" u="heavy" dirty="0">
                <a:uFill>
                  <a:solidFill>
                    <a:srgbClr val="000000"/>
                  </a:solidFill>
                </a:uFill>
                <a:latin typeface="Tahoma"/>
                <a:cs typeface="Tahoma"/>
              </a:rPr>
              <a:t>:object3</a:t>
            </a:r>
            <a:endParaRPr sz="3200">
              <a:latin typeface="Tahoma"/>
              <a:cs typeface="Tahoma"/>
            </a:endParaRPr>
          </a:p>
        </p:txBody>
      </p:sp>
      <p:sp>
        <p:nvSpPr>
          <p:cNvPr id="61" name="object 61"/>
          <p:cNvSpPr/>
          <p:nvPr/>
        </p:nvSpPr>
        <p:spPr>
          <a:xfrm>
            <a:off x="6574535" y="2019268"/>
            <a:ext cx="1508632" cy="70008"/>
          </a:xfrm>
          <a:prstGeom prst="rect">
            <a:avLst/>
          </a:prstGeom>
          <a:blipFill>
            <a:blip r:embed="rId8" cstate="print"/>
            <a:stretch>
              <a:fillRect/>
            </a:stretch>
          </a:blipFill>
        </p:spPr>
        <p:txBody>
          <a:bodyPr wrap="square" lIns="0" tIns="0" rIns="0" bIns="0" rtlCol="0"/>
          <a:lstStyle/>
          <a:p>
            <a:endParaRPr/>
          </a:p>
        </p:txBody>
      </p:sp>
      <p:sp>
        <p:nvSpPr>
          <p:cNvPr id="62" name="object 62"/>
          <p:cNvSpPr/>
          <p:nvPr/>
        </p:nvSpPr>
        <p:spPr>
          <a:xfrm>
            <a:off x="611123" y="1629155"/>
            <a:ext cx="382270" cy="191770"/>
          </a:xfrm>
          <a:custGeom>
            <a:avLst/>
            <a:gdLst/>
            <a:ahLst/>
            <a:cxnLst/>
            <a:rect l="l" t="t" r="r" b="b"/>
            <a:pathLst>
              <a:path w="382269" h="191769">
                <a:moveTo>
                  <a:pt x="0" y="191643"/>
                </a:moveTo>
                <a:lnTo>
                  <a:pt x="190906" y="0"/>
                </a:lnTo>
                <a:lnTo>
                  <a:pt x="382168" y="191643"/>
                </a:lnTo>
              </a:path>
            </a:pathLst>
          </a:custGeom>
          <a:ln w="9144">
            <a:solidFill>
              <a:srgbClr val="990033"/>
            </a:solidFill>
          </a:ln>
        </p:spPr>
        <p:txBody>
          <a:bodyPr wrap="square" lIns="0" tIns="0" rIns="0" bIns="0" rtlCol="0"/>
          <a:lstStyle/>
          <a:p>
            <a:endParaRPr/>
          </a:p>
        </p:txBody>
      </p:sp>
      <p:sp>
        <p:nvSpPr>
          <p:cNvPr id="63" name="object 63"/>
          <p:cNvSpPr/>
          <p:nvPr/>
        </p:nvSpPr>
        <p:spPr>
          <a:xfrm>
            <a:off x="704087" y="1191767"/>
            <a:ext cx="199644" cy="201168"/>
          </a:xfrm>
          <a:prstGeom prst="rect">
            <a:avLst/>
          </a:prstGeom>
          <a:blipFill>
            <a:blip r:embed="rId9" cstate="print"/>
            <a:stretch>
              <a:fillRect/>
            </a:stretch>
          </a:blipFill>
        </p:spPr>
        <p:txBody>
          <a:bodyPr wrap="square" lIns="0" tIns="0" rIns="0" bIns="0" rtlCol="0"/>
          <a:lstStyle/>
          <a:p>
            <a:endParaRPr/>
          </a:p>
        </p:txBody>
      </p:sp>
      <p:sp>
        <p:nvSpPr>
          <p:cNvPr id="64" name="object 64"/>
          <p:cNvSpPr txBox="1">
            <a:spLocks noGrp="1"/>
          </p:cNvSpPr>
          <p:nvPr>
            <p:ph type="title"/>
          </p:nvPr>
        </p:nvSpPr>
        <p:spPr>
          <a:xfrm>
            <a:off x="444500" y="807211"/>
            <a:ext cx="4483735" cy="452120"/>
          </a:xfrm>
          <a:prstGeom prst="rect">
            <a:avLst/>
          </a:prstGeom>
        </p:spPr>
        <p:txBody>
          <a:bodyPr vert="horz" wrap="square" lIns="0" tIns="12065" rIns="0" bIns="0" rtlCol="0">
            <a:spAutoFit/>
          </a:bodyPr>
          <a:lstStyle/>
          <a:p>
            <a:pPr marL="12700">
              <a:lnSpc>
                <a:spcPct val="100000"/>
              </a:lnSpc>
              <a:spcBef>
                <a:spcPts val="95"/>
              </a:spcBef>
            </a:pPr>
            <a:r>
              <a:rPr sz="2800" spc="-204" dirty="0"/>
              <a:t>Sequence </a:t>
            </a:r>
            <a:r>
              <a:rPr sz="2800" spc="-140" dirty="0"/>
              <a:t>diagrams:</a:t>
            </a:r>
            <a:r>
              <a:rPr sz="2800" spc="-15" dirty="0"/>
              <a:t> </a:t>
            </a:r>
            <a:r>
              <a:rPr sz="2800" spc="-130" dirty="0"/>
              <a:t>rectangles</a:t>
            </a:r>
            <a:endParaRPr sz="2800"/>
          </a:p>
        </p:txBody>
      </p:sp>
      <p:sp>
        <p:nvSpPr>
          <p:cNvPr id="65" name="object 65"/>
          <p:cNvSpPr/>
          <p:nvPr/>
        </p:nvSpPr>
        <p:spPr>
          <a:xfrm>
            <a:off x="2916173" y="3716273"/>
            <a:ext cx="1163955" cy="1094105"/>
          </a:xfrm>
          <a:custGeom>
            <a:avLst/>
            <a:gdLst/>
            <a:ahLst/>
            <a:cxnLst/>
            <a:rect l="l" t="t" r="r" b="b"/>
            <a:pathLst>
              <a:path w="1163954" h="1094104">
                <a:moveTo>
                  <a:pt x="73279" y="48891"/>
                </a:moveTo>
                <a:lnTo>
                  <a:pt x="53407" y="70034"/>
                </a:lnTo>
                <a:lnTo>
                  <a:pt x="1143762" y="1094105"/>
                </a:lnTo>
                <a:lnTo>
                  <a:pt x="1163574" y="1073023"/>
                </a:lnTo>
                <a:lnTo>
                  <a:pt x="73279" y="48891"/>
                </a:lnTo>
                <a:close/>
              </a:path>
              <a:path w="1163954" h="1094104">
                <a:moveTo>
                  <a:pt x="0" y="0"/>
                </a:moveTo>
                <a:lnTo>
                  <a:pt x="33527" y="91186"/>
                </a:lnTo>
                <a:lnTo>
                  <a:pt x="53407" y="70034"/>
                </a:lnTo>
                <a:lnTo>
                  <a:pt x="42799" y="60070"/>
                </a:lnTo>
                <a:lnTo>
                  <a:pt x="62737" y="38988"/>
                </a:lnTo>
                <a:lnTo>
                  <a:pt x="82586" y="38988"/>
                </a:lnTo>
                <a:lnTo>
                  <a:pt x="93090" y="27812"/>
                </a:lnTo>
                <a:lnTo>
                  <a:pt x="0" y="0"/>
                </a:lnTo>
                <a:close/>
              </a:path>
              <a:path w="1163954" h="1094104">
                <a:moveTo>
                  <a:pt x="62737" y="38988"/>
                </a:moveTo>
                <a:lnTo>
                  <a:pt x="42799" y="60070"/>
                </a:lnTo>
                <a:lnTo>
                  <a:pt x="53407" y="70034"/>
                </a:lnTo>
                <a:lnTo>
                  <a:pt x="73279" y="48891"/>
                </a:lnTo>
                <a:lnTo>
                  <a:pt x="62737" y="38988"/>
                </a:lnTo>
                <a:close/>
              </a:path>
              <a:path w="1163954" h="1094104">
                <a:moveTo>
                  <a:pt x="82586" y="38988"/>
                </a:moveTo>
                <a:lnTo>
                  <a:pt x="62737" y="38988"/>
                </a:lnTo>
                <a:lnTo>
                  <a:pt x="73279" y="48891"/>
                </a:lnTo>
                <a:lnTo>
                  <a:pt x="82586" y="38988"/>
                </a:lnTo>
                <a:close/>
              </a:path>
            </a:pathLst>
          </a:custGeom>
          <a:solidFill>
            <a:srgbClr val="000000"/>
          </a:solidFill>
        </p:spPr>
        <p:txBody>
          <a:bodyPr wrap="square" lIns="0" tIns="0" rIns="0" bIns="0" rtlCol="0"/>
          <a:lstStyle/>
          <a:p>
            <a:endParaRPr/>
          </a:p>
        </p:txBody>
      </p:sp>
      <p:sp>
        <p:nvSpPr>
          <p:cNvPr id="66" name="object 66"/>
          <p:cNvSpPr/>
          <p:nvPr/>
        </p:nvSpPr>
        <p:spPr>
          <a:xfrm>
            <a:off x="4773676" y="4004309"/>
            <a:ext cx="249554" cy="799465"/>
          </a:xfrm>
          <a:custGeom>
            <a:avLst/>
            <a:gdLst/>
            <a:ahLst/>
            <a:cxnLst/>
            <a:rect l="l" t="t" r="r" b="b"/>
            <a:pathLst>
              <a:path w="249554" h="799464">
                <a:moveTo>
                  <a:pt x="193557" y="80012"/>
                </a:moveTo>
                <a:lnTo>
                  <a:pt x="0" y="791717"/>
                </a:lnTo>
                <a:lnTo>
                  <a:pt x="27939" y="799338"/>
                </a:lnTo>
                <a:lnTo>
                  <a:pt x="221497" y="87632"/>
                </a:lnTo>
                <a:lnTo>
                  <a:pt x="193557" y="80012"/>
                </a:lnTo>
                <a:close/>
              </a:path>
              <a:path w="249554" h="799464">
                <a:moveTo>
                  <a:pt x="243586" y="66039"/>
                </a:moveTo>
                <a:lnTo>
                  <a:pt x="197358" y="66039"/>
                </a:lnTo>
                <a:lnTo>
                  <a:pt x="225298" y="73659"/>
                </a:lnTo>
                <a:lnTo>
                  <a:pt x="221497" y="87632"/>
                </a:lnTo>
                <a:lnTo>
                  <a:pt x="249427" y="95250"/>
                </a:lnTo>
                <a:lnTo>
                  <a:pt x="243586" y="66039"/>
                </a:lnTo>
                <a:close/>
              </a:path>
              <a:path w="249554" h="799464">
                <a:moveTo>
                  <a:pt x="197358" y="66039"/>
                </a:moveTo>
                <a:lnTo>
                  <a:pt x="193557" y="80012"/>
                </a:lnTo>
                <a:lnTo>
                  <a:pt x="221497" y="87632"/>
                </a:lnTo>
                <a:lnTo>
                  <a:pt x="225298" y="73659"/>
                </a:lnTo>
                <a:lnTo>
                  <a:pt x="197358" y="66039"/>
                </a:lnTo>
                <a:close/>
              </a:path>
              <a:path w="249554" h="799464">
                <a:moveTo>
                  <a:pt x="230377" y="0"/>
                </a:moveTo>
                <a:lnTo>
                  <a:pt x="165608" y="72389"/>
                </a:lnTo>
                <a:lnTo>
                  <a:pt x="193557" y="80012"/>
                </a:lnTo>
                <a:lnTo>
                  <a:pt x="197358" y="66039"/>
                </a:lnTo>
                <a:lnTo>
                  <a:pt x="243586" y="66039"/>
                </a:lnTo>
                <a:lnTo>
                  <a:pt x="230377" y="0"/>
                </a:lnTo>
                <a:close/>
              </a:path>
            </a:pathLst>
          </a:custGeom>
          <a:solidFill>
            <a:srgbClr val="000000"/>
          </a:solidFill>
        </p:spPr>
        <p:txBody>
          <a:bodyPr wrap="square" lIns="0" tIns="0" rIns="0" bIns="0" rtlCol="0"/>
          <a:lstStyle/>
          <a:p>
            <a:endParaRPr/>
          </a:p>
        </p:txBody>
      </p:sp>
      <p:sp>
        <p:nvSpPr>
          <p:cNvPr id="67" name="object 67"/>
          <p:cNvSpPr/>
          <p:nvPr/>
        </p:nvSpPr>
        <p:spPr>
          <a:xfrm>
            <a:off x="6575425" y="3716273"/>
            <a:ext cx="734695" cy="1091565"/>
          </a:xfrm>
          <a:custGeom>
            <a:avLst/>
            <a:gdLst/>
            <a:ahLst/>
            <a:cxnLst/>
            <a:rect l="l" t="t" r="r" b="b"/>
            <a:pathLst>
              <a:path w="734695" h="1091564">
                <a:moveTo>
                  <a:pt x="674220" y="64232"/>
                </a:moveTo>
                <a:lnTo>
                  <a:pt x="0" y="1075563"/>
                </a:lnTo>
                <a:lnTo>
                  <a:pt x="24129" y="1091564"/>
                </a:lnTo>
                <a:lnTo>
                  <a:pt x="698355" y="80351"/>
                </a:lnTo>
                <a:lnTo>
                  <a:pt x="674220" y="64232"/>
                </a:lnTo>
                <a:close/>
              </a:path>
              <a:path w="734695" h="1091564">
                <a:moveTo>
                  <a:pt x="727907" y="52196"/>
                </a:moveTo>
                <a:lnTo>
                  <a:pt x="682244" y="52196"/>
                </a:lnTo>
                <a:lnTo>
                  <a:pt x="706374" y="68325"/>
                </a:lnTo>
                <a:lnTo>
                  <a:pt x="698355" y="80351"/>
                </a:lnTo>
                <a:lnTo>
                  <a:pt x="722376" y="96393"/>
                </a:lnTo>
                <a:lnTo>
                  <a:pt x="727907" y="52196"/>
                </a:lnTo>
                <a:close/>
              </a:path>
              <a:path w="734695" h="1091564">
                <a:moveTo>
                  <a:pt x="682244" y="52196"/>
                </a:moveTo>
                <a:lnTo>
                  <a:pt x="674220" y="64232"/>
                </a:lnTo>
                <a:lnTo>
                  <a:pt x="698355" y="80351"/>
                </a:lnTo>
                <a:lnTo>
                  <a:pt x="706374" y="68325"/>
                </a:lnTo>
                <a:lnTo>
                  <a:pt x="682244" y="52196"/>
                </a:lnTo>
                <a:close/>
              </a:path>
              <a:path w="734695" h="1091564">
                <a:moveTo>
                  <a:pt x="734441" y="0"/>
                </a:moveTo>
                <a:lnTo>
                  <a:pt x="650113" y="48132"/>
                </a:lnTo>
                <a:lnTo>
                  <a:pt x="674220" y="64232"/>
                </a:lnTo>
                <a:lnTo>
                  <a:pt x="682244" y="52196"/>
                </a:lnTo>
                <a:lnTo>
                  <a:pt x="727907" y="52196"/>
                </a:lnTo>
                <a:lnTo>
                  <a:pt x="734441" y="0"/>
                </a:lnTo>
                <a:close/>
              </a:path>
            </a:pathLst>
          </a:custGeom>
          <a:solidFill>
            <a:srgbClr val="00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1023366"/>
            <a:ext cx="4390390" cy="452120"/>
          </a:xfrm>
          <a:prstGeom prst="rect">
            <a:avLst/>
          </a:prstGeom>
        </p:spPr>
        <p:txBody>
          <a:bodyPr vert="horz" wrap="square" lIns="0" tIns="12065" rIns="0" bIns="0" rtlCol="0">
            <a:spAutoFit/>
          </a:bodyPr>
          <a:lstStyle/>
          <a:p>
            <a:pPr marL="12700">
              <a:lnSpc>
                <a:spcPct val="100000"/>
              </a:lnSpc>
              <a:spcBef>
                <a:spcPts val="95"/>
              </a:spcBef>
            </a:pPr>
            <a:r>
              <a:rPr sz="2800" spc="-204" dirty="0"/>
              <a:t>Sequence </a:t>
            </a:r>
            <a:r>
              <a:rPr sz="2800" spc="-140" dirty="0"/>
              <a:t>diagrams:</a:t>
            </a:r>
            <a:r>
              <a:rPr sz="2800" spc="-50" dirty="0"/>
              <a:t> </a:t>
            </a:r>
            <a:r>
              <a:rPr sz="2800" spc="-229" dirty="0"/>
              <a:t>messages</a:t>
            </a:r>
            <a:endParaRPr sz="2800"/>
          </a:p>
        </p:txBody>
      </p:sp>
      <p:sp>
        <p:nvSpPr>
          <p:cNvPr id="8" name="object 8"/>
          <p:cNvSpPr/>
          <p:nvPr/>
        </p:nvSpPr>
        <p:spPr>
          <a:xfrm>
            <a:off x="6870192" y="1701800"/>
            <a:ext cx="2071370" cy="662940"/>
          </a:xfrm>
          <a:custGeom>
            <a:avLst/>
            <a:gdLst/>
            <a:ahLst/>
            <a:cxnLst/>
            <a:rect l="l" t="t" r="r" b="b"/>
            <a:pathLst>
              <a:path w="2071370" h="662939">
                <a:moveTo>
                  <a:pt x="0" y="662939"/>
                </a:moveTo>
                <a:lnTo>
                  <a:pt x="2071115" y="662939"/>
                </a:lnTo>
                <a:lnTo>
                  <a:pt x="2071115" y="0"/>
                </a:lnTo>
                <a:lnTo>
                  <a:pt x="0" y="0"/>
                </a:lnTo>
                <a:lnTo>
                  <a:pt x="0" y="662939"/>
                </a:lnTo>
                <a:close/>
              </a:path>
            </a:pathLst>
          </a:custGeom>
          <a:solidFill>
            <a:srgbClr val="FFFFCC"/>
          </a:solidFill>
        </p:spPr>
        <p:txBody>
          <a:bodyPr wrap="square" lIns="0" tIns="0" rIns="0" bIns="0" rtlCol="0"/>
          <a:lstStyle/>
          <a:p>
            <a:endParaRPr/>
          </a:p>
        </p:txBody>
      </p:sp>
      <p:sp>
        <p:nvSpPr>
          <p:cNvPr id="9" name="object 9"/>
          <p:cNvSpPr/>
          <p:nvPr/>
        </p:nvSpPr>
        <p:spPr>
          <a:xfrm>
            <a:off x="6870572" y="1701164"/>
            <a:ext cx="2070735" cy="0"/>
          </a:xfrm>
          <a:custGeom>
            <a:avLst/>
            <a:gdLst/>
            <a:ahLst/>
            <a:cxnLst/>
            <a:rect l="l" t="t" r="r" b="b"/>
            <a:pathLst>
              <a:path w="2070734">
                <a:moveTo>
                  <a:pt x="0" y="0"/>
                </a:moveTo>
                <a:lnTo>
                  <a:pt x="2070353" y="0"/>
                </a:lnTo>
              </a:path>
            </a:pathLst>
          </a:custGeom>
          <a:ln w="3175">
            <a:solidFill>
              <a:srgbClr val="FFFFCC"/>
            </a:solidFill>
          </a:ln>
        </p:spPr>
        <p:txBody>
          <a:bodyPr wrap="square" lIns="0" tIns="0" rIns="0" bIns="0" rtlCol="0"/>
          <a:lstStyle/>
          <a:p>
            <a:endParaRPr/>
          </a:p>
        </p:txBody>
      </p:sp>
      <p:sp>
        <p:nvSpPr>
          <p:cNvPr id="10" name="object 10"/>
          <p:cNvSpPr/>
          <p:nvPr/>
        </p:nvSpPr>
        <p:spPr>
          <a:xfrm>
            <a:off x="6870192" y="1700783"/>
            <a:ext cx="2071370" cy="664845"/>
          </a:xfrm>
          <a:custGeom>
            <a:avLst/>
            <a:gdLst/>
            <a:ahLst/>
            <a:cxnLst/>
            <a:rect l="l" t="t" r="r" b="b"/>
            <a:pathLst>
              <a:path w="2071370" h="664844">
                <a:moveTo>
                  <a:pt x="0" y="1524"/>
                </a:moveTo>
                <a:lnTo>
                  <a:pt x="0" y="762"/>
                </a:lnTo>
                <a:lnTo>
                  <a:pt x="761" y="0"/>
                </a:lnTo>
                <a:lnTo>
                  <a:pt x="1524" y="0"/>
                </a:lnTo>
                <a:lnTo>
                  <a:pt x="2069591" y="0"/>
                </a:lnTo>
                <a:lnTo>
                  <a:pt x="2070353" y="0"/>
                </a:lnTo>
                <a:lnTo>
                  <a:pt x="2071115" y="762"/>
                </a:lnTo>
                <a:lnTo>
                  <a:pt x="2071115" y="1524"/>
                </a:lnTo>
                <a:lnTo>
                  <a:pt x="2071115" y="662939"/>
                </a:lnTo>
                <a:lnTo>
                  <a:pt x="2071115" y="663701"/>
                </a:lnTo>
                <a:lnTo>
                  <a:pt x="2070353" y="664463"/>
                </a:lnTo>
                <a:lnTo>
                  <a:pt x="2069591" y="664463"/>
                </a:lnTo>
                <a:lnTo>
                  <a:pt x="1524" y="664463"/>
                </a:lnTo>
                <a:lnTo>
                  <a:pt x="761" y="664463"/>
                </a:lnTo>
                <a:lnTo>
                  <a:pt x="0" y="663701"/>
                </a:lnTo>
                <a:lnTo>
                  <a:pt x="0" y="662939"/>
                </a:lnTo>
                <a:lnTo>
                  <a:pt x="0" y="1524"/>
                </a:lnTo>
                <a:close/>
              </a:path>
            </a:pathLst>
          </a:custGeom>
          <a:ln w="9144">
            <a:solidFill>
              <a:srgbClr val="CCCCE6"/>
            </a:solidFill>
          </a:ln>
        </p:spPr>
        <p:txBody>
          <a:bodyPr wrap="square" lIns="0" tIns="0" rIns="0" bIns="0" rtlCol="0"/>
          <a:lstStyle/>
          <a:p>
            <a:endParaRPr/>
          </a:p>
        </p:txBody>
      </p:sp>
      <p:sp>
        <p:nvSpPr>
          <p:cNvPr id="11" name="object 11"/>
          <p:cNvSpPr/>
          <p:nvPr/>
        </p:nvSpPr>
        <p:spPr>
          <a:xfrm>
            <a:off x="6707123" y="1581962"/>
            <a:ext cx="1996185" cy="897458"/>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6948931" y="1698117"/>
            <a:ext cx="1491615" cy="513715"/>
          </a:xfrm>
          <a:prstGeom prst="rect">
            <a:avLst/>
          </a:prstGeom>
        </p:spPr>
        <p:txBody>
          <a:bodyPr vert="horz" wrap="square" lIns="0" tIns="13335" rIns="0" bIns="0" rtlCol="0">
            <a:spAutoFit/>
          </a:bodyPr>
          <a:lstStyle/>
          <a:p>
            <a:pPr marL="12700">
              <a:lnSpc>
                <a:spcPct val="100000"/>
              </a:lnSpc>
              <a:spcBef>
                <a:spcPts val="105"/>
              </a:spcBef>
            </a:pPr>
            <a:r>
              <a:rPr sz="3200" u="heavy" dirty="0">
                <a:uFill>
                  <a:solidFill>
                    <a:srgbClr val="000000"/>
                  </a:solidFill>
                </a:uFill>
                <a:latin typeface="Tahoma"/>
                <a:cs typeface="Tahoma"/>
              </a:rPr>
              <a:t>:object3</a:t>
            </a:r>
            <a:endParaRPr sz="3200">
              <a:latin typeface="Tahoma"/>
              <a:cs typeface="Tahoma"/>
            </a:endParaRPr>
          </a:p>
        </p:txBody>
      </p:sp>
      <p:sp>
        <p:nvSpPr>
          <p:cNvPr id="13" name="object 13"/>
          <p:cNvSpPr/>
          <p:nvPr/>
        </p:nvSpPr>
        <p:spPr>
          <a:xfrm>
            <a:off x="6950964" y="2141188"/>
            <a:ext cx="1508632" cy="7000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24840" y="1357883"/>
            <a:ext cx="199644" cy="347472"/>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571500" y="1575816"/>
            <a:ext cx="280670" cy="1905"/>
          </a:xfrm>
          <a:custGeom>
            <a:avLst/>
            <a:gdLst/>
            <a:ahLst/>
            <a:cxnLst/>
            <a:rect l="l" t="t" r="r" b="b"/>
            <a:pathLst>
              <a:path w="280669" h="1905">
                <a:moveTo>
                  <a:pt x="0" y="0"/>
                </a:moveTo>
                <a:lnTo>
                  <a:pt x="280416" y="1524"/>
                </a:lnTo>
              </a:path>
            </a:pathLst>
          </a:custGeom>
          <a:ln w="9143">
            <a:solidFill>
              <a:srgbClr val="990033"/>
            </a:solidFill>
          </a:ln>
        </p:spPr>
        <p:txBody>
          <a:bodyPr wrap="square" lIns="0" tIns="0" rIns="0" bIns="0" rtlCol="0"/>
          <a:lstStyle/>
          <a:p>
            <a:endParaRPr/>
          </a:p>
        </p:txBody>
      </p:sp>
      <p:sp>
        <p:nvSpPr>
          <p:cNvPr id="16" name="object 16"/>
          <p:cNvSpPr/>
          <p:nvPr/>
        </p:nvSpPr>
        <p:spPr>
          <a:xfrm>
            <a:off x="516636" y="1700783"/>
            <a:ext cx="382270" cy="191770"/>
          </a:xfrm>
          <a:custGeom>
            <a:avLst/>
            <a:gdLst/>
            <a:ahLst/>
            <a:cxnLst/>
            <a:rect l="l" t="t" r="r" b="b"/>
            <a:pathLst>
              <a:path w="382269" h="191769">
                <a:moveTo>
                  <a:pt x="0" y="191642"/>
                </a:moveTo>
                <a:lnTo>
                  <a:pt x="190906" y="0"/>
                </a:lnTo>
                <a:lnTo>
                  <a:pt x="382168" y="191642"/>
                </a:lnTo>
              </a:path>
            </a:pathLst>
          </a:custGeom>
          <a:ln w="9144">
            <a:solidFill>
              <a:srgbClr val="990033"/>
            </a:solidFill>
          </a:ln>
        </p:spPr>
        <p:txBody>
          <a:bodyPr wrap="square" lIns="0" tIns="0" rIns="0" bIns="0" rtlCol="0"/>
          <a:lstStyle/>
          <a:p>
            <a:endParaRPr/>
          </a:p>
        </p:txBody>
      </p:sp>
      <p:sp>
        <p:nvSpPr>
          <p:cNvPr id="17" name="object 17"/>
          <p:cNvSpPr txBox="1"/>
          <p:nvPr/>
        </p:nvSpPr>
        <p:spPr>
          <a:xfrm>
            <a:off x="365556" y="1941652"/>
            <a:ext cx="694055" cy="346075"/>
          </a:xfrm>
          <a:prstGeom prst="rect">
            <a:avLst/>
          </a:prstGeom>
        </p:spPr>
        <p:txBody>
          <a:bodyPr vert="horz" wrap="square" lIns="0" tIns="12700" rIns="0" bIns="0" rtlCol="0">
            <a:spAutoFit/>
          </a:bodyPr>
          <a:lstStyle/>
          <a:p>
            <a:pPr marL="12700">
              <a:lnSpc>
                <a:spcPct val="100000"/>
              </a:lnSpc>
              <a:spcBef>
                <a:spcPts val="100"/>
              </a:spcBef>
            </a:pPr>
            <a:r>
              <a:rPr sz="2100" u="heavy" dirty="0">
                <a:uFill>
                  <a:solidFill>
                    <a:srgbClr val="000000"/>
                  </a:solidFill>
                </a:uFill>
                <a:latin typeface="Arial"/>
                <a:cs typeface="Arial"/>
              </a:rPr>
              <a:t>:actor</a:t>
            </a:r>
            <a:endParaRPr sz="2100">
              <a:latin typeface="Arial"/>
              <a:cs typeface="Arial"/>
            </a:endParaRPr>
          </a:p>
        </p:txBody>
      </p:sp>
      <p:sp>
        <p:nvSpPr>
          <p:cNvPr id="18" name="object 18"/>
          <p:cNvSpPr/>
          <p:nvPr/>
        </p:nvSpPr>
        <p:spPr>
          <a:xfrm>
            <a:off x="211836" y="1874558"/>
            <a:ext cx="1019390" cy="59267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1763267" y="1701800"/>
            <a:ext cx="1925320" cy="662940"/>
          </a:xfrm>
          <a:custGeom>
            <a:avLst/>
            <a:gdLst/>
            <a:ahLst/>
            <a:cxnLst/>
            <a:rect l="l" t="t" r="r" b="b"/>
            <a:pathLst>
              <a:path w="1925320" h="662939">
                <a:moveTo>
                  <a:pt x="0" y="662939"/>
                </a:moveTo>
                <a:lnTo>
                  <a:pt x="1924811" y="662939"/>
                </a:lnTo>
                <a:lnTo>
                  <a:pt x="1924811" y="0"/>
                </a:lnTo>
                <a:lnTo>
                  <a:pt x="0" y="0"/>
                </a:lnTo>
                <a:lnTo>
                  <a:pt x="0" y="662939"/>
                </a:lnTo>
                <a:close/>
              </a:path>
            </a:pathLst>
          </a:custGeom>
          <a:solidFill>
            <a:srgbClr val="FFFFCC"/>
          </a:solidFill>
        </p:spPr>
        <p:txBody>
          <a:bodyPr wrap="square" lIns="0" tIns="0" rIns="0" bIns="0" rtlCol="0"/>
          <a:lstStyle/>
          <a:p>
            <a:endParaRPr/>
          </a:p>
        </p:txBody>
      </p:sp>
      <p:sp>
        <p:nvSpPr>
          <p:cNvPr id="20" name="object 20"/>
          <p:cNvSpPr/>
          <p:nvPr/>
        </p:nvSpPr>
        <p:spPr>
          <a:xfrm>
            <a:off x="1763648" y="1701164"/>
            <a:ext cx="1924050" cy="0"/>
          </a:xfrm>
          <a:custGeom>
            <a:avLst/>
            <a:gdLst/>
            <a:ahLst/>
            <a:cxnLst/>
            <a:rect l="l" t="t" r="r" b="b"/>
            <a:pathLst>
              <a:path w="1924050">
                <a:moveTo>
                  <a:pt x="0" y="0"/>
                </a:moveTo>
                <a:lnTo>
                  <a:pt x="1924049" y="0"/>
                </a:lnTo>
              </a:path>
            </a:pathLst>
          </a:custGeom>
          <a:ln w="3175">
            <a:solidFill>
              <a:srgbClr val="FFFFCC"/>
            </a:solidFill>
          </a:ln>
        </p:spPr>
        <p:txBody>
          <a:bodyPr wrap="square" lIns="0" tIns="0" rIns="0" bIns="0" rtlCol="0"/>
          <a:lstStyle/>
          <a:p>
            <a:endParaRPr/>
          </a:p>
        </p:txBody>
      </p:sp>
      <p:sp>
        <p:nvSpPr>
          <p:cNvPr id="21" name="object 21"/>
          <p:cNvSpPr/>
          <p:nvPr/>
        </p:nvSpPr>
        <p:spPr>
          <a:xfrm>
            <a:off x="1763267" y="1700783"/>
            <a:ext cx="1925320" cy="664845"/>
          </a:xfrm>
          <a:custGeom>
            <a:avLst/>
            <a:gdLst/>
            <a:ahLst/>
            <a:cxnLst/>
            <a:rect l="l" t="t" r="r" b="b"/>
            <a:pathLst>
              <a:path w="1925320" h="664844">
                <a:moveTo>
                  <a:pt x="0" y="1524"/>
                </a:moveTo>
                <a:lnTo>
                  <a:pt x="0" y="762"/>
                </a:lnTo>
                <a:lnTo>
                  <a:pt x="762" y="0"/>
                </a:lnTo>
                <a:lnTo>
                  <a:pt x="1524" y="0"/>
                </a:lnTo>
                <a:lnTo>
                  <a:pt x="1923287" y="0"/>
                </a:lnTo>
                <a:lnTo>
                  <a:pt x="1924049" y="0"/>
                </a:lnTo>
                <a:lnTo>
                  <a:pt x="1924811" y="762"/>
                </a:lnTo>
                <a:lnTo>
                  <a:pt x="1924811" y="1524"/>
                </a:lnTo>
                <a:lnTo>
                  <a:pt x="1924811" y="662939"/>
                </a:lnTo>
                <a:lnTo>
                  <a:pt x="1924811" y="663701"/>
                </a:lnTo>
                <a:lnTo>
                  <a:pt x="1924049" y="664463"/>
                </a:lnTo>
                <a:lnTo>
                  <a:pt x="1923287" y="664463"/>
                </a:lnTo>
                <a:lnTo>
                  <a:pt x="1524" y="664463"/>
                </a:lnTo>
                <a:lnTo>
                  <a:pt x="762" y="664463"/>
                </a:lnTo>
                <a:lnTo>
                  <a:pt x="0" y="663701"/>
                </a:lnTo>
                <a:lnTo>
                  <a:pt x="0" y="662939"/>
                </a:lnTo>
                <a:lnTo>
                  <a:pt x="0" y="1524"/>
                </a:lnTo>
                <a:close/>
              </a:path>
            </a:pathLst>
          </a:custGeom>
          <a:ln w="9144">
            <a:solidFill>
              <a:srgbClr val="CCCCE6"/>
            </a:solidFill>
          </a:ln>
        </p:spPr>
        <p:txBody>
          <a:bodyPr wrap="square" lIns="0" tIns="0" rIns="0" bIns="0" rtlCol="0"/>
          <a:lstStyle/>
          <a:p>
            <a:endParaRPr/>
          </a:p>
        </p:txBody>
      </p:sp>
      <p:sp>
        <p:nvSpPr>
          <p:cNvPr id="22" name="object 22"/>
          <p:cNvSpPr/>
          <p:nvPr/>
        </p:nvSpPr>
        <p:spPr>
          <a:xfrm>
            <a:off x="1600200" y="1581962"/>
            <a:ext cx="1996186" cy="89745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844039" y="2141188"/>
            <a:ext cx="1508633" cy="70008"/>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4104132" y="1701800"/>
            <a:ext cx="1957070" cy="662940"/>
          </a:xfrm>
          <a:custGeom>
            <a:avLst/>
            <a:gdLst/>
            <a:ahLst/>
            <a:cxnLst/>
            <a:rect l="l" t="t" r="r" b="b"/>
            <a:pathLst>
              <a:path w="1957070" h="662939">
                <a:moveTo>
                  <a:pt x="0" y="662939"/>
                </a:moveTo>
                <a:lnTo>
                  <a:pt x="1956815" y="662939"/>
                </a:lnTo>
                <a:lnTo>
                  <a:pt x="1956815" y="0"/>
                </a:lnTo>
                <a:lnTo>
                  <a:pt x="0" y="0"/>
                </a:lnTo>
                <a:lnTo>
                  <a:pt x="0" y="662939"/>
                </a:lnTo>
                <a:close/>
              </a:path>
            </a:pathLst>
          </a:custGeom>
          <a:solidFill>
            <a:srgbClr val="FFFFCC"/>
          </a:solidFill>
        </p:spPr>
        <p:txBody>
          <a:bodyPr wrap="square" lIns="0" tIns="0" rIns="0" bIns="0" rtlCol="0"/>
          <a:lstStyle/>
          <a:p>
            <a:endParaRPr/>
          </a:p>
        </p:txBody>
      </p:sp>
      <p:sp>
        <p:nvSpPr>
          <p:cNvPr id="25" name="object 25"/>
          <p:cNvSpPr/>
          <p:nvPr/>
        </p:nvSpPr>
        <p:spPr>
          <a:xfrm>
            <a:off x="4104513" y="1701164"/>
            <a:ext cx="1956435" cy="0"/>
          </a:xfrm>
          <a:custGeom>
            <a:avLst/>
            <a:gdLst/>
            <a:ahLst/>
            <a:cxnLst/>
            <a:rect l="l" t="t" r="r" b="b"/>
            <a:pathLst>
              <a:path w="1956435">
                <a:moveTo>
                  <a:pt x="0" y="0"/>
                </a:moveTo>
                <a:lnTo>
                  <a:pt x="1956053" y="0"/>
                </a:lnTo>
              </a:path>
            </a:pathLst>
          </a:custGeom>
          <a:ln w="3175">
            <a:solidFill>
              <a:srgbClr val="FFFFCC"/>
            </a:solidFill>
          </a:ln>
        </p:spPr>
        <p:txBody>
          <a:bodyPr wrap="square" lIns="0" tIns="0" rIns="0" bIns="0" rtlCol="0"/>
          <a:lstStyle/>
          <a:p>
            <a:endParaRPr/>
          </a:p>
        </p:txBody>
      </p:sp>
      <p:sp>
        <p:nvSpPr>
          <p:cNvPr id="26" name="object 26"/>
          <p:cNvSpPr/>
          <p:nvPr/>
        </p:nvSpPr>
        <p:spPr>
          <a:xfrm>
            <a:off x="4104132" y="1700783"/>
            <a:ext cx="1957070" cy="664845"/>
          </a:xfrm>
          <a:custGeom>
            <a:avLst/>
            <a:gdLst/>
            <a:ahLst/>
            <a:cxnLst/>
            <a:rect l="l" t="t" r="r" b="b"/>
            <a:pathLst>
              <a:path w="1957070" h="664844">
                <a:moveTo>
                  <a:pt x="0" y="1524"/>
                </a:moveTo>
                <a:lnTo>
                  <a:pt x="0" y="762"/>
                </a:lnTo>
                <a:lnTo>
                  <a:pt x="762" y="0"/>
                </a:lnTo>
                <a:lnTo>
                  <a:pt x="1523" y="0"/>
                </a:lnTo>
                <a:lnTo>
                  <a:pt x="1955291" y="0"/>
                </a:lnTo>
                <a:lnTo>
                  <a:pt x="1956053" y="0"/>
                </a:lnTo>
                <a:lnTo>
                  <a:pt x="1956815" y="762"/>
                </a:lnTo>
                <a:lnTo>
                  <a:pt x="1956815" y="1524"/>
                </a:lnTo>
                <a:lnTo>
                  <a:pt x="1956815" y="662939"/>
                </a:lnTo>
                <a:lnTo>
                  <a:pt x="1956815" y="663701"/>
                </a:lnTo>
                <a:lnTo>
                  <a:pt x="1956053" y="664463"/>
                </a:lnTo>
                <a:lnTo>
                  <a:pt x="1955291" y="664463"/>
                </a:lnTo>
                <a:lnTo>
                  <a:pt x="1523" y="664463"/>
                </a:lnTo>
                <a:lnTo>
                  <a:pt x="762" y="664463"/>
                </a:lnTo>
                <a:lnTo>
                  <a:pt x="0" y="663701"/>
                </a:lnTo>
                <a:lnTo>
                  <a:pt x="0" y="662939"/>
                </a:lnTo>
                <a:lnTo>
                  <a:pt x="0" y="1524"/>
                </a:lnTo>
                <a:close/>
              </a:path>
            </a:pathLst>
          </a:custGeom>
          <a:ln w="9144">
            <a:solidFill>
              <a:srgbClr val="CCCCE6"/>
            </a:solidFill>
          </a:ln>
        </p:spPr>
        <p:txBody>
          <a:bodyPr wrap="square" lIns="0" tIns="0" rIns="0" bIns="0" rtlCol="0"/>
          <a:lstStyle/>
          <a:p>
            <a:endParaRPr/>
          </a:p>
        </p:txBody>
      </p:sp>
      <p:sp>
        <p:nvSpPr>
          <p:cNvPr id="27" name="object 27"/>
          <p:cNvSpPr/>
          <p:nvPr/>
        </p:nvSpPr>
        <p:spPr>
          <a:xfrm>
            <a:off x="3941064" y="1581962"/>
            <a:ext cx="1996186" cy="897458"/>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841373" y="1698117"/>
            <a:ext cx="3832225" cy="513715"/>
          </a:xfrm>
          <a:prstGeom prst="rect">
            <a:avLst/>
          </a:prstGeom>
        </p:spPr>
        <p:txBody>
          <a:bodyPr vert="horz" wrap="square" lIns="0" tIns="13335" rIns="0" bIns="0" rtlCol="0">
            <a:spAutoFit/>
          </a:bodyPr>
          <a:lstStyle/>
          <a:p>
            <a:pPr marL="12700">
              <a:lnSpc>
                <a:spcPct val="100000"/>
              </a:lnSpc>
              <a:spcBef>
                <a:spcPts val="105"/>
              </a:spcBef>
              <a:tabLst>
                <a:tab pos="2352675" algn="l"/>
              </a:tabLst>
            </a:pPr>
            <a:r>
              <a:rPr sz="3200" u="heavy" dirty="0">
                <a:uFill>
                  <a:solidFill>
                    <a:srgbClr val="000000"/>
                  </a:solidFill>
                </a:uFill>
                <a:latin typeface="Tahoma"/>
                <a:cs typeface="Tahoma"/>
              </a:rPr>
              <a:t>:object1</a:t>
            </a:r>
            <a:r>
              <a:rPr sz="3200" dirty="0">
                <a:latin typeface="Tahoma"/>
                <a:cs typeface="Tahoma"/>
              </a:rPr>
              <a:t>	</a:t>
            </a:r>
            <a:r>
              <a:rPr sz="3200" u="heavy" dirty="0">
                <a:uFill>
                  <a:solidFill>
                    <a:srgbClr val="000000"/>
                  </a:solidFill>
                </a:uFill>
                <a:latin typeface="Tahoma"/>
                <a:cs typeface="Tahoma"/>
              </a:rPr>
              <a:t>:object2</a:t>
            </a:r>
            <a:endParaRPr sz="3200">
              <a:latin typeface="Tahoma"/>
              <a:cs typeface="Tahoma"/>
            </a:endParaRPr>
          </a:p>
        </p:txBody>
      </p:sp>
      <p:sp>
        <p:nvSpPr>
          <p:cNvPr id="29" name="object 29"/>
          <p:cNvSpPr/>
          <p:nvPr/>
        </p:nvSpPr>
        <p:spPr>
          <a:xfrm>
            <a:off x="4184903" y="2141188"/>
            <a:ext cx="1508633" cy="70008"/>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2741676" y="2340864"/>
            <a:ext cx="0" cy="483870"/>
          </a:xfrm>
          <a:custGeom>
            <a:avLst/>
            <a:gdLst/>
            <a:ahLst/>
            <a:cxnLst/>
            <a:rect l="l" t="t" r="r" b="b"/>
            <a:pathLst>
              <a:path h="483869">
                <a:moveTo>
                  <a:pt x="0" y="0"/>
                </a:moveTo>
                <a:lnTo>
                  <a:pt x="0" y="483615"/>
                </a:lnTo>
              </a:path>
            </a:pathLst>
          </a:custGeom>
          <a:ln w="51815">
            <a:solidFill>
              <a:srgbClr val="CCCCE6"/>
            </a:solidFill>
            <a:prstDash val="lgDash"/>
          </a:ln>
        </p:spPr>
        <p:txBody>
          <a:bodyPr wrap="square" lIns="0" tIns="0" rIns="0" bIns="0" rtlCol="0"/>
          <a:lstStyle/>
          <a:p>
            <a:endParaRPr/>
          </a:p>
        </p:txBody>
      </p:sp>
      <p:sp>
        <p:nvSpPr>
          <p:cNvPr id="31" name="object 31"/>
          <p:cNvSpPr/>
          <p:nvPr/>
        </p:nvSpPr>
        <p:spPr>
          <a:xfrm>
            <a:off x="2741676" y="4574540"/>
            <a:ext cx="0" cy="368300"/>
          </a:xfrm>
          <a:custGeom>
            <a:avLst/>
            <a:gdLst/>
            <a:ahLst/>
            <a:cxnLst/>
            <a:rect l="l" t="t" r="r" b="b"/>
            <a:pathLst>
              <a:path h="368300">
                <a:moveTo>
                  <a:pt x="0" y="0"/>
                </a:moveTo>
                <a:lnTo>
                  <a:pt x="0" y="367792"/>
                </a:lnTo>
              </a:path>
            </a:pathLst>
          </a:custGeom>
          <a:ln w="51815">
            <a:solidFill>
              <a:srgbClr val="CCCCE6"/>
            </a:solidFill>
            <a:prstDash val="lgDash"/>
          </a:ln>
        </p:spPr>
        <p:txBody>
          <a:bodyPr wrap="square" lIns="0" tIns="0" rIns="0" bIns="0" rtlCol="0"/>
          <a:lstStyle/>
          <a:p>
            <a:endParaRPr/>
          </a:p>
        </p:txBody>
      </p:sp>
      <p:sp>
        <p:nvSpPr>
          <p:cNvPr id="32" name="object 32"/>
          <p:cNvSpPr/>
          <p:nvPr/>
        </p:nvSpPr>
        <p:spPr>
          <a:xfrm>
            <a:off x="5027676" y="2340864"/>
            <a:ext cx="0" cy="483870"/>
          </a:xfrm>
          <a:custGeom>
            <a:avLst/>
            <a:gdLst/>
            <a:ahLst/>
            <a:cxnLst/>
            <a:rect l="l" t="t" r="r" b="b"/>
            <a:pathLst>
              <a:path h="483869">
                <a:moveTo>
                  <a:pt x="0" y="0"/>
                </a:moveTo>
                <a:lnTo>
                  <a:pt x="0" y="483615"/>
                </a:lnTo>
              </a:path>
            </a:pathLst>
          </a:custGeom>
          <a:ln w="51816">
            <a:solidFill>
              <a:srgbClr val="CCCCE6"/>
            </a:solidFill>
            <a:prstDash val="lgDash"/>
          </a:ln>
        </p:spPr>
        <p:txBody>
          <a:bodyPr wrap="square" lIns="0" tIns="0" rIns="0" bIns="0" rtlCol="0"/>
          <a:lstStyle/>
          <a:p>
            <a:endParaRPr/>
          </a:p>
        </p:txBody>
      </p:sp>
      <p:sp>
        <p:nvSpPr>
          <p:cNvPr id="33" name="object 33"/>
          <p:cNvSpPr/>
          <p:nvPr/>
        </p:nvSpPr>
        <p:spPr>
          <a:xfrm>
            <a:off x="5027676" y="4498340"/>
            <a:ext cx="0" cy="444500"/>
          </a:xfrm>
          <a:custGeom>
            <a:avLst/>
            <a:gdLst/>
            <a:ahLst/>
            <a:cxnLst/>
            <a:rect l="l" t="t" r="r" b="b"/>
            <a:pathLst>
              <a:path h="444500">
                <a:moveTo>
                  <a:pt x="0" y="0"/>
                </a:moveTo>
                <a:lnTo>
                  <a:pt x="0" y="443992"/>
                </a:lnTo>
              </a:path>
            </a:pathLst>
          </a:custGeom>
          <a:ln w="51816">
            <a:solidFill>
              <a:srgbClr val="CCCCE6"/>
            </a:solidFill>
            <a:prstDash val="lgDash"/>
          </a:ln>
        </p:spPr>
        <p:txBody>
          <a:bodyPr wrap="square" lIns="0" tIns="0" rIns="0" bIns="0" rtlCol="0"/>
          <a:lstStyle/>
          <a:p>
            <a:endParaRPr/>
          </a:p>
        </p:txBody>
      </p:sp>
      <p:sp>
        <p:nvSpPr>
          <p:cNvPr id="34" name="object 34"/>
          <p:cNvSpPr/>
          <p:nvPr/>
        </p:nvSpPr>
        <p:spPr>
          <a:xfrm>
            <a:off x="7770876" y="2340864"/>
            <a:ext cx="0" cy="636270"/>
          </a:xfrm>
          <a:custGeom>
            <a:avLst/>
            <a:gdLst/>
            <a:ahLst/>
            <a:cxnLst/>
            <a:rect l="l" t="t" r="r" b="b"/>
            <a:pathLst>
              <a:path h="636269">
                <a:moveTo>
                  <a:pt x="0" y="0"/>
                </a:moveTo>
                <a:lnTo>
                  <a:pt x="0" y="636015"/>
                </a:lnTo>
              </a:path>
            </a:pathLst>
          </a:custGeom>
          <a:ln w="51815">
            <a:solidFill>
              <a:srgbClr val="CCCCE6"/>
            </a:solidFill>
            <a:prstDash val="lgDash"/>
          </a:ln>
        </p:spPr>
        <p:txBody>
          <a:bodyPr wrap="square" lIns="0" tIns="0" rIns="0" bIns="0" rtlCol="0"/>
          <a:lstStyle/>
          <a:p>
            <a:endParaRPr/>
          </a:p>
        </p:txBody>
      </p:sp>
      <p:sp>
        <p:nvSpPr>
          <p:cNvPr id="35" name="object 35"/>
          <p:cNvSpPr/>
          <p:nvPr/>
        </p:nvSpPr>
        <p:spPr>
          <a:xfrm>
            <a:off x="7770876" y="4345940"/>
            <a:ext cx="0" cy="596900"/>
          </a:xfrm>
          <a:custGeom>
            <a:avLst/>
            <a:gdLst/>
            <a:ahLst/>
            <a:cxnLst/>
            <a:rect l="l" t="t" r="r" b="b"/>
            <a:pathLst>
              <a:path h="596900">
                <a:moveTo>
                  <a:pt x="0" y="0"/>
                </a:moveTo>
                <a:lnTo>
                  <a:pt x="0" y="596392"/>
                </a:lnTo>
              </a:path>
            </a:pathLst>
          </a:custGeom>
          <a:ln w="51815">
            <a:solidFill>
              <a:srgbClr val="CCCCE6"/>
            </a:solidFill>
            <a:prstDash val="lgDash"/>
          </a:ln>
        </p:spPr>
        <p:txBody>
          <a:bodyPr wrap="square" lIns="0" tIns="0" rIns="0" bIns="0" rtlCol="0"/>
          <a:lstStyle/>
          <a:p>
            <a:endParaRPr/>
          </a:p>
        </p:txBody>
      </p:sp>
      <p:sp>
        <p:nvSpPr>
          <p:cNvPr id="36" name="object 36"/>
          <p:cNvSpPr/>
          <p:nvPr/>
        </p:nvSpPr>
        <p:spPr>
          <a:xfrm>
            <a:off x="2410967" y="4942332"/>
            <a:ext cx="6248400" cy="1525905"/>
          </a:xfrm>
          <a:custGeom>
            <a:avLst/>
            <a:gdLst/>
            <a:ahLst/>
            <a:cxnLst/>
            <a:rect l="l" t="t" r="r" b="b"/>
            <a:pathLst>
              <a:path w="6248400" h="1525904">
                <a:moveTo>
                  <a:pt x="0" y="1525524"/>
                </a:moveTo>
                <a:lnTo>
                  <a:pt x="6248400" y="1525524"/>
                </a:lnTo>
                <a:lnTo>
                  <a:pt x="6248400" y="0"/>
                </a:lnTo>
                <a:lnTo>
                  <a:pt x="0" y="0"/>
                </a:lnTo>
                <a:lnTo>
                  <a:pt x="0" y="1525524"/>
                </a:lnTo>
                <a:close/>
              </a:path>
            </a:pathLst>
          </a:custGeom>
          <a:solidFill>
            <a:srgbClr val="CCFFCC"/>
          </a:solidFill>
        </p:spPr>
        <p:txBody>
          <a:bodyPr wrap="square" lIns="0" tIns="0" rIns="0" bIns="0" rtlCol="0"/>
          <a:lstStyle/>
          <a:p>
            <a:endParaRPr/>
          </a:p>
        </p:txBody>
      </p:sp>
      <p:sp>
        <p:nvSpPr>
          <p:cNvPr id="37" name="object 37"/>
          <p:cNvSpPr/>
          <p:nvPr/>
        </p:nvSpPr>
        <p:spPr>
          <a:xfrm>
            <a:off x="2410967" y="4942332"/>
            <a:ext cx="6248400" cy="1525905"/>
          </a:xfrm>
          <a:custGeom>
            <a:avLst/>
            <a:gdLst/>
            <a:ahLst/>
            <a:cxnLst/>
            <a:rect l="l" t="t" r="r" b="b"/>
            <a:pathLst>
              <a:path w="6248400" h="1525904">
                <a:moveTo>
                  <a:pt x="0" y="1525524"/>
                </a:moveTo>
                <a:lnTo>
                  <a:pt x="6248400" y="1525524"/>
                </a:lnTo>
                <a:lnTo>
                  <a:pt x="6248400" y="0"/>
                </a:lnTo>
                <a:lnTo>
                  <a:pt x="0" y="0"/>
                </a:lnTo>
                <a:lnTo>
                  <a:pt x="0" y="1525524"/>
                </a:lnTo>
                <a:close/>
              </a:path>
            </a:pathLst>
          </a:custGeom>
          <a:ln w="9144">
            <a:solidFill>
              <a:srgbClr val="CCCCE6"/>
            </a:solidFill>
          </a:ln>
        </p:spPr>
        <p:txBody>
          <a:bodyPr wrap="square" lIns="0" tIns="0" rIns="0" bIns="0" rtlCol="0"/>
          <a:lstStyle/>
          <a:p>
            <a:endParaRPr/>
          </a:p>
        </p:txBody>
      </p:sp>
      <p:sp>
        <p:nvSpPr>
          <p:cNvPr id="38" name="object 38"/>
          <p:cNvSpPr txBox="1"/>
          <p:nvPr/>
        </p:nvSpPr>
        <p:spPr>
          <a:xfrm>
            <a:off x="2490597" y="4927219"/>
            <a:ext cx="5494655" cy="789940"/>
          </a:xfrm>
          <a:prstGeom prst="rect">
            <a:avLst/>
          </a:prstGeom>
        </p:spPr>
        <p:txBody>
          <a:bodyPr vert="horz" wrap="square" lIns="0" tIns="49530" rIns="0" bIns="0" rtlCol="0">
            <a:spAutoFit/>
          </a:bodyPr>
          <a:lstStyle/>
          <a:p>
            <a:pPr marL="285115" marR="5080" indent="-273050">
              <a:lnSpc>
                <a:spcPts val="2890"/>
              </a:lnSpc>
              <a:spcBef>
                <a:spcPts val="390"/>
              </a:spcBef>
            </a:pPr>
            <a:r>
              <a:rPr sz="2600" spc="35" dirty="0">
                <a:latin typeface="Times New Roman"/>
                <a:cs typeface="Times New Roman"/>
              </a:rPr>
              <a:t>Arrows</a:t>
            </a:r>
            <a:r>
              <a:rPr sz="2600" spc="-80" dirty="0">
                <a:latin typeface="Times New Roman"/>
                <a:cs typeface="Times New Roman"/>
              </a:rPr>
              <a:t> </a:t>
            </a:r>
            <a:r>
              <a:rPr sz="2600" spc="95" dirty="0">
                <a:latin typeface="Times New Roman"/>
                <a:cs typeface="Times New Roman"/>
              </a:rPr>
              <a:t>indicate</a:t>
            </a:r>
            <a:r>
              <a:rPr sz="2600" spc="-70" dirty="0">
                <a:latin typeface="Times New Roman"/>
                <a:cs typeface="Times New Roman"/>
              </a:rPr>
              <a:t> </a:t>
            </a:r>
            <a:r>
              <a:rPr sz="2600" spc="70" dirty="0">
                <a:latin typeface="Times New Roman"/>
                <a:cs typeface="Times New Roman"/>
              </a:rPr>
              <a:t>messages</a:t>
            </a:r>
            <a:r>
              <a:rPr sz="2600" spc="-95" dirty="0">
                <a:latin typeface="Times New Roman"/>
                <a:cs typeface="Times New Roman"/>
              </a:rPr>
              <a:t> </a:t>
            </a:r>
            <a:r>
              <a:rPr sz="2600" spc="170" dirty="0">
                <a:latin typeface="Times New Roman"/>
                <a:cs typeface="Times New Roman"/>
              </a:rPr>
              <a:t>that</a:t>
            </a:r>
            <a:r>
              <a:rPr sz="2600" spc="-145" dirty="0">
                <a:latin typeface="Times New Roman"/>
                <a:cs typeface="Times New Roman"/>
              </a:rPr>
              <a:t> </a:t>
            </a:r>
            <a:r>
              <a:rPr sz="2600" spc="90" dirty="0">
                <a:latin typeface="Times New Roman"/>
                <a:cs typeface="Times New Roman"/>
              </a:rPr>
              <a:t>are</a:t>
            </a:r>
            <a:r>
              <a:rPr sz="2600" spc="-125" dirty="0">
                <a:latin typeface="Times New Roman"/>
                <a:cs typeface="Times New Roman"/>
              </a:rPr>
              <a:t> </a:t>
            </a:r>
            <a:r>
              <a:rPr sz="2600" spc="135" dirty="0">
                <a:latin typeface="Times New Roman"/>
                <a:cs typeface="Times New Roman"/>
              </a:rPr>
              <a:t>sent  </a:t>
            </a:r>
            <a:r>
              <a:rPr sz="2600" spc="90" dirty="0">
                <a:latin typeface="Times New Roman"/>
                <a:cs typeface="Times New Roman"/>
              </a:rPr>
              <a:t>from</a:t>
            </a:r>
            <a:r>
              <a:rPr sz="2600" spc="-120" dirty="0">
                <a:latin typeface="Times New Roman"/>
                <a:cs typeface="Times New Roman"/>
              </a:rPr>
              <a:t> </a:t>
            </a:r>
            <a:r>
              <a:rPr sz="2600" spc="135" dirty="0">
                <a:latin typeface="Times New Roman"/>
                <a:cs typeface="Times New Roman"/>
              </a:rPr>
              <a:t>one</a:t>
            </a:r>
            <a:r>
              <a:rPr sz="2600" spc="-135" dirty="0">
                <a:latin typeface="Times New Roman"/>
                <a:cs typeface="Times New Roman"/>
              </a:rPr>
              <a:t> </a:t>
            </a:r>
            <a:r>
              <a:rPr sz="2600" spc="90" dirty="0">
                <a:latin typeface="Times New Roman"/>
                <a:cs typeface="Times New Roman"/>
              </a:rPr>
              <a:t>object</a:t>
            </a:r>
            <a:r>
              <a:rPr sz="2600" spc="-110" dirty="0">
                <a:latin typeface="Times New Roman"/>
                <a:cs typeface="Times New Roman"/>
              </a:rPr>
              <a:t> </a:t>
            </a:r>
            <a:r>
              <a:rPr sz="2600" spc="130" dirty="0">
                <a:latin typeface="Times New Roman"/>
                <a:cs typeface="Times New Roman"/>
              </a:rPr>
              <a:t>to</a:t>
            </a:r>
            <a:r>
              <a:rPr sz="2600" spc="-150" dirty="0">
                <a:latin typeface="Times New Roman"/>
                <a:cs typeface="Times New Roman"/>
              </a:rPr>
              <a:t> </a:t>
            </a:r>
            <a:r>
              <a:rPr sz="2600" spc="100" dirty="0">
                <a:latin typeface="Times New Roman"/>
                <a:cs typeface="Times New Roman"/>
              </a:rPr>
              <a:t>another.</a:t>
            </a:r>
            <a:endParaRPr sz="2600">
              <a:latin typeface="Times New Roman"/>
              <a:cs typeface="Times New Roman"/>
            </a:endParaRPr>
          </a:p>
        </p:txBody>
      </p:sp>
      <p:sp>
        <p:nvSpPr>
          <p:cNvPr id="39" name="object 39"/>
          <p:cNvSpPr/>
          <p:nvPr/>
        </p:nvSpPr>
        <p:spPr>
          <a:xfrm>
            <a:off x="760476" y="2493264"/>
            <a:ext cx="0" cy="407670"/>
          </a:xfrm>
          <a:custGeom>
            <a:avLst/>
            <a:gdLst/>
            <a:ahLst/>
            <a:cxnLst/>
            <a:rect l="l" t="t" r="r" b="b"/>
            <a:pathLst>
              <a:path h="407669">
                <a:moveTo>
                  <a:pt x="0" y="0"/>
                </a:moveTo>
                <a:lnTo>
                  <a:pt x="0" y="407415"/>
                </a:lnTo>
              </a:path>
            </a:pathLst>
          </a:custGeom>
          <a:ln w="51815">
            <a:solidFill>
              <a:srgbClr val="CCCCE6"/>
            </a:solidFill>
            <a:prstDash val="lgDash"/>
          </a:ln>
        </p:spPr>
        <p:txBody>
          <a:bodyPr wrap="square" lIns="0" tIns="0" rIns="0" bIns="0" rtlCol="0"/>
          <a:lstStyle/>
          <a:p>
            <a:endParaRPr/>
          </a:p>
        </p:txBody>
      </p:sp>
      <p:sp>
        <p:nvSpPr>
          <p:cNvPr id="40" name="object 40"/>
          <p:cNvSpPr/>
          <p:nvPr/>
        </p:nvSpPr>
        <p:spPr>
          <a:xfrm>
            <a:off x="760476" y="4879340"/>
            <a:ext cx="0" cy="1703070"/>
          </a:xfrm>
          <a:custGeom>
            <a:avLst/>
            <a:gdLst/>
            <a:ahLst/>
            <a:cxnLst/>
            <a:rect l="l" t="t" r="r" b="b"/>
            <a:pathLst>
              <a:path h="1703070">
                <a:moveTo>
                  <a:pt x="0" y="0"/>
                </a:moveTo>
                <a:lnTo>
                  <a:pt x="0" y="1702816"/>
                </a:lnTo>
              </a:path>
            </a:pathLst>
          </a:custGeom>
          <a:ln w="51815">
            <a:solidFill>
              <a:srgbClr val="CCCCE6"/>
            </a:solidFill>
            <a:prstDash val="lgDash"/>
          </a:ln>
        </p:spPr>
        <p:txBody>
          <a:bodyPr wrap="square" lIns="0" tIns="0" rIns="0" bIns="0" rtlCol="0"/>
          <a:lstStyle/>
          <a:p>
            <a:endParaRPr/>
          </a:p>
        </p:txBody>
      </p:sp>
      <p:sp>
        <p:nvSpPr>
          <p:cNvPr id="41" name="object 41"/>
          <p:cNvSpPr/>
          <p:nvPr/>
        </p:nvSpPr>
        <p:spPr>
          <a:xfrm>
            <a:off x="1485772" y="3051810"/>
            <a:ext cx="379730" cy="3276600"/>
          </a:xfrm>
          <a:custGeom>
            <a:avLst/>
            <a:gdLst/>
            <a:ahLst/>
            <a:cxnLst/>
            <a:rect l="l" t="t" r="r" b="b"/>
            <a:pathLst>
              <a:path w="379730" h="3276600">
                <a:moveTo>
                  <a:pt x="126462" y="2897153"/>
                </a:moveTo>
                <a:lnTo>
                  <a:pt x="0" y="2897212"/>
                </a:lnTo>
                <a:lnTo>
                  <a:pt x="189865" y="3276600"/>
                </a:lnTo>
                <a:lnTo>
                  <a:pt x="347824" y="2960395"/>
                </a:lnTo>
                <a:lnTo>
                  <a:pt x="126492" y="2960395"/>
                </a:lnTo>
                <a:lnTo>
                  <a:pt x="126462" y="2897153"/>
                </a:lnTo>
                <a:close/>
              </a:path>
              <a:path w="379730" h="3276600">
                <a:moveTo>
                  <a:pt x="252954" y="2897094"/>
                </a:moveTo>
                <a:lnTo>
                  <a:pt x="126462" y="2897153"/>
                </a:lnTo>
                <a:lnTo>
                  <a:pt x="126492" y="2960395"/>
                </a:lnTo>
                <a:lnTo>
                  <a:pt x="252984" y="2960344"/>
                </a:lnTo>
                <a:lnTo>
                  <a:pt x="252954" y="2897094"/>
                </a:lnTo>
                <a:close/>
              </a:path>
              <a:path w="379730" h="3276600">
                <a:moveTo>
                  <a:pt x="379476" y="2897035"/>
                </a:moveTo>
                <a:lnTo>
                  <a:pt x="252954" y="2897094"/>
                </a:lnTo>
                <a:lnTo>
                  <a:pt x="252984" y="2960344"/>
                </a:lnTo>
                <a:lnTo>
                  <a:pt x="126492" y="2960395"/>
                </a:lnTo>
                <a:lnTo>
                  <a:pt x="347824" y="2960395"/>
                </a:lnTo>
                <a:lnTo>
                  <a:pt x="379476" y="2897035"/>
                </a:lnTo>
                <a:close/>
              </a:path>
              <a:path w="379730" h="3276600">
                <a:moveTo>
                  <a:pt x="251587" y="0"/>
                </a:moveTo>
                <a:lnTo>
                  <a:pt x="125095" y="0"/>
                </a:lnTo>
                <a:lnTo>
                  <a:pt x="126462" y="2897153"/>
                </a:lnTo>
                <a:lnTo>
                  <a:pt x="252954" y="2897094"/>
                </a:lnTo>
                <a:lnTo>
                  <a:pt x="251587" y="0"/>
                </a:lnTo>
                <a:close/>
              </a:path>
            </a:pathLst>
          </a:custGeom>
          <a:solidFill>
            <a:srgbClr val="666699"/>
          </a:solidFill>
        </p:spPr>
        <p:txBody>
          <a:bodyPr wrap="square" lIns="0" tIns="0" rIns="0" bIns="0" rtlCol="0"/>
          <a:lstStyle/>
          <a:p>
            <a:endParaRPr/>
          </a:p>
        </p:txBody>
      </p:sp>
      <p:sp>
        <p:nvSpPr>
          <p:cNvPr id="42" name="object 42"/>
          <p:cNvSpPr/>
          <p:nvPr/>
        </p:nvSpPr>
        <p:spPr>
          <a:xfrm>
            <a:off x="1487424" y="3512820"/>
            <a:ext cx="1116914" cy="1764664"/>
          </a:xfrm>
          <a:prstGeom prst="rect">
            <a:avLst/>
          </a:prstGeom>
          <a:blipFill>
            <a:blip r:embed="rId9" cstate="print"/>
            <a:stretch>
              <a:fillRect/>
            </a:stretch>
          </a:blipFill>
        </p:spPr>
        <p:txBody>
          <a:bodyPr wrap="square" lIns="0" tIns="0" rIns="0" bIns="0" rtlCol="0"/>
          <a:lstStyle/>
          <a:p>
            <a:endParaRPr/>
          </a:p>
        </p:txBody>
      </p:sp>
      <p:sp>
        <p:nvSpPr>
          <p:cNvPr id="43" name="object 43"/>
          <p:cNvSpPr txBox="1"/>
          <p:nvPr/>
        </p:nvSpPr>
        <p:spPr>
          <a:xfrm>
            <a:off x="1824945" y="3815588"/>
            <a:ext cx="638175" cy="1131570"/>
          </a:xfrm>
          <a:prstGeom prst="rect">
            <a:avLst/>
          </a:prstGeom>
        </p:spPr>
        <p:txBody>
          <a:bodyPr vert="vert" wrap="square" lIns="0" tIns="12065" rIns="0" bIns="0" rtlCol="0">
            <a:spAutoFit/>
          </a:bodyPr>
          <a:lstStyle/>
          <a:p>
            <a:pPr marL="12700">
              <a:lnSpc>
                <a:spcPct val="100000"/>
              </a:lnSpc>
              <a:spcBef>
                <a:spcPts val="95"/>
              </a:spcBef>
            </a:pPr>
            <a:r>
              <a:rPr sz="4000" dirty="0">
                <a:solidFill>
                  <a:srgbClr val="666699"/>
                </a:solidFill>
                <a:latin typeface="Tahoma"/>
                <a:cs typeface="Tahoma"/>
              </a:rPr>
              <a:t>Time</a:t>
            </a:r>
            <a:endParaRPr sz="4000">
              <a:latin typeface="Tahoma"/>
              <a:cs typeface="Tahoma"/>
            </a:endParaRPr>
          </a:p>
        </p:txBody>
      </p:sp>
      <p:sp>
        <p:nvSpPr>
          <p:cNvPr id="44" name="object 44"/>
          <p:cNvSpPr/>
          <p:nvPr/>
        </p:nvSpPr>
        <p:spPr>
          <a:xfrm>
            <a:off x="4950840" y="4498975"/>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45" name="object 45"/>
          <p:cNvSpPr/>
          <p:nvPr/>
        </p:nvSpPr>
        <p:spPr>
          <a:xfrm>
            <a:off x="4950714" y="2824479"/>
            <a:ext cx="152400" cy="1673860"/>
          </a:xfrm>
          <a:custGeom>
            <a:avLst/>
            <a:gdLst/>
            <a:ahLst/>
            <a:cxnLst/>
            <a:rect l="l" t="t" r="r" b="b"/>
            <a:pathLst>
              <a:path w="152400" h="1673860">
                <a:moveTo>
                  <a:pt x="0" y="1673860"/>
                </a:moveTo>
                <a:lnTo>
                  <a:pt x="152400" y="1673860"/>
                </a:lnTo>
                <a:lnTo>
                  <a:pt x="152400" y="0"/>
                </a:lnTo>
                <a:lnTo>
                  <a:pt x="0" y="0"/>
                </a:lnTo>
                <a:lnTo>
                  <a:pt x="0" y="1673860"/>
                </a:lnTo>
                <a:close/>
              </a:path>
            </a:pathLst>
          </a:custGeom>
          <a:solidFill>
            <a:srgbClr val="FFFFFF"/>
          </a:solidFill>
        </p:spPr>
        <p:txBody>
          <a:bodyPr wrap="square" lIns="0" tIns="0" rIns="0" bIns="0" rtlCol="0"/>
          <a:lstStyle/>
          <a:p>
            <a:endParaRPr/>
          </a:p>
        </p:txBody>
      </p:sp>
      <p:sp>
        <p:nvSpPr>
          <p:cNvPr id="46" name="object 46"/>
          <p:cNvSpPr/>
          <p:nvPr/>
        </p:nvSpPr>
        <p:spPr>
          <a:xfrm>
            <a:off x="4950840" y="2823845"/>
            <a:ext cx="152400" cy="0"/>
          </a:xfrm>
          <a:custGeom>
            <a:avLst/>
            <a:gdLst/>
            <a:ahLst/>
            <a:cxnLst/>
            <a:rect l="l" t="t" r="r" b="b"/>
            <a:pathLst>
              <a:path w="152400">
                <a:moveTo>
                  <a:pt x="0" y="0"/>
                </a:moveTo>
                <a:lnTo>
                  <a:pt x="152145" y="0"/>
                </a:lnTo>
              </a:path>
            </a:pathLst>
          </a:custGeom>
          <a:ln w="3175">
            <a:solidFill>
              <a:srgbClr val="FFFFFF"/>
            </a:solidFill>
          </a:ln>
        </p:spPr>
        <p:txBody>
          <a:bodyPr wrap="square" lIns="0" tIns="0" rIns="0" bIns="0" rtlCol="0"/>
          <a:lstStyle/>
          <a:p>
            <a:endParaRPr/>
          </a:p>
        </p:txBody>
      </p:sp>
      <p:sp>
        <p:nvSpPr>
          <p:cNvPr id="47" name="object 47"/>
          <p:cNvSpPr/>
          <p:nvPr/>
        </p:nvSpPr>
        <p:spPr>
          <a:xfrm>
            <a:off x="4950714" y="2823210"/>
            <a:ext cx="152400" cy="1676400"/>
          </a:xfrm>
          <a:custGeom>
            <a:avLst/>
            <a:gdLst/>
            <a:ahLst/>
            <a:cxnLst/>
            <a:rect l="l" t="t" r="r" b="b"/>
            <a:pathLst>
              <a:path w="152400" h="1676400">
                <a:moveTo>
                  <a:pt x="0" y="1524"/>
                </a:moveTo>
                <a:lnTo>
                  <a:pt x="0" y="762"/>
                </a:lnTo>
                <a:lnTo>
                  <a:pt x="762" y="0"/>
                </a:lnTo>
                <a:lnTo>
                  <a:pt x="1524" y="0"/>
                </a:lnTo>
                <a:lnTo>
                  <a:pt x="150749" y="0"/>
                </a:lnTo>
                <a:lnTo>
                  <a:pt x="151637" y="0"/>
                </a:lnTo>
                <a:lnTo>
                  <a:pt x="152400" y="762"/>
                </a:lnTo>
                <a:lnTo>
                  <a:pt x="152400" y="1524"/>
                </a:lnTo>
                <a:lnTo>
                  <a:pt x="152400" y="1674748"/>
                </a:lnTo>
                <a:lnTo>
                  <a:pt x="152400" y="1675638"/>
                </a:lnTo>
                <a:lnTo>
                  <a:pt x="151637" y="1676400"/>
                </a:lnTo>
                <a:lnTo>
                  <a:pt x="150749" y="1676400"/>
                </a:lnTo>
                <a:lnTo>
                  <a:pt x="1524" y="1676400"/>
                </a:lnTo>
                <a:lnTo>
                  <a:pt x="762" y="1676400"/>
                </a:lnTo>
                <a:lnTo>
                  <a:pt x="0" y="1675638"/>
                </a:lnTo>
                <a:lnTo>
                  <a:pt x="0" y="1674748"/>
                </a:lnTo>
                <a:lnTo>
                  <a:pt x="0" y="1524"/>
                </a:lnTo>
                <a:close/>
              </a:path>
            </a:pathLst>
          </a:custGeom>
          <a:ln w="25908">
            <a:solidFill>
              <a:srgbClr val="CCCCE6"/>
            </a:solidFill>
          </a:ln>
        </p:spPr>
        <p:txBody>
          <a:bodyPr wrap="square" lIns="0" tIns="0" rIns="0" bIns="0" rtlCol="0"/>
          <a:lstStyle/>
          <a:p>
            <a:endParaRPr/>
          </a:p>
        </p:txBody>
      </p:sp>
      <p:sp>
        <p:nvSpPr>
          <p:cNvPr id="48" name="object 48"/>
          <p:cNvSpPr/>
          <p:nvPr/>
        </p:nvSpPr>
        <p:spPr>
          <a:xfrm>
            <a:off x="2664841" y="4575175"/>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49" name="object 49"/>
          <p:cNvSpPr/>
          <p:nvPr/>
        </p:nvSpPr>
        <p:spPr>
          <a:xfrm>
            <a:off x="2664714" y="2824479"/>
            <a:ext cx="152400" cy="1750060"/>
          </a:xfrm>
          <a:custGeom>
            <a:avLst/>
            <a:gdLst/>
            <a:ahLst/>
            <a:cxnLst/>
            <a:rect l="l" t="t" r="r" b="b"/>
            <a:pathLst>
              <a:path w="152400" h="1750060">
                <a:moveTo>
                  <a:pt x="0" y="1750060"/>
                </a:moveTo>
                <a:lnTo>
                  <a:pt x="152400" y="1750060"/>
                </a:lnTo>
                <a:lnTo>
                  <a:pt x="152400" y="0"/>
                </a:lnTo>
                <a:lnTo>
                  <a:pt x="0" y="0"/>
                </a:lnTo>
                <a:lnTo>
                  <a:pt x="0" y="1750060"/>
                </a:lnTo>
                <a:close/>
              </a:path>
            </a:pathLst>
          </a:custGeom>
          <a:solidFill>
            <a:srgbClr val="FFFFFF"/>
          </a:solidFill>
        </p:spPr>
        <p:txBody>
          <a:bodyPr wrap="square" lIns="0" tIns="0" rIns="0" bIns="0" rtlCol="0"/>
          <a:lstStyle/>
          <a:p>
            <a:endParaRPr/>
          </a:p>
        </p:txBody>
      </p:sp>
      <p:sp>
        <p:nvSpPr>
          <p:cNvPr id="50" name="object 50"/>
          <p:cNvSpPr/>
          <p:nvPr/>
        </p:nvSpPr>
        <p:spPr>
          <a:xfrm>
            <a:off x="2664841" y="2823845"/>
            <a:ext cx="152400" cy="0"/>
          </a:xfrm>
          <a:custGeom>
            <a:avLst/>
            <a:gdLst/>
            <a:ahLst/>
            <a:cxnLst/>
            <a:rect l="l" t="t" r="r" b="b"/>
            <a:pathLst>
              <a:path w="152400">
                <a:moveTo>
                  <a:pt x="0" y="0"/>
                </a:moveTo>
                <a:lnTo>
                  <a:pt x="152145" y="0"/>
                </a:lnTo>
              </a:path>
            </a:pathLst>
          </a:custGeom>
          <a:ln w="3175">
            <a:solidFill>
              <a:srgbClr val="FFFFFF"/>
            </a:solidFill>
          </a:ln>
        </p:spPr>
        <p:txBody>
          <a:bodyPr wrap="square" lIns="0" tIns="0" rIns="0" bIns="0" rtlCol="0"/>
          <a:lstStyle/>
          <a:p>
            <a:endParaRPr/>
          </a:p>
        </p:txBody>
      </p:sp>
      <p:sp>
        <p:nvSpPr>
          <p:cNvPr id="51" name="object 51"/>
          <p:cNvSpPr/>
          <p:nvPr/>
        </p:nvSpPr>
        <p:spPr>
          <a:xfrm>
            <a:off x="2664714" y="2823210"/>
            <a:ext cx="152400" cy="1752600"/>
          </a:xfrm>
          <a:custGeom>
            <a:avLst/>
            <a:gdLst/>
            <a:ahLst/>
            <a:cxnLst/>
            <a:rect l="l" t="t" r="r" b="b"/>
            <a:pathLst>
              <a:path w="152400" h="1752600">
                <a:moveTo>
                  <a:pt x="0" y="1650"/>
                </a:moveTo>
                <a:lnTo>
                  <a:pt x="0" y="762"/>
                </a:lnTo>
                <a:lnTo>
                  <a:pt x="762" y="0"/>
                </a:lnTo>
                <a:lnTo>
                  <a:pt x="1650" y="0"/>
                </a:lnTo>
                <a:lnTo>
                  <a:pt x="150749" y="0"/>
                </a:lnTo>
                <a:lnTo>
                  <a:pt x="151637" y="0"/>
                </a:lnTo>
                <a:lnTo>
                  <a:pt x="152400" y="762"/>
                </a:lnTo>
                <a:lnTo>
                  <a:pt x="152400" y="1650"/>
                </a:lnTo>
                <a:lnTo>
                  <a:pt x="152400" y="1750948"/>
                </a:lnTo>
                <a:lnTo>
                  <a:pt x="152400" y="1751838"/>
                </a:lnTo>
                <a:lnTo>
                  <a:pt x="151637" y="1752600"/>
                </a:lnTo>
                <a:lnTo>
                  <a:pt x="150749" y="1752600"/>
                </a:lnTo>
                <a:lnTo>
                  <a:pt x="1650" y="1752600"/>
                </a:lnTo>
                <a:lnTo>
                  <a:pt x="762" y="1752600"/>
                </a:lnTo>
                <a:lnTo>
                  <a:pt x="0" y="1751838"/>
                </a:lnTo>
                <a:lnTo>
                  <a:pt x="0" y="1750948"/>
                </a:lnTo>
                <a:lnTo>
                  <a:pt x="0" y="1650"/>
                </a:lnTo>
                <a:close/>
              </a:path>
            </a:pathLst>
          </a:custGeom>
          <a:ln w="25908">
            <a:solidFill>
              <a:srgbClr val="CCCCE6"/>
            </a:solidFill>
          </a:ln>
        </p:spPr>
        <p:txBody>
          <a:bodyPr wrap="square" lIns="0" tIns="0" rIns="0" bIns="0" rtlCol="0"/>
          <a:lstStyle/>
          <a:p>
            <a:endParaRPr/>
          </a:p>
        </p:txBody>
      </p:sp>
      <p:sp>
        <p:nvSpPr>
          <p:cNvPr id="52" name="object 52"/>
          <p:cNvSpPr/>
          <p:nvPr/>
        </p:nvSpPr>
        <p:spPr>
          <a:xfrm>
            <a:off x="7694041" y="4346575"/>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53" name="object 53"/>
          <p:cNvSpPr/>
          <p:nvPr/>
        </p:nvSpPr>
        <p:spPr>
          <a:xfrm>
            <a:off x="7693914" y="2976879"/>
            <a:ext cx="152400" cy="1369060"/>
          </a:xfrm>
          <a:custGeom>
            <a:avLst/>
            <a:gdLst/>
            <a:ahLst/>
            <a:cxnLst/>
            <a:rect l="l" t="t" r="r" b="b"/>
            <a:pathLst>
              <a:path w="152400" h="1369060">
                <a:moveTo>
                  <a:pt x="0" y="1369060"/>
                </a:moveTo>
                <a:lnTo>
                  <a:pt x="152400" y="1369060"/>
                </a:lnTo>
                <a:lnTo>
                  <a:pt x="152400" y="0"/>
                </a:lnTo>
                <a:lnTo>
                  <a:pt x="0" y="0"/>
                </a:lnTo>
                <a:lnTo>
                  <a:pt x="0" y="1369060"/>
                </a:lnTo>
                <a:close/>
              </a:path>
            </a:pathLst>
          </a:custGeom>
          <a:solidFill>
            <a:srgbClr val="FFFFFF"/>
          </a:solidFill>
        </p:spPr>
        <p:txBody>
          <a:bodyPr wrap="square" lIns="0" tIns="0" rIns="0" bIns="0" rtlCol="0"/>
          <a:lstStyle/>
          <a:p>
            <a:endParaRPr/>
          </a:p>
        </p:txBody>
      </p:sp>
      <p:sp>
        <p:nvSpPr>
          <p:cNvPr id="54" name="object 54"/>
          <p:cNvSpPr/>
          <p:nvPr/>
        </p:nvSpPr>
        <p:spPr>
          <a:xfrm>
            <a:off x="7694041" y="2976245"/>
            <a:ext cx="152400" cy="0"/>
          </a:xfrm>
          <a:custGeom>
            <a:avLst/>
            <a:gdLst/>
            <a:ahLst/>
            <a:cxnLst/>
            <a:rect l="l" t="t" r="r" b="b"/>
            <a:pathLst>
              <a:path w="152400">
                <a:moveTo>
                  <a:pt x="0" y="0"/>
                </a:moveTo>
                <a:lnTo>
                  <a:pt x="152146" y="0"/>
                </a:lnTo>
              </a:path>
            </a:pathLst>
          </a:custGeom>
          <a:ln w="3175">
            <a:solidFill>
              <a:srgbClr val="FFFFFF"/>
            </a:solidFill>
          </a:ln>
        </p:spPr>
        <p:txBody>
          <a:bodyPr wrap="square" lIns="0" tIns="0" rIns="0" bIns="0" rtlCol="0"/>
          <a:lstStyle/>
          <a:p>
            <a:endParaRPr/>
          </a:p>
        </p:txBody>
      </p:sp>
      <p:sp>
        <p:nvSpPr>
          <p:cNvPr id="55" name="object 55"/>
          <p:cNvSpPr/>
          <p:nvPr/>
        </p:nvSpPr>
        <p:spPr>
          <a:xfrm>
            <a:off x="7693914" y="2975610"/>
            <a:ext cx="152400" cy="1371600"/>
          </a:xfrm>
          <a:custGeom>
            <a:avLst/>
            <a:gdLst/>
            <a:ahLst/>
            <a:cxnLst/>
            <a:rect l="l" t="t" r="r" b="b"/>
            <a:pathLst>
              <a:path w="152400" h="1371600">
                <a:moveTo>
                  <a:pt x="0" y="1650"/>
                </a:moveTo>
                <a:lnTo>
                  <a:pt x="0" y="762"/>
                </a:lnTo>
                <a:lnTo>
                  <a:pt x="761" y="0"/>
                </a:lnTo>
                <a:lnTo>
                  <a:pt x="1650" y="0"/>
                </a:lnTo>
                <a:lnTo>
                  <a:pt x="150749" y="0"/>
                </a:lnTo>
                <a:lnTo>
                  <a:pt x="151637" y="0"/>
                </a:lnTo>
                <a:lnTo>
                  <a:pt x="152400" y="762"/>
                </a:lnTo>
                <a:lnTo>
                  <a:pt x="152400" y="1650"/>
                </a:lnTo>
                <a:lnTo>
                  <a:pt x="152400" y="1369948"/>
                </a:lnTo>
                <a:lnTo>
                  <a:pt x="152400" y="1370838"/>
                </a:lnTo>
                <a:lnTo>
                  <a:pt x="151637" y="1371600"/>
                </a:lnTo>
                <a:lnTo>
                  <a:pt x="150749" y="1371600"/>
                </a:lnTo>
                <a:lnTo>
                  <a:pt x="1650" y="1371600"/>
                </a:lnTo>
                <a:lnTo>
                  <a:pt x="761" y="1371600"/>
                </a:lnTo>
                <a:lnTo>
                  <a:pt x="0" y="1370838"/>
                </a:lnTo>
                <a:lnTo>
                  <a:pt x="0" y="1369948"/>
                </a:lnTo>
                <a:lnTo>
                  <a:pt x="0" y="1650"/>
                </a:lnTo>
                <a:close/>
              </a:path>
            </a:pathLst>
          </a:custGeom>
          <a:ln w="25908">
            <a:solidFill>
              <a:srgbClr val="CCCCE6"/>
            </a:solidFill>
          </a:ln>
        </p:spPr>
        <p:txBody>
          <a:bodyPr wrap="square" lIns="0" tIns="0" rIns="0" bIns="0" rtlCol="0"/>
          <a:lstStyle/>
          <a:p>
            <a:endParaRPr/>
          </a:p>
        </p:txBody>
      </p:sp>
      <p:sp>
        <p:nvSpPr>
          <p:cNvPr id="56" name="object 56"/>
          <p:cNvSpPr/>
          <p:nvPr/>
        </p:nvSpPr>
        <p:spPr>
          <a:xfrm>
            <a:off x="683632" y="4879975"/>
            <a:ext cx="152400" cy="0"/>
          </a:xfrm>
          <a:custGeom>
            <a:avLst/>
            <a:gdLst/>
            <a:ahLst/>
            <a:cxnLst/>
            <a:rect l="l" t="t" r="r" b="b"/>
            <a:pathLst>
              <a:path w="152400">
                <a:moveTo>
                  <a:pt x="0" y="0"/>
                </a:moveTo>
                <a:lnTo>
                  <a:pt x="152162" y="0"/>
                </a:lnTo>
              </a:path>
            </a:pathLst>
          </a:custGeom>
          <a:ln w="3175">
            <a:solidFill>
              <a:srgbClr val="FFFFFF"/>
            </a:solidFill>
          </a:ln>
        </p:spPr>
        <p:txBody>
          <a:bodyPr wrap="square" lIns="0" tIns="0" rIns="0" bIns="0" rtlCol="0"/>
          <a:lstStyle/>
          <a:p>
            <a:endParaRPr/>
          </a:p>
        </p:txBody>
      </p:sp>
      <p:sp>
        <p:nvSpPr>
          <p:cNvPr id="57" name="object 57"/>
          <p:cNvSpPr/>
          <p:nvPr/>
        </p:nvSpPr>
        <p:spPr>
          <a:xfrm>
            <a:off x="683513" y="2900679"/>
            <a:ext cx="152400" cy="1978660"/>
          </a:xfrm>
          <a:custGeom>
            <a:avLst/>
            <a:gdLst/>
            <a:ahLst/>
            <a:cxnLst/>
            <a:rect l="l" t="t" r="r" b="b"/>
            <a:pathLst>
              <a:path w="152400" h="1978660">
                <a:moveTo>
                  <a:pt x="0" y="1978660"/>
                </a:moveTo>
                <a:lnTo>
                  <a:pt x="152399" y="1978660"/>
                </a:lnTo>
                <a:lnTo>
                  <a:pt x="152399" y="0"/>
                </a:lnTo>
                <a:lnTo>
                  <a:pt x="0" y="0"/>
                </a:lnTo>
                <a:lnTo>
                  <a:pt x="0" y="1978660"/>
                </a:lnTo>
                <a:close/>
              </a:path>
            </a:pathLst>
          </a:custGeom>
          <a:solidFill>
            <a:srgbClr val="FFFFFF"/>
          </a:solidFill>
        </p:spPr>
        <p:txBody>
          <a:bodyPr wrap="square" lIns="0" tIns="0" rIns="0" bIns="0" rtlCol="0"/>
          <a:lstStyle/>
          <a:p>
            <a:endParaRPr/>
          </a:p>
        </p:txBody>
      </p:sp>
      <p:sp>
        <p:nvSpPr>
          <p:cNvPr id="58" name="object 58"/>
          <p:cNvSpPr/>
          <p:nvPr/>
        </p:nvSpPr>
        <p:spPr>
          <a:xfrm>
            <a:off x="683632" y="2900045"/>
            <a:ext cx="152400" cy="0"/>
          </a:xfrm>
          <a:custGeom>
            <a:avLst/>
            <a:gdLst/>
            <a:ahLst/>
            <a:cxnLst/>
            <a:rect l="l" t="t" r="r" b="b"/>
            <a:pathLst>
              <a:path w="152400">
                <a:moveTo>
                  <a:pt x="0" y="0"/>
                </a:moveTo>
                <a:lnTo>
                  <a:pt x="152162" y="0"/>
                </a:lnTo>
              </a:path>
            </a:pathLst>
          </a:custGeom>
          <a:ln w="3175">
            <a:solidFill>
              <a:srgbClr val="FFFFFF"/>
            </a:solidFill>
          </a:ln>
        </p:spPr>
        <p:txBody>
          <a:bodyPr wrap="square" lIns="0" tIns="0" rIns="0" bIns="0" rtlCol="0"/>
          <a:lstStyle/>
          <a:p>
            <a:endParaRPr/>
          </a:p>
        </p:txBody>
      </p:sp>
      <p:sp>
        <p:nvSpPr>
          <p:cNvPr id="59" name="object 59"/>
          <p:cNvSpPr/>
          <p:nvPr/>
        </p:nvSpPr>
        <p:spPr>
          <a:xfrm>
            <a:off x="683513" y="2899410"/>
            <a:ext cx="152400" cy="1981200"/>
          </a:xfrm>
          <a:custGeom>
            <a:avLst/>
            <a:gdLst/>
            <a:ahLst/>
            <a:cxnLst/>
            <a:rect l="l" t="t" r="r" b="b"/>
            <a:pathLst>
              <a:path w="152400" h="1981200">
                <a:moveTo>
                  <a:pt x="0" y="1650"/>
                </a:moveTo>
                <a:lnTo>
                  <a:pt x="0" y="762"/>
                </a:lnTo>
                <a:lnTo>
                  <a:pt x="711" y="0"/>
                </a:lnTo>
                <a:lnTo>
                  <a:pt x="1587" y="0"/>
                </a:lnTo>
                <a:lnTo>
                  <a:pt x="150812" y="0"/>
                </a:lnTo>
                <a:lnTo>
                  <a:pt x="151688" y="0"/>
                </a:lnTo>
                <a:lnTo>
                  <a:pt x="152399" y="762"/>
                </a:lnTo>
                <a:lnTo>
                  <a:pt x="152399" y="1650"/>
                </a:lnTo>
                <a:lnTo>
                  <a:pt x="152399" y="1979548"/>
                </a:lnTo>
                <a:lnTo>
                  <a:pt x="152399" y="1980438"/>
                </a:lnTo>
                <a:lnTo>
                  <a:pt x="151688" y="1981200"/>
                </a:lnTo>
                <a:lnTo>
                  <a:pt x="150812" y="1981200"/>
                </a:lnTo>
                <a:lnTo>
                  <a:pt x="1587" y="1981200"/>
                </a:lnTo>
                <a:lnTo>
                  <a:pt x="711" y="1981200"/>
                </a:lnTo>
                <a:lnTo>
                  <a:pt x="0" y="1980438"/>
                </a:lnTo>
                <a:lnTo>
                  <a:pt x="0" y="1979548"/>
                </a:lnTo>
                <a:lnTo>
                  <a:pt x="0" y="1650"/>
                </a:lnTo>
                <a:close/>
              </a:path>
            </a:pathLst>
          </a:custGeom>
          <a:ln w="25908">
            <a:solidFill>
              <a:srgbClr val="CCCCE6"/>
            </a:solidFill>
          </a:ln>
        </p:spPr>
        <p:txBody>
          <a:bodyPr wrap="square" lIns="0" tIns="0" rIns="0" bIns="0" rtlCol="0"/>
          <a:lstStyle/>
          <a:p>
            <a:endParaRPr/>
          </a:p>
        </p:txBody>
      </p:sp>
      <p:sp>
        <p:nvSpPr>
          <p:cNvPr id="60" name="object 60"/>
          <p:cNvSpPr/>
          <p:nvPr/>
        </p:nvSpPr>
        <p:spPr>
          <a:xfrm>
            <a:off x="835888" y="3053969"/>
            <a:ext cx="1829435" cy="151130"/>
          </a:xfrm>
          <a:custGeom>
            <a:avLst/>
            <a:gdLst/>
            <a:ahLst/>
            <a:cxnLst/>
            <a:rect l="l" t="t" r="r" b="b"/>
            <a:pathLst>
              <a:path w="1829435" h="151130">
                <a:moveTo>
                  <a:pt x="1677864" y="100563"/>
                </a:moveTo>
                <a:lnTo>
                  <a:pt x="1677822" y="150875"/>
                </a:lnTo>
                <a:lnTo>
                  <a:pt x="1778660" y="100583"/>
                </a:lnTo>
                <a:lnTo>
                  <a:pt x="1703095" y="100583"/>
                </a:lnTo>
                <a:lnTo>
                  <a:pt x="1677864" y="100563"/>
                </a:lnTo>
                <a:close/>
              </a:path>
              <a:path w="1829435" h="151130">
                <a:moveTo>
                  <a:pt x="1677907" y="50271"/>
                </a:moveTo>
                <a:lnTo>
                  <a:pt x="1677864" y="100563"/>
                </a:lnTo>
                <a:lnTo>
                  <a:pt x="1703095" y="100583"/>
                </a:lnTo>
                <a:lnTo>
                  <a:pt x="1703095" y="50291"/>
                </a:lnTo>
                <a:lnTo>
                  <a:pt x="1677907" y="50271"/>
                </a:lnTo>
                <a:close/>
              </a:path>
              <a:path w="1829435" h="151130">
                <a:moveTo>
                  <a:pt x="1677949" y="0"/>
                </a:moveTo>
                <a:lnTo>
                  <a:pt x="1677907" y="50271"/>
                </a:lnTo>
                <a:lnTo>
                  <a:pt x="1703095" y="50291"/>
                </a:lnTo>
                <a:lnTo>
                  <a:pt x="1703095" y="100583"/>
                </a:lnTo>
                <a:lnTo>
                  <a:pt x="1778660" y="100583"/>
                </a:lnTo>
                <a:lnTo>
                  <a:pt x="1828825" y="75564"/>
                </a:lnTo>
                <a:lnTo>
                  <a:pt x="1677949" y="0"/>
                </a:lnTo>
                <a:close/>
              </a:path>
              <a:path w="1829435" h="151130">
                <a:moveTo>
                  <a:pt x="50" y="48894"/>
                </a:moveTo>
                <a:lnTo>
                  <a:pt x="0" y="99186"/>
                </a:lnTo>
                <a:lnTo>
                  <a:pt x="1677864" y="100563"/>
                </a:lnTo>
                <a:lnTo>
                  <a:pt x="1677907" y="50271"/>
                </a:lnTo>
                <a:lnTo>
                  <a:pt x="50" y="48894"/>
                </a:lnTo>
                <a:close/>
              </a:path>
            </a:pathLst>
          </a:custGeom>
          <a:solidFill>
            <a:srgbClr val="CCCCE6"/>
          </a:solidFill>
        </p:spPr>
        <p:txBody>
          <a:bodyPr wrap="square" lIns="0" tIns="0" rIns="0" bIns="0" rtlCol="0"/>
          <a:lstStyle/>
          <a:p>
            <a:endParaRPr/>
          </a:p>
        </p:txBody>
      </p:sp>
      <p:sp>
        <p:nvSpPr>
          <p:cNvPr id="61" name="object 61"/>
          <p:cNvSpPr/>
          <p:nvPr/>
        </p:nvSpPr>
        <p:spPr>
          <a:xfrm>
            <a:off x="2817114" y="3434969"/>
            <a:ext cx="2133600" cy="151130"/>
          </a:xfrm>
          <a:custGeom>
            <a:avLst/>
            <a:gdLst/>
            <a:ahLst/>
            <a:cxnLst/>
            <a:rect l="l" t="t" r="r" b="b"/>
            <a:pathLst>
              <a:path w="2133600" h="151129">
                <a:moveTo>
                  <a:pt x="1982724" y="100566"/>
                </a:moveTo>
                <a:lnTo>
                  <a:pt x="1982724" y="150875"/>
                </a:lnTo>
                <a:lnTo>
                  <a:pt x="2083477" y="100583"/>
                </a:lnTo>
                <a:lnTo>
                  <a:pt x="2007870" y="100583"/>
                </a:lnTo>
                <a:lnTo>
                  <a:pt x="1982724" y="100566"/>
                </a:lnTo>
                <a:close/>
              </a:path>
              <a:path w="2133600" h="151129">
                <a:moveTo>
                  <a:pt x="1982724" y="50274"/>
                </a:moveTo>
                <a:lnTo>
                  <a:pt x="1982724" y="100566"/>
                </a:lnTo>
                <a:lnTo>
                  <a:pt x="2007870" y="100583"/>
                </a:lnTo>
                <a:lnTo>
                  <a:pt x="2007870" y="50291"/>
                </a:lnTo>
                <a:lnTo>
                  <a:pt x="1982724" y="50274"/>
                </a:lnTo>
                <a:close/>
              </a:path>
              <a:path w="2133600" h="151129">
                <a:moveTo>
                  <a:pt x="1982724" y="0"/>
                </a:moveTo>
                <a:lnTo>
                  <a:pt x="1982724" y="50274"/>
                </a:lnTo>
                <a:lnTo>
                  <a:pt x="2007870" y="50291"/>
                </a:lnTo>
                <a:lnTo>
                  <a:pt x="2007870" y="100583"/>
                </a:lnTo>
                <a:lnTo>
                  <a:pt x="2083477" y="100583"/>
                </a:lnTo>
                <a:lnTo>
                  <a:pt x="2133600" y="75564"/>
                </a:lnTo>
                <a:lnTo>
                  <a:pt x="1982724" y="0"/>
                </a:lnTo>
                <a:close/>
              </a:path>
              <a:path w="2133600" h="151129">
                <a:moveTo>
                  <a:pt x="0" y="48894"/>
                </a:moveTo>
                <a:lnTo>
                  <a:pt x="0" y="99186"/>
                </a:lnTo>
                <a:lnTo>
                  <a:pt x="1982724" y="100566"/>
                </a:lnTo>
                <a:lnTo>
                  <a:pt x="1982724" y="50274"/>
                </a:lnTo>
                <a:lnTo>
                  <a:pt x="0" y="48894"/>
                </a:lnTo>
                <a:close/>
              </a:path>
            </a:pathLst>
          </a:custGeom>
          <a:solidFill>
            <a:srgbClr val="CCCCE6"/>
          </a:solidFill>
        </p:spPr>
        <p:txBody>
          <a:bodyPr wrap="square" lIns="0" tIns="0" rIns="0" bIns="0" rtlCol="0"/>
          <a:lstStyle/>
          <a:p>
            <a:endParaRPr/>
          </a:p>
        </p:txBody>
      </p:sp>
      <p:sp>
        <p:nvSpPr>
          <p:cNvPr id="62" name="object 62"/>
          <p:cNvSpPr/>
          <p:nvPr/>
        </p:nvSpPr>
        <p:spPr>
          <a:xfrm>
            <a:off x="5103114" y="3663569"/>
            <a:ext cx="2590800" cy="151130"/>
          </a:xfrm>
          <a:custGeom>
            <a:avLst/>
            <a:gdLst/>
            <a:ahLst/>
            <a:cxnLst/>
            <a:rect l="l" t="t" r="r" b="b"/>
            <a:pathLst>
              <a:path w="2590800" h="151129">
                <a:moveTo>
                  <a:pt x="2439924" y="100569"/>
                </a:moveTo>
                <a:lnTo>
                  <a:pt x="2439924" y="150875"/>
                </a:lnTo>
                <a:lnTo>
                  <a:pt x="2540677" y="100583"/>
                </a:lnTo>
                <a:lnTo>
                  <a:pt x="2439924" y="100569"/>
                </a:lnTo>
                <a:close/>
              </a:path>
              <a:path w="2590800" h="151129">
                <a:moveTo>
                  <a:pt x="2439924" y="50277"/>
                </a:moveTo>
                <a:lnTo>
                  <a:pt x="2439924" y="100569"/>
                </a:lnTo>
                <a:lnTo>
                  <a:pt x="2465069" y="100583"/>
                </a:lnTo>
                <a:lnTo>
                  <a:pt x="2465069" y="50291"/>
                </a:lnTo>
                <a:lnTo>
                  <a:pt x="2439924" y="50277"/>
                </a:lnTo>
                <a:close/>
              </a:path>
              <a:path w="2590800" h="151129">
                <a:moveTo>
                  <a:pt x="2439924" y="0"/>
                </a:moveTo>
                <a:lnTo>
                  <a:pt x="2439924" y="50277"/>
                </a:lnTo>
                <a:lnTo>
                  <a:pt x="2465069" y="50291"/>
                </a:lnTo>
                <a:lnTo>
                  <a:pt x="2465069" y="100583"/>
                </a:lnTo>
                <a:lnTo>
                  <a:pt x="2540677" y="100583"/>
                </a:lnTo>
                <a:lnTo>
                  <a:pt x="2590800" y="75564"/>
                </a:lnTo>
                <a:lnTo>
                  <a:pt x="2439924" y="0"/>
                </a:lnTo>
                <a:close/>
              </a:path>
              <a:path w="2590800" h="151129">
                <a:moveTo>
                  <a:pt x="0" y="48894"/>
                </a:moveTo>
                <a:lnTo>
                  <a:pt x="0" y="99186"/>
                </a:lnTo>
                <a:lnTo>
                  <a:pt x="2439924" y="100569"/>
                </a:lnTo>
                <a:lnTo>
                  <a:pt x="2439924" y="50277"/>
                </a:lnTo>
                <a:lnTo>
                  <a:pt x="0" y="48894"/>
                </a:lnTo>
                <a:close/>
              </a:path>
            </a:pathLst>
          </a:custGeom>
          <a:solidFill>
            <a:srgbClr val="CCCCE6"/>
          </a:solidFill>
        </p:spPr>
        <p:txBody>
          <a:bodyPr wrap="square" lIns="0" tIns="0" rIns="0" bIns="0" rtlCol="0"/>
          <a:lstStyle/>
          <a:p>
            <a:endParaRPr/>
          </a:p>
        </p:txBody>
      </p:sp>
      <p:sp>
        <p:nvSpPr>
          <p:cNvPr id="63" name="object 63"/>
          <p:cNvSpPr/>
          <p:nvPr/>
        </p:nvSpPr>
        <p:spPr>
          <a:xfrm>
            <a:off x="2817114" y="4120896"/>
            <a:ext cx="4876800" cy="151130"/>
          </a:xfrm>
          <a:custGeom>
            <a:avLst/>
            <a:gdLst/>
            <a:ahLst/>
            <a:cxnLst/>
            <a:rect l="l" t="t" r="r" b="b"/>
            <a:pathLst>
              <a:path w="4876800" h="151129">
                <a:moveTo>
                  <a:pt x="4725924" y="100575"/>
                </a:moveTo>
                <a:lnTo>
                  <a:pt x="4725924" y="150875"/>
                </a:lnTo>
                <a:lnTo>
                  <a:pt x="4826508" y="100583"/>
                </a:lnTo>
                <a:lnTo>
                  <a:pt x="4725924" y="100575"/>
                </a:lnTo>
                <a:close/>
              </a:path>
              <a:path w="4876800" h="151129">
                <a:moveTo>
                  <a:pt x="4725924" y="50283"/>
                </a:moveTo>
                <a:lnTo>
                  <a:pt x="4725924" y="100575"/>
                </a:lnTo>
                <a:lnTo>
                  <a:pt x="4751070" y="100583"/>
                </a:lnTo>
                <a:lnTo>
                  <a:pt x="4751070" y="50291"/>
                </a:lnTo>
                <a:lnTo>
                  <a:pt x="4725924" y="50283"/>
                </a:lnTo>
                <a:close/>
              </a:path>
              <a:path w="4876800" h="151129">
                <a:moveTo>
                  <a:pt x="4725924" y="0"/>
                </a:moveTo>
                <a:lnTo>
                  <a:pt x="4725924" y="50283"/>
                </a:lnTo>
                <a:lnTo>
                  <a:pt x="4751070" y="50291"/>
                </a:lnTo>
                <a:lnTo>
                  <a:pt x="4751070" y="100583"/>
                </a:lnTo>
                <a:lnTo>
                  <a:pt x="4826524" y="100575"/>
                </a:lnTo>
                <a:lnTo>
                  <a:pt x="4876800" y="75437"/>
                </a:lnTo>
                <a:lnTo>
                  <a:pt x="4725924" y="0"/>
                </a:lnTo>
                <a:close/>
              </a:path>
              <a:path w="4876800" h="151129">
                <a:moveTo>
                  <a:pt x="0" y="48767"/>
                </a:moveTo>
                <a:lnTo>
                  <a:pt x="0" y="99059"/>
                </a:lnTo>
                <a:lnTo>
                  <a:pt x="4725924" y="100575"/>
                </a:lnTo>
                <a:lnTo>
                  <a:pt x="4725924" y="50283"/>
                </a:lnTo>
                <a:lnTo>
                  <a:pt x="0" y="48767"/>
                </a:lnTo>
                <a:close/>
              </a:path>
            </a:pathLst>
          </a:custGeom>
          <a:solidFill>
            <a:srgbClr val="CCCCE6"/>
          </a:solidFill>
        </p:spPr>
        <p:txBody>
          <a:bodyPr wrap="square" lIns="0" tIns="0" rIns="0" bIns="0" rtlCol="0"/>
          <a:lstStyle/>
          <a:p>
            <a:endParaRPr/>
          </a:p>
        </p:txBody>
      </p:sp>
      <p:sp>
        <p:nvSpPr>
          <p:cNvPr id="64" name="object 64"/>
          <p:cNvSpPr/>
          <p:nvPr/>
        </p:nvSpPr>
        <p:spPr>
          <a:xfrm>
            <a:off x="3697351" y="4220717"/>
            <a:ext cx="587375" cy="733425"/>
          </a:xfrm>
          <a:custGeom>
            <a:avLst/>
            <a:gdLst/>
            <a:ahLst/>
            <a:cxnLst/>
            <a:rect l="l" t="t" r="r" b="b"/>
            <a:pathLst>
              <a:path w="587375" h="733425">
                <a:moveTo>
                  <a:pt x="521967" y="58959"/>
                </a:moveTo>
                <a:lnTo>
                  <a:pt x="0" y="714882"/>
                </a:lnTo>
                <a:lnTo>
                  <a:pt x="22606" y="732916"/>
                </a:lnTo>
                <a:lnTo>
                  <a:pt x="544606" y="76952"/>
                </a:lnTo>
                <a:lnTo>
                  <a:pt x="521967" y="58959"/>
                </a:lnTo>
                <a:close/>
              </a:path>
              <a:path w="587375" h="733425">
                <a:moveTo>
                  <a:pt x="577315" y="47624"/>
                </a:moveTo>
                <a:lnTo>
                  <a:pt x="530987" y="47624"/>
                </a:lnTo>
                <a:lnTo>
                  <a:pt x="553593" y="65658"/>
                </a:lnTo>
                <a:lnTo>
                  <a:pt x="544606" y="76952"/>
                </a:lnTo>
                <a:lnTo>
                  <a:pt x="567309" y="94995"/>
                </a:lnTo>
                <a:lnTo>
                  <a:pt x="577315" y="47624"/>
                </a:lnTo>
                <a:close/>
              </a:path>
              <a:path w="587375" h="733425">
                <a:moveTo>
                  <a:pt x="530987" y="47624"/>
                </a:moveTo>
                <a:lnTo>
                  <a:pt x="521967" y="58959"/>
                </a:lnTo>
                <a:lnTo>
                  <a:pt x="544606" y="76952"/>
                </a:lnTo>
                <a:lnTo>
                  <a:pt x="553593" y="65658"/>
                </a:lnTo>
                <a:lnTo>
                  <a:pt x="530987" y="47624"/>
                </a:lnTo>
                <a:close/>
              </a:path>
              <a:path w="587375" h="733425">
                <a:moveTo>
                  <a:pt x="587375" y="0"/>
                </a:moveTo>
                <a:lnTo>
                  <a:pt x="499237" y="40893"/>
                </a:lnTo>
                <a:lnTo>
                  <a:pt x="521967" y="58959"/>
                </a:lnTo>
                <a:lnTo>
                  <a:pt x="530987" y="47624"/>
                </a:lnTo>
                <a:lnTo>
                  <a:pt x="577315" y="47624"/>
                </a:lnTo>
                <a:lnTo>
                  <a:pt x="587375" y="0"/>
                </a:lnTo>
                <a:close/>
              </a:path>
            </a:pathLst>
          </a:custGeom>
          <a:solidFill>
            <a:srgbClr val="000000"/>
          </a:solid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7631"/>
            <a:ext cx="7886700" cy="769441"/>
          </a:xfrm>
        </p:spPr>
        <p:txBody>
          <a:bodyPr/>
          <a:lstStyle/>
          <a:p>
            <a:r>
              <a:rPr lang="en-US" dirty="0"/>
              <a:t>Example: ATM System</a:t>
            </a:r>
          </a:p>
        </p:txBody>
      </p:sp>
      <p:pic>
        <p:nvPicPr>
          <p:cNvPr id="4" name="Content Placeholder 3"/>
          <p:cNvPicPr>
            <a:picLocks noGrp="1" noChangeAspect="1"/>
          </p:cNvPicPr>
          <p:nvPr>
            <p:ph idx="1"/>
          </p:nvPr>
        </p:nvPicPr>
        <p:blipFill>
          <a:blip r:embed="rId2"/>
          <a:stretch>
            <a:fillRect/>
          </a:stretch>
        </p:blipFill>
        <p:spPr>
          <a:xfrm>
            <a:off x="1119327" y="2608222"/>
            <a:ext cx="6538299" cy="3263504"/>
          </a:xfrm>
          <a:prstGeom prst="rect">
            <a:avLst/>
          </a:prstGeom>
        </p:spPr>
      </p:pic>
      <p:sp>
        <p:nvSpPr>
          <p:cNvPr id="6" name="Content Placeholder 2"/>
          <p:cNvSpPr txBox="1">
            <a:spLocks/>
          </p:cNvSpPr>
          <p:nvPr/>
        </p:nvSpPr>
        <p:spPr>
          <a:xfrm>
            <a:off x="628650" y="1610665"/>
            <a:ext cx="7886700" cy="387930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Parts of ATM</a:t>
            </a:r>
          </a:p>
          <a:p>
            <a:r>
              <a:rPr lang="en-US" sz="2100" dirty="0"/>
              <a:t>3 Objects: ATM, Bank Server, Bank Account</a:t>
            </a:r>
          </a:p>
          <a:p>
            <a:r>
              <a:rPr lang="en-US" sz="2100" dirty="0"/>
              <a:t>Person is external to the system</a:t>
            </a:r>
          </a:p>
          <a:p>
            <a:r>
              <a:rPr lang="en-US" sz="2100" dirty="0"/>
              <a:t>Actor</a:t>
            </a:r>
          </a:p>
        </p:txBody>
      </p:sp>
    </p:spTree>
    <p:extLst>
      <p:ext uri="{BB962C8B-B14F-4D97-AF65-F5344CB8AC3E}">
        <p14:creationId xmlns:p14="http://schemas.microsoft.com/office/powerpoint/2010/main" val="13364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t>
            </a:r>
          </a:p>
        </p:txBody>
      </p:sp>
      <p:sp>
        <p:nvSpPr>
          <p:cNvPr id="3" name="Content Placeholder 2"/>
          <p:cNvSpPr>
            <a:spLocks noGrp="1"/>
          </p:cNvSpPr>
          <p:nvPr>
            <p:ph idx="1"/>
          </p:nvPr>
        </p:nvSpPr>
        <p:spPr>
          <a:xfrm>
            <a:off x="535940" y="1067838"/>
            <a:ext cx="7812405" cy="430887"/>
          </a:xfrm>
        </p:spPr>
        <p:txBody>
          <a:bodyPr/>
          <a:lstStyle/>
          <a:p>
            <a:endParaRPr lang="en-US" dirty="0"/>
          </a:p>
        </p:txBody>
      </p:sp>
      <p:pic>
        <p:nvPicPr>
          <p:cNvPr id="4" name="Picture 3"/>
          <p:cNvPicPr>
            <a:picLocks noChangeAspect="1"/>
          </p:cNvPicPr>
          <p:nvPr/>
        </p:nvPicPr>
        <p:blipFill>
          <a:blip r:embed="rId2"/>
          <a:stretch>
            <a:fillRect/>
          </a:stretch>
        </p:blipFill>
        <p:spPr>
          <a:xfrm>
            <a:off x="1178920" y="2847036"/>
            <a:ext cx="6129338" cy="2541197"/>
          </a:xfrm>
          <a:prstGeom prst="rect">
            <a:avLst/>
          </a:prstGeom>
        </p:spPr>
      </p:pic>
    </p:spTree>
    <p:extLst>
      <p:ext uri="{BB962C8B-B14F-4D97-AF65-F5344CB8AC3E}">
        <p14:creationId xmlns:p14="http://schemas.microsoft.com/office/powerpoint/2010/main" val="3330624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0"/>
            <a:ext cx="7886700" cy="354002"/>
          </a:xfrm>
        </p:spPr>
        <p:txBody>
          <a:bodyPr>
            <a:normAutofit fontScale="90000"/>
          </a:bodyPr>
          <a:lstStyle/>
          <a:p>
            <a:r>
              <a:rPr lang="en-US" dirty="0"/>
              <a:t>Life line</a:t>
            </a:r>
          </a:p>
        </p:txBody>
      </p:sp>
      <p:pic>
        <p:nvPicPr>
          <p:cNvPr id="4" name="Picture 3"/>
          <p:cNvPicPr>
            <a:picLocks noChangeAspect="1"/>
          </p:cNvPicPr>
          <p:nvPr/>
        </p:nvPicPr>
        <p:blipFill>
          <a:blip r:embed="rId2"/>
          <a:stretch>
            <a:fillRect/>
          </a:stretch>
        </p:blipFill>
        <p:spPr>
          <a:xfrm>
            <a:off x="911532" y="1257166"/>
            <a:ext cx="6825451" cy="4457700"/>
          </a:xfrm>
          <a:prstGeom prst="rect">
            <a:avLst/>
          </a:prstGeom>
        </p:spPr>
      </p:pic>
    </p:spTree>
    <p:extLst>
      <p:ext uri="{BB962C8B-B14F-4D97-AF65-F5344CB8AC3E}">
        <p14:creationId xmlns:p14="http://schemas.microsoft.com/office/powerpoint/2010/main" val="2280732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7050"/>
            <a:ext cx="7886700" cy="497087"/>
          </a:xfrm>
        </p:spPr>
        <p:txBody>
          <a:bodyPr>
            <a:normAutofit fontScale="90000"/>
          </a:bodyPr>
          <a:lstStyle/>
          <a:p>
            <a:r>
              <a:rPr lang="en-US" dirty="0"/>
              <a:t>Activities </a:t>
            </a:r>
          </a:p>
        </p:txBody>
      </p:sp>
      <p:sp>
        <p:nvSpPr>
          <p:cNvPr id="3" name="Content Placeholder 2"/>
          <p:cNvSpPr>
            <a:spLocks noGrp="1"/>
          </p:cNvSpPr>
          <p:nvPr>
            <p:ph idx="1"/>
          </p:nvPr>
        </p:nvSpPr>
        <p:spPr>
          <a:xfrm>
            <a:off x="535940" y="1067838"/>
            <a:ext cx="7812405" cy="430887"/>
          </a:xfrm>
        </p:spPr>
        <p:txBody>
          <a:bodyPr/>
          <a:lstStyle/>
          <a:p>
            <a:endParaRPr lang="en-US"/>
          </a:p>
        </p:txBody>
      </p:sp>
      <p:pic>
        <p:nvPicPr>
          <p:cNvPr id="4" name="Picture 3"/>
          <p:cNvPicPr>
            <a:picLocks noChangeAspect="1"/>
          </p:cNvPicPr>
          <p:nvPr/>
        </p:nvPicPr>
        <p:blipFill>
          <a:blip r:embed="rId2"/>
          <a:stretch>
            <a:fillRect/>
          </a:stretch>
        </p:blipFill>
        <p:spPr>
          <a:xfrm>
            <a:off x="628650" y="1326625"/>
            <a:ext cx="7699956" cy="4674125"/>
          </a:xfrm>
          <a:prstGeom prst="rect">
            <a:avLst/>
          </a:prstGeom>
        </p:spPr>
      </p:pic>
    </p:spTree>
    <p:extLst>
      <p:ext uri="{BB962C8B-B14F-4D97-AF65-F5344CB8AC3E}">
        <p14:creationId xmlns:p14="http://schemas.microsoft.com/office/powerpoint/2010/main" val="359482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6047740" cy="677108"/>
          </a:xfrm>
        </p:spPr>
        <p:txBody>
          <a:bodyPr/>
          <a:lstStyle/>
          <a:p>
            <a:r>
              <a:rPr lang="en-US" sz="4400" b="1" spc="-125" dirty="0">
                <a:latin typeface="Trebuchet MS"/>
                <a:cs typeface="Trebuchet MS"/>
              </a:rPr>
              <a:t>Interaction Diagram:</a:t>
            </a:r>
            <a:endParaRPr lang="en-US" sz="4400" dirty="0"/>
          </a:p>
        </p:txBody>
      </p:sp>
      <p:sp>
        <p:nvSpPr>
          <p:cNvPr id="3" name="Text Placeholder 2"/>
          <p:cNvSpPr>
            <a:spLocks noGrp="1"/>
          </p:cNvSpPr>
          <p:nvPr>
            <p:ph type="body" idx="1"/>
          </p:nvPr>
        </p:nvSpPr>
        <p:spPr>
          <a:xfrm>
            <a:off x="535940" y="1067838"/>
            <a:ext cx="7812405" cy="4739759"/>
          </a:xfrm>
        </p:spPr>
        <p:txBody>
          <a:bodyPr/>
          <a:lstStyle/>
          <a:p>
            <a:r>
              <a:rPr lang="en-US" b="0" dirty="0"/>
              <a:t>UML provides four types of interaction diagrams useful in advanced modeling.</a:t>
            </a:r>
          </a:p>
          <a:p>
            <a:endParaRPr lang="en-US" b="0" dirty="0"/>
          </a:p>
          <a:p>
            <a:endParaRPr lang="en-US" b="0" dirty="0"/>
          </a:p>
          <a:p>
            <a:r>
              <a:rPr lang="en-US" b="0" dirty="0"/>
              <a:t>■■ The </a:t>
            </a:r>
            <a:r>
              <a:rPr lang="en-US" i="1" dirty="0"/>
              <a:t>sequence diagram </a:t>
            </a:r>
            <a:r>
              <a:rPr lang="en-US" b="0" dirty="0"/>
              <a:t>shows objects interacting along lifelines, showing the general order of this interaction.</a:t>
            </a:r>
          </a:p>
          <a:p>
            <a:endParaRPr lang="en-US" b="0" dirty="0"/>
          </a:p>
          <a:p>
            <a:endParaRPr lang="en-US" b="0" dirty="0"/>
          </a:p>
          <a:p>
            <a:r>
              <a:rPr lang="en-US" b="0" dirty="0"/>
              <a:t>■■ The </a:t>
            </a:r>
            <a:r>
              <a:rPr lang="en-US" i="1" dirty="0"/>
              <a:t>timing diagram </a:t>
            </a:r>
            <a:r>
              <a:rPr lang="en-US" b="0" dirty="0"/>
              <a:t>shows interactions with a precise time axis.</a:t>
            </a:r>
          </a:p>
        </p:txBody>
      </p:sp>
    </p:spTree>
    <p:extLst>
      <p:ext uri="{BB962C8B-B14F-4D97-AF65-F5344CB8AC3E}">
        <p14:creationId xmlns:p14="http://schemas.microsoft.com/office/powerpoint/2010/main" val="3556901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54945"/>
            <a:ext cx="7886700" cy="769441"/>
          </a:xfrm>
        </p:spPr>
        <p:txBody>
          <a:bodyPr/>
          <a:lstStyle/>
          <a:p>
            <a:r>
              <a:rPr lang="en-US" dirty="0"/>
              <a:t>Alternative Frame</a:t>
            </a:r>
          </a:p>
        </p:txBody>
      </p:sp>
      <p:pic>
        <p:nvPicPr>
          <p:cNvPr id="4" name="Picture 3"/>
          <p:cNvPicPr>
            <a:picLocks noChangeAspect="1"/>
          </p:cNvPicPr>
          <p:nvPr/>
        </p:nvPicPr>
        <p:blipFill>
          <a:blip r:embed="rId2"/>
          <a:stretch>
            <a:fillRect/>
          </a:stretch>
        </p:blipFill>
        <p:spPr>
          <a:xfrm>
            <a:off x="85322" y="1847576"/>
            <a:ext cx="8973356" cy="4492568"/>
          </a:xfrm>
          <a:prstGeom prst="rect">
            <a:avLst/>
          </a:prstGeom>
        </p:spPr>
      </p:pic>
    </p:spTree>
    <p:extLst>
      <p:ext uri="{BB962C8B-B14F-4D97-AF65-F5344CB8AC3E}">
        <p14:creationId xmlns:p14="http://schemas.microsoft.com/office/powerpoint/2010/main" val="1517546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857250"/>
            <a:ext cx="9037749" cy="5075886"/>
          </a:xfrm>
          <a:prstGeom prst="rect">
            <a:avLst/>
          </a:prstGeom>
        </p:spPr>
      </p:pic>
    </p:spTree>
    <p:extLst>
      <p:ext uri="{BB962C8B-B14F-4D97-AF65-F5344CB8AC3E}">
        <p14:creationId xmlns:p14="http://schemas.microsoft.com/office/powerpoint/2010/main" val="280700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5940" y="1067838"/>
            <a:ext cx="7812405" cy="430887"/>
          </a:xfrm>
        </p:spPr>
        <p:txBody>
          <a:bodyPr/>
          <a:lstStyle/>
          <a:p>
            <a:endParaRPr lang="en-US" dirty="0"/>
          </a:p>
        </p:txBody>
      </p:sp>
      <p:pic>
        <p:nvPicPr>
          <p:cNvPr id="4" name="Picture 3"/>
          <p:cNvPicPr>
            <a:picLocks noChangeAspect="1"/>
          </p:cNvPicPr>
          <p:nvPr/>
        </p:nvPicPr>
        <p:blipFill>
          <a:blip r:embed="rId2"/>
          <a:stretch>
            <a:fillRect/>
          </a:stretch>
        </p:blipFill>
        <p:spPr>
          <a:xfrm>
            <a:off x="0" y="857251"/>
            <a:ext cx="9144000" cy="4944045"/>
          </a:xfrm>
          <a:prstGeom prst="rect">
            <a:avLst/>
          </a:prstGeom>
        </p:spPr>
      </p:pic>
    </p:spTree>
    <p:extLst>
      <p:ext uri="{BB962C8B-B14F-4D97-AF65-F5344CB8AC3E}">
        <p14:creationId xmlns:p14="http://schemas.microsoft.com/office/powerpoint/2010/main" val="1387754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617" y="1209808"/>
            <a:ext cx="8393806" cy="4790942"/>
          </a:xfrm>
          <a:prstGeom prst="rect">
            <a:avLst/>
          </a:prstGeom>
        </p:spPr>
      </p:pic>
    </p:spTree>
    <p:extLst>
      <p:ext uri="{BB962C8B-B14F-4D97-AF65-F5344CB8AC3E}">
        <p14:creationId xmlns:p14="http://schemas.microsoft.com/office/powerpoint/2010/main" val="111887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3057" y="1842484"/>
            <a:ext cx="7557887" cy="3525590"/>
          </a:xfrm>
          <a:prstGeom prst="rect">
            <a:avLst/>
          </a:prstGeom>
        </p:spPr>
      </p:pic>
    </p:spTree>
    <p:extLst>
      <p:ext uri="{BB962C8B-B14F-4D97-AF65-F5344CB8AC3E}">
        <p14:creationId xmlns:p14="http://schemas.microsoft.com/office/powerpoint/2010/main" val="4122741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09" y="381000"/>
            <a:ext cx="7886700" cy="363661"/>
          </a:xfrm>
        </p:spPr>
        <p:txBody>
          <a:bodyPr>
            <a:normAutofit fontScale="90000"/>
          </a:bodyPr>
          <a:lstStyle/>
          <a:p>
            <a:r>
              <a:rPr lang="en-US" dirty="0"/>
              <a:t>Activation Box</a:t>
            </a:r>
          </a:p>
        </p:txBody>
      </p:sp>
      <p:pic>
        <p:nvPicPr>
          <p:cNvPr id="4" name="Picture 3"/>
          <p:cNvPicPr>
            <a:picLocks noChangeAspect="1"/>
          </p:cNvPicPr>
          <p:nvPr/>
        </p:nvPicPr>
        <p:blipFill>
          <a:blip r:embed="rId2"/>
          <a:stretch>
            <a:fillRect/>
          </a:stretch>
        </p:blipFill>
        <p:spPr>
          <a:xfrm>
            <a:off x="623719" y="1288525"/>
            <a:ext cx="7652390" cy="4639781"/>
          </a:xfrm>
          <a:prstGeom prst="rect">
            <a:avLst/>
          </a:prstGeom>
        </p:spPr>
      </p:pic>
    </p:spTree>
    <p:extLst>
      <p:ext uri="{BB962C8B-B14F-4D97-AF65-F5344CB8AC3E}">
        <p14:creationId xmlns:p14="http://schemas.microsoft.com/office/powerpoint/2010/main" val="115890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C2B-DE39-4DC3-96BD-C4D7BA8D79EC}"/>
              </a:ext>
            </a:extLst>
          </p:cNvPr>
          <p:cNvSpPr>
            <a:spLocks noGrp="1"/>
          </p:cNvSpPr>
          <p:nvPr>
            <p:ph type="title"/>
          </p:nvPr>
        </p:nvSpPr>
        <p:spPr/>
        <p:txBody>
          <a:bodyPr/>
          <a:lstStyle/>
          <a:p>
            <a:r>
              <a:rPr lang="en-US" dirty="0"/>
              <a:t>Task</a:t>
            </a:r>
            <a:endParaRPr lang="x-none" dirty="0"/>
          </a:p>
        </p:txBody>
      </p:sp>
      <p:sp>
        <p:nvSpPr>
          <p:cNvPr id="3" name="Text Placeholder 2">
            <a:extLst>
              <a:ext uri="{FF2B5EF4-FFF2-40B4-BE49-F238E27FC236}">
                <a16:creationId xmlns:a16="http://schemas.microsoft.com/office/drawing/2014/main" id="{FC4D4C7B-BF40-4F0A-91BD-303FDE2FEDE6}"/>
              </a:ext>
            </a:extLst>
          </p:cNvPr>
          <p:cNvSpPr>
            <a:spLocks noGrp="1"/>
          </p:cNvSpPr>
          <p:nvPr>
            <p:ph type="body" idx="1"/>
          </p:nvPr>
        </p:nvSpPr>
        <p:spPr>
          <a:xfrm>
            <a:off x="535940" y="1067838"/>
            <a:ext cx="8455660" cy="4862870"/>
          </a:xfrm>
        </p:spPr>
        <p:txBody>
          <a:bodyPr/>
          <a:lstStyle/>
          <a:p>
            <a:pPr algn="just"/>
            <a:r>
              <a:rPr lang="en-US" sz="2400" b="0" i="0" dirty="0">
                <a:solidFill>
                  <a:srgbClr val="1F1F1F"/>
                </a:solidFill>
                <a:effectLst/>
                <a:latin typeface="OpenSans"/>
              </a:rPr>
              <a:t>Create a UML sequence diagram that will show your clients how the system’s classes will interact when customers are buying their flight tickets on the booking website.</a:t>
            </a:r>
          </a:p>
          <a:p>
            <a:pPr algn="just"/>
            <a:r>
              <a:rPr lang="en-US" sz="2400" b="0" i="0" dirty="0">
                <a:solidFill>
                  <a:srgbClr val="1F1F1F"/>
                </a:solidFill>
                <a:effectLst/>
                <a:latin typeface="OpenSans"/>
              </a:rPr>
              <a:t>The system should allow the customer to search available flights from the database by inputting their desired location and departure/arrival date. The website will search the database and return the available flights to display. Once the customer has chosen the flight, they will add the flight to their cart and checkout. They will also then input their payment information and once everything is complete, the website should confirm the flight, empty cart and lastly display a confirmation of the ticket for the flight.</a:t>
            </a:r>
          </a:p>
          <a:p>
            <a:pPr algn="just"/>
            <a:endParaRPr lang="x-none" sz="2400" dirty="0"/>
          </a:p>
        </p:txBody>
      </p:sp>
    </p:spTree>
    <p:extLst>
      <p:ext uri="{BB962C8B-B14F-4D97-AF65-F5344CB8AC3E}">
        <p14:creationId xmlns:p14="http://schemas.microsoft.com/office/powerpoint/2010/main" val="847378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D4EFB7-2DED-4AF7-8086-184DAA7D03D5}"/>
              </a:ext>
            </a:extLst>
          </p:cNvPr>
          <p:cNvPicPr>
            <a:picLocks noChangeAspect="1"/>
          </p:cNvPicPr>
          <p:nvPr/>
        </p:nvPicPr>
        <p:blipFill>
          <a:blip r:embed="rId2"/>
          <a:stretch>
            <a:fillRect/>
          </a:stretch>
        </p:blipFill>
        <p:spPr>
          <a:xfrm>
            <a:off x="928235" y="643467"/>
            <a:ext cx="7287530" cy="606213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2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74014347"/>
              </p:ext>
            </p:extLst>
          </p:nvPr>
        </p:nvGraphicFramePr>
        <p:xfrm>
          <a:off x="-1" y="-76200"/>
          <a:ext cx="9144000" cy="7493028"/>
        </p:xfrm>
        <a:graphic>
          <a:graphicData uri="http://schemas.openxmlformats.org/drawingml/2006/table">
            <a:tbl>
              <a:tblPr/>
              <a:tblGrid>
                <a:gridCol w="3048000">
                  <a:extLst>
                    <a:ext uri="{9D8B030D-6E8A-4147-A177-3AD203B41FA5}">
                      <a16:colId xmlns:a16="http://schemas.microsoft.com/office/drawing/2014/main" val="689369427"/>
                    </a:ext>
                  </a:extLst>
                </a:gridCol>
                <a:gridCol w="3048000">
                  <a:extLst>
                    <a:ext uri="{9D8B030D-6E8A-4147-A177-3AD203B41FA5}">
                      <a16:colId xmlns:a16="http://schemas.microsoft.com/office/drawing/2014/main" val="673317497"/>
                    </a:ext>
                  </a:extLst>
                </a:gridCol>
                <a:gridCol w="3048000">
                  <a:extLst>
                    <a:ext uri="{9D8B030D-6E8A-4147-A177-3AD203B41FA5}">
                      <a16:colId xmlns:a16="http://schemas.microsoft.com/office/drawing/2014/main" val="3399607877"/>
                    </a:ext>
                  </a:extLst>
                </a:gridCol>
              </a:tblGrid>
              <a:tr h="246663">
                <a:tc>
                  <a:txBody>
                    <a:bodyPr/>
                    <a:lstStyle/>
                    <a:p>
                      <a:pPr algn="l" fontAlgn="base"/>
                      <a:r>
                        <a:rPr lang="en-US" sz="1200" b="1">
                          <a:solidFill>
                            <a:srgbClr val="161616"/>
                          </a:solidFill>
                          <a:effectLst/>
                          <a:latin typeface="inherit"/>
                        </a:rPr>
                        <a:t>Message type</a:t>
                      </a:r>
                    </a:p>
                  </a:txBody>
                  <a:tcPr marL="13052" marR="13052" marT="13052" marB="13052" anchor="ctr">
                    <a:lnL>
                      <a:noFill/>
                    </a:lnL>
                    <a:lnR>
                      <a:noFill/>
                    </a:lnR>
                    <a:lnT>
                      <a:noFill/>
                    </a:lnT>
                    <a:lnB w="9525"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sz="1200" b="1" dirty="0">
                          <a:solidFill>
                            <a:srgbClr val="161616"/>
                          </a:solidFill>
                          <a:effectLst/>
                          <a:latin typeface="inherit"/>
                        </a:rPr>
                        <a:t>Description</a:t>
                      </a:r>
                    </a:p>
                  </a:txBody>
                  <a:tcPr marL="13052" marR="13052" marT="13052" marB="13052" anchor="ctr">
                    <a:lnL>
                      <a:noFill/>
                    </a:lnL>
                    <a:lnR>
                      <a:noFill/>
                    </a:lnR>
                    <a:lnT>
                      <a:noFill/>
                    </a:lnT>
                    <a:lnB w="9525"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sz="1200" b="1">
                          <a:solidFill>
                            <a:srgbClr val="161616"/>
                          </a:solidFill>
                          <a:effectLst/>
                          <a:latin typeface="inherit"/>
                        </a:rPr>
                        <a:t>Example</a:t>
                      </a:r>
                    </a:p>
                  </a:txBody>
                  <a:tcPr marL="13052" marR="13052" marT="13052" marB="13052" anchor="ctr">
                    <a:lnL>
                      <a:noFill/>
                    </a:lnL>
                    <a:lnR>
                      <a:noFill/>
                    </a:lnR>
                    <a:lnT>
                      <a:noFill/>
                    </a:lnT>
                    <a:lnB w="9525"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1638408760"/>
                  </a:ext>
                </a:extLst>
              </a:tr>
              <a:tr h="1325924">
                <a:tc>
                  <a:txBody>
                    <a:bodyPr/>
                    <a:lstStyle/>
                    <a:p>
                      <a:pPr algn="l" fontAlgn="ctr"/>
                      <a:r>
                        <a:rPr lang="en-US" sz="1200" b="1">
                          <a:solidFill>
                            <a:srgbClr val="525252"/>
                          </a:solidFill>
                          <a:effectLst/>
                          <a:latin typeface="inherit"/>
                        </a:rPr>
                        <a:t>Create</a:t>
                      </a:r>
                      <a:endParaRPr lang="en-US" sz="1200">
                        <a:solidFill>
                          <a:srgbClr val="525252"/>
                        </a:solidFill>
                        <a:effectLst/>
                        <a:latin typeface="inherit"/>
                      </a:endParaRP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algn="l" fontAlgn="ctr"/>
                      <a:r>
                        <a:rPr lang="en-US" sz="1200">
                          <a:solidFill>
                            <a:srgbClr val="525252"/>
                          </a:solidFill>
                          <a:effectLst/>
                          <a:latin typeface="inherit"/>
                        </a:rPr>
                        <a:t>A create message represents the creation of an instance in an interaction. The create message is represented by the keyword «create». The target lifeline begins at the point of the create message.</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algn="l" fontAlgn="ctr"/>
                      <a:r>
                        <a:rPr lang="en-US" sz="1200">
                          <a:solidFill>
                            <a:srgbClr val="525252"/>
                          </a:solidFill>
                          <a:effectLst/>
                          <a:latin typeface="inherit"/>
                        </a:rPr>
                        <a:t>In a banking scenario, a bank manager might start a credit check on a client by sending a create message to the server.</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2225373320"/>
                  </a:ext>
                </a:extLst>
              </a:tr>
              <a:tr h="1541776">
                <a:tc>
                  <a:txBody>
                    <a:bodyPr/>
                    <a:lstStyle/>
                    <a:p>
                      <a:pPr algn="l" fontAlgn="ctr"/>
                      <a:r>
                        <a:rPr lang="en-US" sz="1200" b="1">
                          <a:solidFill>
                            <a:srgbClr val="525252"/>
                          </a:solidFill>
                          <a:effectLst/>
                          <a:latin typeface="inherit"/>
                        </a:rPr>
                        <a:t>Destroy</a:t>
                      </a:r>
                      <a:endParaRPr lang="en-US" sz="1200">
                        <a:solidFill>
                          <a:srgbClr val="525252"/>
                        </a:solidFill>
                        <a:effectLst/>
                        <a:latin typeface="inherit"/>
                      </a:endParaRP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algn="l" fontAlgn="ctr"/>
                      <a:r>
                        <a:rPr lang="en-US" sz="1200">
                          <a:solidFill>
                            <a:srgbClr val="525252"/>
                          </a:solidFill>
                          <a:effectLst/>
                          <a:latin typeface="inherit"/>
                        </a:rPr>
                        <a:t>A destroy message represents the destruction of an instance in an interaction. The destroy message is represented by the keyword «destroy». The target lifeline ends at the point of the destroy message, and is denoted by an X.</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algn="l" fontAlgn="ctr"/>
                      <a:r>
                        <a:rPr lang="en-US" sz="1200">
                          <a:solidFill>
                            <a:srgbClr val="525252"/>
                          </a:solidFill>
                          <a:effectLst/>
                          <a:latin typeface="inherit"/>
                        </a:rPr>
                        <a:t>A bank manager, after starting a credit check, might close or destroy the credit program application for a customer.</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2003090390"/>
                  </a:ext>
                </a:extLst>
              </a:tr>
              <a:tr h="1757628">
                <a:tc>
                  <a:txBody>
                    <a:bodyPr/>
                    <a:lstStyle/>
                    <a:p>
                      <a:pPr algn="l" fontAlgn="ctr"/>
                      <a:r>
                        <a:rPr lang="en-US" sz="1200" b="1">
                          <a:solidFill>
                            <a:srgbClr val="525252"/>
                          </a:solidFill>
                          <a:effectLst/>
                          <a:latin typeface="inherit"/>
                        </a:rPr>
                        <a:t>Synchronous call</a:t>
                      </a:r>
                      <a:endParaRPr lang="en-US" sz="1200">
                        <a:solidFill>
                          <a:srgbClr val="525252"/>
                        </a:solidFill>
                        <a:effectLst/>
                        <a:latin typeface="inherit"/>
                      </a:endParaRP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4F4F4"/>
                    </a:solidFill>
                  </a:tcPr>
                </a:tc>
                <a:tc>
                  <a:txBody>
                    <a:bodyPr/>
                    <a:lstStyle/>
                    <a:p>
                      <a:pPr algn="l" fontAlgn="ctr"/>
                      <a:r>
                        <a:rPr lang="en-US" sz="1200" dirty="0">
                          <a:solidFill>
                            <a:srgbClr val="525252"/>
                          </a:solidFill>
                          <a:effectLst/>
                          <a:latin typeface="inherit"/>
                        </a:rPr>
                        <a:t>Synchronous calls, which are associated with an operation, have a send and a receive message. A message is sent from the source lifeline to the target lifeline. The source lifeline is blocked from other operations until it receives a response from the target lifeline.</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4F4F4"/>
                    </a:solidFill>
                  </a:tcPr>
                </a:tc>
                <a:tc>
                  <a:txBody>
                    <a:bodyPr/>
                    <a:lstStyle/>
                    <a:p>
                      <a:pPr algn="l" fontAlgn="ctr"/>
                      <a:r>
                        <a:rPr lang="en-US" sz="1200">
                          <a:solidFill>
                            <a:srgbClr val="525252"/>
                          </a:solidFill>
                          <a:effectLst/>
                          <a:latin typeface="inherit"/>
                        </a:rPr>
                        <a:t>A bank teller might send a credit request to the bank manager for approval and must wait for a response before further serving the customer.</a:t>
                      </a:r>
                    </a:p>
                  </a:txBody>
                  <a:tcPr marL="13052" marR="13052" marT="13052" marB="13052" anchor="ctr">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860974855"/>
                  </a:ext>
                </a:extLst>
              </a:tr>
              <a:tr h="2621037">
                <a:tc>
                  <a:txBody>
                    <a:bodyPr/>
                    <a:lstStyle/>
                    <a:p>
                      <a:pPr algn="l" fontAlgn="ctr"/>
                      <a:r>
                        <a:rPr lang="en-US" sz="1200" b="1">
                          <a:solidFill>
                            <a:srgbClr val="161616"/>
                          </a:solidFill>
                          <a:effectLst/>
                          <a:latin typeface="inherit"/>
                        </a:rPr>
                        <a:t>Asynchronous call</a:t>
                      </a:r>
                      <a:endParaRPr lang="en-US" sz="1200">
                        <a:solidFill>
                          <a:srgbClr val="161616"/>
                        </a:solidFill>
                        <a:effectLst/>
                        <a:latin typeface="inherit"/>
                      </a:endParaRPr>
                    </a:p>
                  </a:txBody>
                  <a:tcPr marL="13052" marR="13052" marT="13052" marB="13052"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l" fontAlgn="ctr"/>
                      <a:r>
                        <a:rPr lang="en-US" sz="1200">
                          <a:solidFill>
                            <a:srgbClr val="161616"/>
                          </a:solidFill>
                          <a:effectLst/>
                          <a:latin typeface="inherit"/>
                        </a:rPr>
                        <a:t>Asynchronous calls, which are associated with operations, typically have only a send message, but can also have a reply message. In contrast to a synchronous message, the source lifeline is not blocked from receiving or sending other messages. You can also move the send and receive points individually to delay the time between the send and receive events. You might choose to do this if a response is not time sensitive or order sensitive.</a:t>
                      </a:r>
                    </a:p>
                  </a:txBody>
                  <a:tcPr marL="13052" marR="13052" marT="13052" marB="13052"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l" fontAlgn="ctr"/>
                      <a:r>
                        <a:rPr lang="en-US" sz="1200" dirty="0">
                          <a:solidFill>
                            <a:srgbClr val="161616"/>
                          </a:solidFill>
                          <a:effectLst/>
                          <a:latin typeface="inherit"/>
                        </a:rPr>
                        <a:t>A bank customer could apply for credit but can receive banking information over the phone or request money from an ATM, while waiting to hear about the credit application.</a:t>
                      </a:r>
                    </a:p>
                  </a:txBody>
                  <a:tcPr marL="13052" marR="13052" marT="13052" marB="13052"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1133140019"/>
                  </a:ext>
                </a:extLst>
              </a:tr>
            </a:tbl>
          </a:graphicData>
        </a:graphic>
      </p:graphicFrame>
    </p:spTree>
    <p:extLst>
      <p:ext uri="{BB962C8B-B14F-4D97-AF65-F5344CB8AC3E}">
        <p14:creationId xmlns:p14="http://schemas.microsoft.com/office/powerpoint/2010/main" val="3222739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graphicFrame>
        <p:nvGraphicFramePr>
          <p:cNvPr id="5" name="Table 4"/>
          <p:cNvGraphicFramePr>
            <a:graphicFrameLocks noGrp="1"/>
          </p:cNvGraphicFramePr>
          <p:nvPr/>
        </p:nvGraphicFramePr>
        <p:xfrm>
          <a:off x="536575" y="2024287"/>
          <a:ext cx="7812087" cy="1977576"/>
        </p:xfrm>
        <a:graphic>
          <a:graphicData uri="http://schemas.openxmlformats.org/drawingml/2006/table">
            <a:tbl>
              <a:tblPr/>
              <a:tblGrid>
                <a:gridCol w="2604029">
                  <a:extLst>
                    <a:ext uri="{9D8B030D-6E8A-4147-A177-3AD203B41FA5}">
                      <a16:colId xmlns:a16="http://schemas.microsoft.com/office/drawing/2014/main" val="3062207558"/>
                    </a:ext>
                  </a:extLst>
                </a:gridCol>
                <a:gridCol w="2604029">
                  <a:extLst>
                    <a:ext uri="{9D8B030D-6E8A-4147-A177-3AD203B41FA5}">
                      <a16:colId xmlns:a16="http://schemas.microsoft.com/office/drawing/2014/main" val="2972421712"/>
                    </a:ext>
                  </a:extLst>
                </a:gridCol>
                <a:gridCol w="2604029">
                  <a:extLst>
                    <a:ext uri="{9D8B030D-6E8A-4147-A177-3AD203B41FA5}">
                      <a16:colId xmlns:a16="http://schemas.microsoft.com/office/drawing/2014/main" val="2035441686"/>
                    </a:ext>
                  </a:extLst>
                </a:gridCol>
              </a:tblGrid>
              <a:tr h="1915037">
                <a:tc>
                  <a:txBody>
                    <a:bodyPr/>
                    <a:lstStyle/>
                    <a:p>
                      <a:pPr algn="l" fontAlgn="ctr"/>
                      <a:r>
                        <a:rPr lang="en-US" sz="1400" b="1">
                          <a:solidFill>
                            <a:srgbClr val="525252"/>
                          </a:solidFill>
                          <a:effectLst/>
                          <a:latin typeface="inherit"/>
                        </a:rPr>
                        <a:t>Lost and found</a:t>
                      </a:r>
                      <a:endParaRPr lang="en-US" sz="1400">
                        <a:solidFill>
                          <a:srgbClr val="525252"/>
                        </a:solidFill>
                        <a:effectLst/>
                        <a:latin typeface="inherit"/>
                      </a:endParaRPr>
                    </a:p>
                  </a:txBody>
                  <a:tcPr marL="28668" marR="28668" marT="28668" marB="28668" anchor="ctr">
                    <a:lnL>
                      <a:noFill/>
                    </a:lnL>
                    <a:lnR>
                      <a:noFill/>
                    </a:lnR>
                    <a:lnT w="9525" cap="flat" cmpd="sng" algn="ctr">
                      <a:solidFill>
                        <a:srgbClr val="F4F4F4"/>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4F4F4"/>
                    </a:solidFill>
                  </a:tcPr>
                </a:tc>
                <a:tc>
                  <a:txBody>
                    <a:bodyPr/>
                    <a:lstStyle/>
                    <a:p>
                      <a:pPr algn="l" fontAlgn="ctr"/>
                      <a:r>
                        <a:rPr lang="en-US" sz="1400">
                          <a:solidFill>
                            <a:srgbClr val="525252"/>
                          </a:solidFill>
                          <a:effectLst/>
                          <a:latin typeface="inherit"/>
                        </a:rPr>
                        <a:t>A lost message is a message that has a known sender but the receiver is not known. A found message is a message that does not have a known sender but has a receiver.</a:t>
                      </a:r>
                    </a:p>
                  </a:txBody>
                  <a:tcPr marL="28668" marR="28668" marT="28668" marB="28668" anchor="ctr">
                    <a:lnL>
                      <a:noFill/>
                    </a:lnL>
                    <a:lnR>
                      <a:noFill/>
                    </a:lnR>
                    <a:lnT w="9525" cap="flat" cmpd="sng" algn="ctr">
                      <a:solidFill>
                        <a:srgbClr val="F4F4F4"/>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4F4F4"/>
                    </a:solidFill>
                  </a:tcPr>
                </a:tc>
                <a:tc>
                  <a:txBody>
                    <a:bodyPr/>
                    <a:lstStyle/>
                    <a:p>
                      <a:pPr algn="l" fontAlgn="ctr"/>
                      <a:r>
                        <a:rPr lang="en-US" sz="1400" dirty="0">
                          <a:solidFill>
                            <a:srgbClr val="525252"/>
                          </a:solidFill>
                          <a:effectLst/>
                          <a:latin typeface="inherit"/>
                        </a:rPr>
                        <a:t>An outside actor sends a message to a bank manager. The actor is outside the scope of the sequence diagram and is therefore a found message. A lost message can occur when a message is sent to an element outside the scope of the UML diagram.</a:t>
                      </a:r>
                    </a:p>
                  </a:txBody>
                  <a:tcPr marL="28668" marR="28668" marT="28668" marB="28668" anchor="ctr">
                    <a:lnL>
                      <a:noFill/>
                    </a:lnL>
                    <a:lnR>
                      <a:noFill/>
                    </a:lnR>
                    <a:lnT w="9525" cap="flat" cmpd="sng" algn="ctr">
                      <a:solidFill>
                        <a:srgbClr val="F4F4F4"/>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4F4F4"/>
                    </a:solidFill>
                  </a:tcPr>
                </a:tc>
                <a:extLst>
                  <a:ext uri="{0D108BD9-81ED-4DB2-BD59-A6C34878D82A}">
                    <a16:rowId xmlns:a16="http://schemas.microsoft.com/office/drawing/2014/main" val="473832698"/>
                  </a:ext>
                </a:extLst>
              </a:tr>
            </a:tbl>
          </a:graphicData>
        </a:graphic>
      </p:graphicFrame>
    </p:spTree>
    <p:extLst>
      <p:ext uri="{BB962C8B-B14F-4D97-AF65-F5344CB8AC3E}">
        <p14:creationId xmlns:p14="http://schemas.microsoft.com/office/powerpoint/2010/main" val="288297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6047740" cy="677108"/>
          </a:xfrm>
        </p:spPr>
        <p:txBody>
          <a:bodyPr/>
          <a:lstStyle/>
          <a:p>
            <a:r>
              <a:rPr lang="en-US" sz="4400" b="1" spc="-125" dirty="0">
                <a:latin typeface="Trebuchet MS"/>
                <a:cs typeface="Trebuchet MS"/>
              </a:rPr>
              <a:t>Interaction Diagram:</a:t>
            </a:r>
            <a:endParaRPr lang="en-US" sz="4400" dirty="0"/>
          </a:p>
        </p:txBody>
      </p:sp>
      <p:sp>
        <p:nvSpPr>
          <p:cNvPr id="3" name="Text Placeholder 2"/>
          <p:cNvSpPr>
            <a:spLocks noGrp="1"/>
          </p:cNvSpPr>
          <p:nvPr>
            <p:ph type="body" idx="1"/>
          </p:nvPr>
        </p:nvSpPr>
        <p:spPr>
          <a:xfrm>
            <a:off x="535940" y="1067838"/>
            <a:ext cx="7812405" cy="6032421"/>
          </a:xfrm>
        </p:spPr>
        <p:txBody>
          <a:bodyPr/>
          <a:lstStyle/>
          <a:p>
            <a:endParaRPr lang="en-US" b="0" dirty="0"/>
          </a:p>
          <a:p>
            <a:r>
              <a:rPr lang="en-US" b="0" dirty="0"/>
              <a:t>■■The </a:t>
            </a:r>
            <a:r>
              <a:rPr lang="en-US" i="1" dirty="0"/>
              <a:t>interaction overview diagram </a:t>
            </a:r>
            <a:r>
              <a:rPr lang="en-US" b="0" dirty="0"/>
              <a:t>allows a modeler to look at the interactions from a high level. These interactions are viewed on something like</a:t>
            </a:r>
          </a:p>
          <a:p>
            <a:r>
              <a:rPr lang="en-US" b="0" dirty="0"/>
              <a:t>an activity diagram with many of the detailed elements not shown.</a:t>
            </a:r>
          </a:p>
          <a:p>
            <a:endParaRPr lang="en-US" b="0" dirty="0"/>
          </a:p>
          <a:p>
            <a:endParaRPr lang="en-US" b="0" dirty="0"/>
          </a:p>
          <a:p>
            <a:r>
              <a:rPr lang="en-US" b="0" dirty="0"/>
              <a:t>■■ The </a:t>
            </a:r>
            <a:r>
              <a:rPr lang="en-US" i="1" dirty="0"/>
              <a:t>communication diagram</a:t>
            </a:r>
          </a:p>
          <a:p>
            <a:r>
              <a:rPr lang="en-US" b="0" dirty="0"/>
              <a:t>A communication diagram, formerly called a </a:t>
            </a:r>
            <a:r>
              <a:rPr lang="en-US" dirty="0"/>
              <a:t>collaboration diagram</a:t>
            </a:r>
            <a:r>
              <a:rPr lang="en-US" i="1" dirty="0"/>
              <a:t> </a:t>
            </a:r>
            <a:r>
              <a:rPr lang="en-US" b="0" dirty="0"/>
              <a:t>shows the messages exchanged between objects, focusing on the internal structure of the objects.</a:t>
            </a:r>
            <a:endParaRPr lang="en-US" dirty="0"/>
          </a:p>
          <a:p>
            <a:endParaRPr lang="en-US" dirty="0"/>
          </a:p>
        </p:txBody>
      </p:sp>
    </p:spTree>
    <p:extLst>
      <p:ext uri="{BB962C8B-B14F-4D97-AF65-F5344CB8AC3E}">
        <p14:creationId xmlns:p14="http://schemas.microsoft.com/office/powerpoint/2010/main" val="3824934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1087716"/>
            <a:ext cx="7924800" cy="4779684"/>
          </a:xfrm>
          <a:prstGeom prst="rect">
            <a:avLst/>
          </a:prstGeom>
        </p:spPr>
      </p:pic>
    </p:spTree>
    <p:extLst>
      <p:ext uri="{BB962C8B-B14F-4D97-AF65-F5344CB8AC3E}">
        <p14:creationId xmlns:p14="http://schemas.microsoft.com/office/powerpoint/2010/main" val="3844631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8171531" cy="4224337"/>
          </a:xfrm>
          <a:prstGeom prst="rect">
            <a:avLst/>
          </a:prstGeom>
        </p:spPr>
      </p:pic>
      <p:pic>
        <p:nvPicPr>
          <p:cNvPr id="2" name="Picture 1"/>
          <p:cNvPicPr>
            <a:picLocks noChangeAspect="1"/>
          </p:cNvPicPr>
          <p:nvPr/>
        </p:nvPicPr>
        <p:blipFill>
          <a:blip r:embed="rId4"/>
          <a:stretch>
            <a:fillRect/>
          </a:stretch>
        </p:blipFill>
        <p:spPr>
          <a:xfrm>
            <a:off x="914400" y="3733800"/>
            <a:ext cx="2286000" cy="419100"/>
          </a:xfrm>
          <a:prstGeom prst="rect">
            <a:avLst/>
          </a:prstGeom>
        </p:spPr>
      </p:pic>
    </p:spTree>
    <p:extLst>
      <p:ext uri="{BB962C8B-B14F-4D97-AF65-F5344CB8AC3E}">
        <p14:creationId xmlns:p14="http://schemas.microsoft.com/office/powerpoint/2010/main" val="314306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6047740" cy="677108"/>
          </a:xfrm>
        </p:spPr>
        <p:txBody>
          <a:bodyPr/>
          <a:lstStyle/>
          <a:p>
            <a:r>
              <a:rPr lang="en-US" sz="4400" dirty="0"/>
              <a:t>Message type notations</a:t>
            </a:r>
          </a:p>
        </p:txBody>
      </p:sp>
      <p:sp>
        <p:nvSpPr>
          <p:cNvPr id="3" name="Text Placeholder 2"/>
          <p:cNvSpPr>
            <a:spLocks noGrp="1"/>
          </p:cNvSpPr>
          <p:nvPr>
            <p:ph type="body" idx="1"/>
          </p:nvPr>
        </p:nvSpPr>
        <p:spPr>
          <a:xfrm>
            <a:off x="406194" y="771108"/>
            <a:ext cx="7812405" cy="3877985"/>
          </a:xfrm>
        </p:spPr>
        <p:txBody>
          <a:bodyPr/>
          <a:lstStyle/>
          <a:p>
            <a:r>
              <a:rPr lang="en-US" dirty="0"/>
              <a:t>Lost. </a:t>
            </a:r>
            <a:r>
              <a:rPr lang="en-US" b="0" dirty="0"/>
              <a:t>A lost message occurs when the sender of the message is known but there is no reception of the message. This message allows advanced dynamic models to be built up by fragments without complete knowledge of all the messages in the system. This also allows the modeler to consider the possible impact of a message’s being lost.</a:t>
            </a:r>
          </a:p>
          <a:p>
            <a:endParaRPr lang="en-US" b="0" dirty="0"/>
          </a:p>
          <a:p>
            <a:endParaRPr lang="en-US" dirty="0"/>
          </a:p>
        </p:txBody>
      </p:sp>
      <p:pic>
        <p:nvPicPr>
          <p:cNvPr id="4" name="Picture 3"/>
          <p:cNvPicPr>
            <a:picLocks noChangeAspect="1"/>
          </p:cNvPicPr>
          <p:nvPr/>
        </p:nvPicPr>
        <p:blipFill>
          <a:blip r:embed="rId2"/>
          <a:stretch>
            <a:fillRect/>
          </a:stretch>
        </p:blipFill>
        <p:spPr>
          <a:xfrm>
            <a:off x="3864444" y="3352800"/>
            <a:ext cx="2590800" cy="762000"/>
          </a:xfrm>
          <a:prstGeom prst="rect">
            <a:avLst/>
          </a:prstGeom>
        </p:spPr>
      </p:pic>
      <p:pic>
        <p:nvPicPr>
          <p:cNvPr id="5" name="Picture 4"/>
          <p:cNvPicPr>
            <a:picLocks noChangeAspect="1"/>
          </p:cNvPicPr>
          <p:nvPr/>
        </p:nvPicPr>
        <p:blipFill rotWithShape="1">
          <a:blip r:embed="rId3"/>
          <a:srcRect t="80672"/>
          <a:stretch/>
        </p:blipFill>
        <p:spPr>
          <a:xfrm>
            <a:off x="228600" y="4800600"/>
            <a:ext cx="8582025" cy="876300"/>
          </a:xfrm>
          <a:prstGeom prst="rect">
            <a:avLst/>
          </a:prstGeom>
        </p:spPr>
      </p:pic>
    </p:spTree>
    <p:extLst>
      <p:ext uri="{BB962C8B-B14F-4D97-AF65-F5344CB8AC3E}">
        <p14:creationId xmlns:p14="http://schemas.microsoft.com/office/powerpoint/2010/main" val="333790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6047740" cy="830997"/>
          </a:xfrm>
        </p:spPr>
        <p:txBody>
          <a:bodyPr/>
          <a:lstStyle/>
          <a:p>
            <a:r>
              <a:rPr lang="en-US" sz="4400" dirty="0"/>
              <a:t>Message type notation</a:t>
            </a:r>
            <a:r>
              <a:rPr lang="en-US" sz="5400" dirty="0"/>
              <a:t>s</a:t>
            </a:r>
            <a:endParaRPr lang="en-US" dirty="0"/>
          </a:p>
        </p:txBody>
      </p:sp>
      <p:sp>
        <p:nvSpPr>
          <p:cNvPr id="3" name="Text Placeholder 2"/>
          <p:cNvSpPr>
            <a:spLocks noGrp="1"/>
          </p:cNvSpPr>
          <p:nvPr>
            <p:ph type="body" idx="1"/>
          </p:nvPr>
        </p:nvSpPr>
        <p:spPr>
          <a:xfrm>
            <a:off x="535940" y="1067838"/>
            <a:ext cx="7812405" cy="2154436"/>
          </a:xfrm>
        </p:spPr>
        <p:txBody>
          <a:bodyPr/>
          <a:lstStyle/>
          <a:p>
            <a:r>
              <a:rPr lang="en-US" i="1" dirty="0"/>
              <a:t>reflexive message: When</a:t>
            </a:r>
            <a:r>
              <a:rPr lang="en-US" b="0" dirty="0"/>
              <a:t> an object sends a message to itself, it is called a reflexive message. It is indicated with a message arrow that starts and ends at the same lifeline as shown in the example below.</a:t>
            </a:r>
          </a:p>
          <a:p>
            <a:endParaRPr lang="en-US" dirty="0"/>
          </a:p>
        </p:txBody>
      </p:sp>
      <p:pic>
        <p:nvPicPr>
          <p:cNvPr id="4" name="Picture 3"/>
          <p:cNvPicPr>
            <a:picLocks noChangeAspect="1"/>
          </p:cNvPicPr>
          <p:nvPr/>
        </p:nvPicPr>
        <p:blipFill>
          <a:blip r:embed="rId2"/>
          <a:stretch>
            <a:fillRect/>
          </a:stretch>
        </p:blipFill>
        <p:spPr>
          <a:xfrm>
            <a:off x="3276600" y="3276600"/>
            <a:ext cx="1952625" cy="2438400"/>
          </a:xfrm>
          <a:prstGeom prst="rect">
            <a:avLst/>
          </a:prstGeom>
        </p:spPr>
      </p:pic>
    </p:spTree>
    <p:extLst>
      <p:ext uri="{BB962C8B-B14F-4D97-AF65-F5344CB8AC3E}">
        <p14:creationId xmlns:p14="http://schemas.microsoft.com/office/powerpoint/2010/main" val="2397272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1095832"/>
            <a:ext cx="7054850" cy="452120"/>
          </a:xfrm>
          <a:prstGeom prst="rect">
            <a:avLst/>
          </a:prstGeom>
        </p:spPr>
        <p:txBody>
          <a:bodyPr vert="horz" wrap="square" lIns="0" tIns="12065" rIns="0" bIns="0" rtlCol="0">
            <a:spAutoFit/>
          </a:bodyPr>
          <a:lstStyle/>
          <a:p>
            <a:pPr marL="12700">
              <a:lnSpc>
                <a:spcPct val="100000"/>
              </a:lnSpc>
              <a:spcBef>
                <a:spcPts val="95"/>
              </a:spcBef>
            </a:pPr>
            <a:r>
              <a:rPr sz="2800" spc="-200" dirty="0"/>
              <a:t>Sequence </a:t>
            </a:r>
            <a:r>
              <a:rPr sz="2800" spc="-150" dirty="0"/>
              <a:t>diagrams </a:t>
            </a:r>
            <a:r>
              <a:rPr sz="2800" spc="-80" dirty="0"/>
              <a:t>- </a:t>
            </a:r>
            <a:r>
              <a:rPr sz="2800" spc="-40" dirty="0"/>
              <a:t>different </a:t>
            </a:r>
            <a:r>
              <a:rPr sz="2800" spc="-114" dirty="0"/>
              <a:t>types </a:t>
            </a:r>
            <a:r>
              <a:rPr sz="2800" spc="-10" dirty="0"/>
              <a:t>of</a:t>
            </a:r>
            <a:r>
              <a:rPr sz="2800" spc="-210" dirty="0"/>
              <a:t> </a:t>
            </a:r>
            <a:r>
              <a:rPr sz="2800" spc="-229" dirty="0"/>
              <a:t>messages</a:t>
            </a:r>
            <a:endParaRPr sz="2800"/>
          </a:p>
        </p:txBody>
      </p:sp>
      <p:sp>
        <p:nvSpPr>
          <p:cNvPr id="8" name="object 8"/>
          <p:cNvSpPr/>
          <p:nvPr/>
        </p:nvSpPr>
        <p:spPr>
          <a:xfrm>
            <a:off x="1816685" y="1733839"/>
            <a:ext cx="183561" cy="335316"/>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768213" y="1960974"/>
            <a:ext cx="290195" cy="0"/>
          </a:xfrm>
          <a:custGeom>
            <a:avLst/>
            <a:gdLst/>
            <a:ahLst/>
            <a:cxnLst/>
            <a:rect l="l" t="t" r="r" b="b"/>
            <a:pathLst>
              <a:path w="290194">
                <a:moveTo>
                  <a:pt x="0" y="0"/>
                </a:moveTo>
                <a:lnTo>
                  <a:pt x="290042" y="0"/>
                </a:lnTo>
              </a:path>
            </a:pathLst>
          </a:custGeom>
          <a:ln w="3175">
            <a:solidFill>
              <a:srgbClr val="990033"/>
            </a:solidFill>
          </a:ln>
        </p:spPr>
        <p:txBody>
          <a:bodyPr wrap="square" lIns="0" tIns="0" rIns="0" bIns="0" rtlCol="0"/>
          <a:lstStyle/>
          <a:p>
            <a:endParaRPr/>
          </a:p>
        </p:txBody>
      </p:sp>
      <p:sp>
        <p:nvSpPr>
          <p:cNvPr id="10" name="object 10"/>
          <p:cNvSpPr/>
          <p:nvPr/>
        </p:nvSpPr>
        <p:spPr>
          <a:xfrm>
            <a:off x="1710058" y="2069972"/>
            <a:ext cx="208915" cy="195580"/>
          </a:xfrm>
          <a:custGeom>
            <a:avLst/>
            <a:gdLst/>
            <a:ahLst/>
            <a:cxnLst/>
            <a:rect l="l" t="t" r="r" b="b"/>
            <a:pathLst>
              <a:path w="208914" h="195580">
                <a:moveTo>
                  <a:pt x="0" y="195478"/>
                </a:moveTo>
                <a:lnTo>
                  <a:pt x="208761" y="0"/>
                </a:lnTo>
              </a:path>
            </a:pathLst>
          </a:custGeom>
          <a:ln w="3175">
            <a:solidFill>
              <a:srgbClr val="990033"/>
            </a:solidFill>
          </a:ln>
        </p:spPr>
        <p:txBody>
          <a:bodyPr wrap="square" lIns="0" tIns="0" rIns="0" bIns="0" rtlCol="0"/>
          <a:lstStyle/>
          <a:p>
            <a:endParaRPr/>
          </a:p>
        </p:txBody>
      </p:sp>
      <p:sp>
        <p:nvSpPr>
          <p:cNvPr id="11" name="object 11"/>
          <p:cNvSpPr/>
          <p:nvPr/>
        </p:nvSpPr>
        <p:spPr>
          <a:xfrm>
            <a:off x="1919620" y="2069645"/>
            <a:ext cx="196850" cy="195580"/>
          </a:xfrm>
          <a:custGeom>
            <a:avLst/>
            <a:gdLst/>
            <a:ahLst/>
            <a:cxnLst/>
            <a:rect l="l" t="t" r="r" b="b"/>
            <a:pathLst>
              <a:path w="196850" h="195580">
                <a:moveTo>
                  <a:pt x="0" y="0"/>
                </a:moveTo>
                <a:lnTo>
                  <a:pt x="196415" y="195478"/>
                </a:lnTo>
              </a:path>
            </a:pathLst>
          </a:custGeom>
          <a:ln w="3175">
            <a:solidFill>
              <a:srgbClr val="990033"/>
            </a:solidFill>
          </a:ln>
        </p:spPr>
        <p:txBody>
          <a:bodyPr wrap="square" lIns="0" tIns="0" rIns="0" bIns="0" rtlCol="0"/>
          <a:lstStyle/>
          <a:p>
            <a:endParaRPr/>
          </a:p>
        </p:txBody>
      </p:sp>
      <p:sp>
        <p:nvSpPr>
          <p:cNvPr id="12" name="object 12"/>
          <p:cNvSpPr/>
          <p:nvPr/>
        </p:nvSpPr>
        <p:spPr>
          <a:xfrm>
            <a:off x="1911454" y="5452684"/>
            <a:ext cx="0" cy="822960"/>
          </a:xfrm>
          <a:custGeom>
            <a:avLst/>
            <a:gdLst/>
            <a:ahLst/>
            <a:cxnLst/>
            <a:rect l="l" t="t" r="r" b="b"/>
            <a:pathLst>
              <a:path h="822960">
                <a:moveTo>
                  <a:pt x="0" y="0"/>
                </a:moveTo>
                <a:lnTo>
                  <a:pt x="0" y="822430"/>
                </a:lnTo>
              </a:path>
            </a:pathLst>
          </a:custGeom>
          <a:ln w="3175">
            <a:solidFill>
              <a:srgbClr val="000000"/>
            </a:solidFill>
            <a:prstDash val="sysDot"/>
          </a:ln>
        </p:spPr>
        <p:txBody>
          <a:bodyPr wrap="square" lIns="0" tIns="0" rIns="0" bIns="0" rtlCol="0"/>
          <a:lstStyle/>
          <a:p>
            <a:endParaRPr/>
          </a:p>
        </p:txBody>
      </p:sp>
      <p:sp>
        <p:nvSpPr>
          <p:cNvPr id="13" name="object 13"/>
          <p:cNvSpPr/>
          <p:nvPr/>
        </p:nvSpPr>
        <p:spPr>
          <a:xfrm>
            <a:off x="1852874" y="2692811"/>
            <a:ext cx="99695" cy="2760345"/>
          </a:xfrm>
          <a:custGeom>
            <a:avLst/>
            <a:gdLst/>
            <a:ahLst/>
            <a:cxnLst/>
            <a:rect l="l" t="t" r="r" b="b"/>
            <a:pathLst>
              <a:path w="99694" h="2760345">
                <a:moveTo>
                  <a:pt x="0" y="2759872"/>
                </a:moveTo>
                <a:lnTo>
                  <a:pt x="99203" y="2759872"/>
                </a:lnTo>
                <a:lnTo>
                  <a:pt x="99203" y="0"/>
                </a:lnTo>
                <a:lnTo>
                  <a:pt x="0" y="0"/>
                </a:lnTo>
                <a:lnTo>
                  <a:pt x="0" y="2759872"/>
                </a:lnTo>
                <a:close/>
              </a:path>
            </a:pathLst>
          </a:custGeom>
          <a:solidFill>
            <a:srgbClr val="FFFFFF"/>
          </a:solidFill>
        </p:spPr>
        <p:txBody>
          <a:bodyPr wrap="square" lIns="0" tIns="0" rIns="0" bIns="0" rtlCol="0"/>
          <a:lstStyle/>
          <a:p>
            <a:endParaRPr/>
          </a:p>
        </p:txBody>
      </p:sp>
      <p:sp>
        <p:nvSpPr>
          <p:cNvPr id="14" name="object 14"/>
          <p:cNvSpPr/>
          <p:nvPr/>
        </p:nvSpPr>
        <p:spPr>
          <a:xfrm>
            <a:off x="1852874" y="2692811"/>
            <a:ext cx="99695" cy="2760345"/>
          </a:xfrm>
          <a:custGeom>
            <a:avLst/>
            <a:gdLst/>
            <a:ahLst/>
            <a:cxnLst/>
            <a:rect l="l" t="t" r="r" b="b"/>
            <a:pathLst>
              <a:path w="99694" h="2760345">
                <a:moveTo>
                  <a:pt x="0" y="2759872"/>
                </a:moveTo>
                <a:lnTo>
                  <a:pt x="99203" y="2759872"/>
                </a:lnTo>
                <a:lnTo>
                  <a:pt x="99203" y="0"/>
                </a:lnTo>
                <a:lnTo>
                  <a:pt x="0" y="0"/>
                </a:lnTo>
                <a:lnTo>
                  <a:pt x="0" y="2759872"/>
                </a:lnTo>
                <a:close/>
              </a:path>
            </a:pathLst>
          </a:custGeom>
          <a:ln w="3175">
            <a:solidFill>
              <a:srgbClr val="990033"/>
            </a:solidFill>
          </a:ln>
        </p:spPr>
        <p:txBody>
          <a:bodyPr wrap="square" lIns="0" tIns="0" rIns="0" bIns="0" rtlCol="0"/>
          <a:lstStyle/>
          <a:p>
            <a:endParaRPr/>
          </a:p>
        </p:txBody>
      </p:sp>
      <p:sp>
        <p:nvSpPr>
          <p:cNvPr id="15" name="object 15"/>
          <p:cNvSpPr/>
          <p:nvPr/>
        </p:nvSpPr>
        <p:spPr>
          <a:xfrm>
            <a:off x="2979156" y="1766865"/>
            <a:ext cx="1284605" cy="507365"/>
          </a:xfrm>
          <a:custGeom>
            <a:avLst/>
            <a:gdLst/>
            <a:ahLst/>
            <a:cxnLst/>
            <a:rect l="l" t="t" r="r" b="b"/>
            <a:pathLst>
              <a:path w="1284604" h="507364">
                <a:moveTo>
                  <a:pt x="0" y="506743"/>
                </a:moveTo>
                <a:lnTo>
                  <a:pt x="1284465" y="506743"/>
                </a:lnTo>
                <a:lnTo>
                  <a:pt x="1284465" y="0"/>
                </a:lnTo>
                <a:lnTo>
                  <a:pt x="0" y="0"/>
                </a:lnTo>
                <a:lnTo>
                  <a:pt x="0" y="506743"/>
                </a:lnTo>
                <a:close/>
              </a:path>
            </a:pathLst>
          </a:custGeom>
          <a:solidFill>
            <a:srgbClr val="FFFFCC"/>
          </a:solidFill>
        </p:spPr>
        <p:txBody>
          <a:bodyPr wrap="square" lIns="0" tIns="0" rIns="0" bIns="0" rtlCol="0"/>
          <a:lstStyle/>
          <a:p>
            <a:endParaRPr/>
          </a:p>
        </p:txBody>
      </p:sp>
      <p:sp>
        <p:nvSpPr>
          <p:cNvPr id="16" name="object 16"/>
          <p:cNvSpPr/>
          <p:nvPr/>
        </p:nvSpPr>
        <p:spPr>
          <a:xfrm>
            <a:off x="2979156" y="1766866"/>
            <a:ext cx="1284605" cy="507365"/>
          </a:xfrm>
          <a:custGeom>
            <a:avLst/>
            <a:gdLst/>
            <a:ahLst/>
            <a:cxnLst/>
            <a:rect l="l" t="t" r="r" b="b"/>
            <a:pathLst>
              <a:path w="1284604" h="507364">
                <a:moveTo>
                  <a:pt x="0" y="506743"/>
                </a:moveTo>
                <a:lnTo>
                  <a:pt x="1284465" y="506743"/>
                </a:lnTo>
                <a:lnTo>
                  <a:pt x="1284465" y="0"/>
                </a:lnTo>
                <a:lnTo>
                  <a:pt x="0" y="0"/>
                </a:lnTo>
                <a:lnTo>
                  <a:pt x="0" y="506743"/>
                </a:lnTo>
                <a:close/>
              </a:path>
            </a:pathLst>
          </a:custGeom>
          <a:ln w="3175">
            <a:solidFill>
              <a:srgbClr val="990033"/>
            </a:solidFill>
          </a:ln>
        </p:spPr>
        <p:txBody>
          <a:bodyPr wrap="square" lIns="0" tIns="0" rIns="0" bIns="0" rtlCol="0"/>
          <a:lstStyle/>
          <a:p>
            <a:endParaRPr/>
          </a:p>
        </p:txBody>
      </p:sp>
      <p:sp>
        <p:nvSpPr>
          <p:cNvPr id="17" name="object 17"/>
          <p:cNvSpPr/>
          <p:nvPr/>
        </p:nvSpPr>
        <p:spPr>
          <a:xfrm>
            <a:off x="3532783" y="5434164"/>
            <a:ext cx="220979" cy="207010"/>
          </a:xfrm>
          <a:custGeom>
            <a:avLst/>
            <a:gdLst/>
            <a:ahLst/>
            <a:cxnLst/>
            <a:rect l="l" t="t" r="r" b="b"/>
            <a:pathLst>
              <a:path w="220979" h="207010">
                <a:moveTo>
                  <a:pt x="0" y="0"/>
                </a:moveTo>
                <a:lnTo>
                  <a:pt x="220634" y="206607"/>
                </a:lnTo>
              </a:path>
            </a:pathLst>
          </a:custGeom>
          <a:ln w="3175">
            <a:solidFill>
              <a:srgbClr val="990033"/>
            </a:solidFill>
          </a:ln>
        </p:spPr>
        <p:txBody>
          <a:bodyPr wrap="square" lIns="0" tIns="0" rIns="0" bIns="0" rtlCol="0"/>
          <a:lstStyle/>
          <a:p>
            <a:endParaRPr/>
          </a:p>
        </p:txBody>
      </p:sp>
      <p:sp>
        <p:nvSpPr>
          <p:cNvPr id="18" name="object 18"/>
          <p:cNvSpPr/>
          <p:nvPr/>
        </p:nvSpPr>
        <p:spPr>
          <a:xfrm>
            <a:off x="3532783" y="5434164"/>
            <a:ext cx="220979" cy="207010"/>
          </a:xfrm>
          <a:custGeom>
            <a:avLst/>
            <a:gdLst/>
            <a:ahLst/>
            <a:cxnLst/>
            <a:rect l="l" t="t" r="r" b="b"/>
            <a:pathLst>
              <a:path w="220979" h="207010">
                <a:moveTo>
                  <a:pt x="0" y="206998"/>
                </a:moveTo>
                <a:lnTo>
                  <a:pt x="220634" y="0"/>
                </a:lnTo>
              </a:path>
            </a:pathLst>
          </a:custGeom>
          <a:ln w="3175">
            <a:solidFill>
              <a:srgbClr val="990033"/>
            </a:solidFill>
          </a:ln>
        </p:spPr>
        <p:txBody>
          <a:bodyPr wrap="square" lIns="0" tIns="0" rIns="0" bIns="0" rtlCol="0"/>
          <a:lstStyle/>
          <a:p>
            <a:endParaRPr/>
          </a:p>
        </p:txBody>
      </p:sp>
      <p:sp>
        <p:nvSpPr>
          <p:cNvPr id="19" name="object 19"/>
          <p:cNvSpPr/>
          <p:nvPr/>
        </p:nvSpPr>
        <p:spPr>
          <a:xfrm>
            <a:off x="3629464" y="2289926"/>
            <a:ext cx="0" cy="22225"/>
          </a:xfrm>
          <a:custGeom>
            <a:avLst/>
            <a:gdLst/>
            <a:ahLst/>
            <a:cxnLst/>
            <a:rect l="l" t="t" r="r" b="b"/>
            <a:pathLst>
              <a:path h="22225">
                <a:moveTo>
                  <a:pt x="0" y="0"/>
                </a:moveTo>
                <a:lnTo>
                  <a:pt x="0" y="21897"/>
                </a:lnTo>
              </a:path>
            </a:pathLst>
          </a:custGeom>
          <a:ln w="3175">
            <a:solidFill>
              <a:srgbClr val="000000"/>
            </a:solidFill>
            <a:prstDash val="sysDot"/>
          </a:ln>
        </p:spPr>
        <p:txBody>
          <a:bodyPr wrap="square" lIns="0" tIns="0" rIns="0" bIns="0" rtlCol="0"/>
          <a:lstStyle/>
          <a:p>
            <a:endParaRPr/>
          </a:p>
        </p:txBody>
      </p:sp>
      <p:sp>
        <p:nvSpPr>
          <p:cNvPr id="20" name="object 20"/>
          <p:cNvSpPr/>
          <p:nvPr/>
        </p:nvSpPr>
        <p:spPr>
          <a:xfrm>
            <a:off x="3629464" y="5267175"/>
            <a:ext cx="0" cy="300355"/>
          </a:xfrm>
          <a:custGeom>
            <a:avLst/>
            <a:gdLst/>
            <a:ahLst/>
            <a:cxnLst/>
            <a:rect l="l" t="t" r="r" b="b"/>
            <a:pathLst>
              <a:path h="300354">
                <a:moveTo>
                  <a:pt x="0" y="0"/>
                </a:moveTo>
                <a:lnTo>
                  <a:pt x="0" y="300152"/>
                </a:lnTo>
              </a:path>
            </a:pathLst>
          </a:custGeom>
          <a:ln w="3175">
            <a:solidFill>
              <a:srgbClr val="000000"/>
            </a:solidFill>
            <a:prstDash val="sysDot"/>
          </a:ln>
        </p:spPr>
        <p:txBody>
          <a:bodyPr wrap="square" lIns="0" tIns="0" rIns="0" bIns="0" rtlCol="0"/>
          <a:lstStyle/>
          <a:p>
            <a:endParaRPr/>
          </a:p>
        </p:txBody>
      </p:sp>
      <p:sp>
        <p:nvSpPr>
          <p:cNvPr id="21" name="object 21"/>
          <p:cNvSpPr/>
          <p:nvPr/>
        </p:nvSpPr>
        <p:spPr>
          <a:xfrm>
            <a:off x="3571652" y="2311824"/>
            <a:ext cx="100965" cy="2955925"/>
          </a:xfrm>
          <a:custGeom>
            <a:avLst/>
            <a:gdLst/>
            <a:ahLst/>
            <a:cxnLst/>
            <a:rect l="l" t="t" r="r" b="b"/>
            <a:pathLst>
              <a:path w="100964" h="2955925">
                <a:moveTo>
                  <a:pt x="0" y="2955351"/>
                </a:moveTo>
                <a:lnTo>
                  <a:pt x="100399" y="2955351"/>
                </a:lnTo>
                <a:lnTo>
                  <a:pt x="100399" y="0"/>
                </a:lnTo>
                <a:lnTo>
                  <a:pt x="0" y="0"/>
                </a:lnTo>
                <a:lnTo>
                  <a:pt x="0" y="2955351"/>
                </a:lnTo>
                <a:close/>
              </a:path>
            </a:pathLst>
          </a:custGeom>
          <a:solidFill>
            <a:srgbClr val="FFFFFF"/>
          </a:solidFill>
        </p:spPr>
        <p:txBody>
          <a:bodyPr wrap="square" lIns="0" tIns="0" rIns="0" bIns="0" rtlCol="0"/>
          <a:lstStyle/>
          <a:p>
            <a:endParaRPr/>
          </a:p>
        </p:txBody>
      </p:sp>
      <p:sp>
        <p:nvSpPr>
          <p:cNvPr id="22" name="object 22"/>
          <p:cNvSpPr/>
          <p:nvPr/>
        </p:nvSpPr>
        <p:spPr>
          <a:xfrm>
            <a:off x="3571652" y="2311824"/>
            <a:ext cx="100965" cy="2955925"/>
          </a:xfrm>
          <a:custGeom>
            <a:avLst/>
            <a:gdLst/>
            <a:ahLst/>
            <a:cxnLst/>
            <a:rect l="l" t="t" r="r" b="b"/>
            <a:pathLst>
              <a:path w="100964" h="2955925">
                <a:moveTo>
                  <a:pt x="0" y="2955351"/>
                </a:moveTo>
                <a:lnTo>
                  <a:pt x="100399" y="2955351"/>
                </a:lnTo>
                <a:lnTo>
                  <a:pt x="100399" y="0"/>
                </a:lnTo>
                <a:lnTo>
                  <a:pt x="0" y="0"/>
                </a:lnTo>
                <a:lnTo>
                  <a:pt x="0" y="2955351"/>
                </a:lnTo>
                <a:close/>
              </a:path>
            </a:pathLst>
          </a:custGeom>
          <a:ln w="3175">
            <a:solidFill>
              <a:srgbClr val="990033"/>
            </a:solidFill>
          </a:ln>
        </p:spPr>
        <p:txBody>
          <a:bodyPr wrap="square" lIns="0" tIns="0" rIns="0" bIns="0" rtlCol="0"/>
          <a:lstStyle/>
          <a:p>
            <a:endParaRPr/>
          </a:p>
        </p:txBody>
      </p:sp>
      <p:sp>
        <p:nvSpPr>
          <p:cNvPr id="23" name="object 23"/>
          <p:cNvSpPr/>
          <p:nvPr/>
        </p:nvSpPr>
        <p:spPr>
          <a:xfrm>
            <a:off x="5309618" y="5488713"/>
            <a:ext cx="220345" cy="206375"/>
          </a:xfrm>
          <a:custGeom>
            <a:avLst/>
            <a:gdLst/>
            <a:ahLst/>
            <a:cxnLst/>
            <a:rect l="l" t="t" r="r" b="b"/>
            <a:pathLst>
              <a:path w="220345" h="206375">
                <a:moveTo>
                  <a:pt x="0" y="0"/>
                </a:moveTo>
                <a:lnTo>
                  <a:pt x="220307" y="206199"/>
                </a:lnTo>
              </a:path>
            </a:pathLst>
          </a:custGeom>
          <a:ln w="3175">
            <a:solidFill>
              <a:srgbClr val="990033"/>
            </a:solidFill>
          </a:ln>
        </p:spPr>
        <p:txBody>
          <a:bodyPr wrap="square" lIns="0" tIns="0" rIns="0" bIns="0" rtlCol="0"/>
          <a:lstStyle/>
          <a:p>
            <a:endParaRPr/>
          </a:p>
        </p:txBody>
      </p:sp>
      <p:sp>
        <p:nvSpPr>
          <p:cNvPr id="24" name="object 24"/>
          <p:cNvSpPr/>
          <p:nvPr/>
        </p:nvSpPr>
        <p:spPr>
          <a:xfrm>
            <a:off x="5309619" y="5489104"/>
            <a:ext cx="220345" cy="206375"/>
          </a:xfrm>
          <a:custGeom>
            <a:avLst/>
            <a:gdLst/>
            <a:ahLst/>
            <a:cxnLst/>
            <a:rect l="l" t="t" r="r" b="b"/>
            <a:pathLst>
              <a:path w="220345" h="206375">
                <a:moveTo>
                  <a:pt x="0" y="206199"/>
                </a:moveTo>
                <a:lnTo>
                  <a:pt x="220307" y="0"/>
                </a:lnTo>
              </a:path>
            </a:pathLst>
          </a:custGeom>
          <a:ln w="3175">
            <a:solidFill>
              <a:srgbClr val="990033"/>
            </a:solidFill>
          </a:ln>
        </p:spPr>
        <p:txBody>
          <a:bodyPr wrap="square" lIns="0" tIns="0" rIns="0" bIns="0" rtlCol="0"/>
          <a:lstStyle/>
          <a:p>
            <a:endParaRPr/>
          </a:p>
        </p:txBody>
      </p:sp>
      <p:sp>
        <p:nvSpPr>
          <p:cNvPr id="25" name="object 25"/>
          <p:cNvSpPr/>
          <p:nvPr/>
        </p:nvSpPr>
        <p:spPr>
          <a:xfrm>
            <a:off x="5417894" y="2289926"/>
            <a:ext cx="0" cy="22225"/>
          </a:xfrm>
          <a:custGeom>
            <a:avLst/>
            <a:gdLst/>
            <a:ahLst/>
            <a:cxnLst/>
            <a:rect l="l" t="t" r="r" b="b"/>
            <a:pathLst>
              <a:path h="22225">
                <a:moveTo>
                  <a:pt x="0" y="0"/>
                </a:moveTo>
                <a:lnTo>
                  <a:pt x="0" y="21930"/>
                </a:lnTo>
              </a:path>
            </a:pathLst>
          </a:custGeom>
          <a:ln w="3175">
            <a:solidFill>
              <a:srgbClr val="000000"/>
            </a:solidFill>
            <a:prstDash val="sysDot"/>
          </a:ln>
        </p:spPr>
        <p:txBody>
          <a:bodyPr wrap="square" lIns="0" tIns="0" rIns="0" bIns="0" rtlCol="0"/>
          <a:lstStyle/>
          <a:p>
            <a:endParaRPr/>
          </a:p>
        </p:txBody>
      </p:sp>
      <p:sp>
        <p:nvSpPr>
          <p:cNvPr id="26" name="object 26"/>
          <p:cNvSpPr/>
          <p:nvPr/>
        </p:nvSpPr>
        <p:spPr>
          <a:xfrm>
            <a:off x="5417894" y="2502538"/>
            <a:ext cx="0" cy="582930"/>
          </a:xfrm>
          <a:custGeom>
            <a:avLst/>
            <a:gdLst/>
            <a:ahLst/>
            <a:cxnLst/>
            <a:rect l="l" t="t" r="r" b="b"/>
            <a:pathLst>
              <a:path h="582930">
                <a:moveTo>
                  <a:pt x="0" y="0"/>
                </a:moveTo>
                <a:lnTo>
                  <a:pt x="0" y="582405"/>
                </a:lnTo>
              </a:path>
            </a:pathLst>
          </a:custGeom>
          <a:ln w="3175">
            <a:solidFill>
              <a:srgbClr val="000000"/>
            </a:solidFill>
            <a:prstDash val="sysDot"/>
          </a:ln>
        </p:spPr>
        <p:txBody>
          <a:bodyPr wrap="square" lIns="0" tIns="0" rIns="0" bIns="0" rtlCol="0"/>
          <a:lstStyle/>
          <a:p>
            <a:endParaRPr/>
          </a:p>
        </p:txBody>
      </p:sp>
      <p:sp>
        <p:nvSpPr>
          <p:cNvPr id="27" name="object 27"/>
          <p:cNvSpPr/>
          <p:nvPr/>
        </p:nvSpPr>
        <p:spPr>
          <a:xfrm>
            <a:off x="5417894" y="5039079"/>
            <a:ext cx="0" cy="582930"/>
          </a:xfrm>
          <a:custGeom>
            <a:avLst/>
            <a:gdLst/>
            <a:ahLst/>
            <a:cxnLst/>
            <a:rect l="l" t="t" r="r" b="b"/>
            <a:pathLst>
              <a:path h="582929">
                <a:moveTo>
                  <a:pt x="0" y="0"/>
                </a:moveTo>
                <a:lnTo>
                  <a:pt x="0" y="582781"/>
                </a:lnTo>
              </a:path>
            </a:pathLst>
          </a:custGeom>
          <a:ln w="3175">
            <a:solidFill>
              <a:srgbClr val="000000"/>
            </a:solidFill>
            <a:prstDash val="sysDot"/>
          </a:ln>
        </p:spPr>
        <p:txBody>
          <a:bodyPr wrap="square" lIns="0" tIns="0" rIns="0" bIns="0" rtlCol="0"/>
          <a:lstStyle/>
          <a:p>
            <a:endParaRPr/>
          </a:p>
        </p:txBody>
      </p:sp>
      <p:sp>
        <p:nvSpPr>
          <p:cNvPr id="28" name="object 28"/>
          <p:cNvSpPr/>
          <p:nvPr/>
        </p:nvSpPr>
        <p:spPr>
          <a:xfrm>
            <a:off x="5358939" y="2311856"/>
            <a:ext cx="100965" cy="191135"/>
          </a:xfrm>
          <a:custGeom>
            <a:avLst/>
            <a:gdLst/>
            <a:ahLst/>
            <a:cxnLst/>
            <a:rect l="l" t="t" r="r" b="b"/>
            <a:pathLst>
              <a:path w="100964" h="191135">
                <a:moveTo>
                  <a:pt x="0" y="190681"/>
                </a:moveTo>
                <a:lnTo>
                  <a:pt x="100399" y="190681"/>
                </a:lnTo>
                <a:lnTo>
                  <a:pt x="100399" y="0"/>
                </a:lnTo>
                <a:lnTo>
                  <a:pt x="0" y="0"/>
                </a:lnTo>
                <a:lnTo>
                  <a:pt x="0" y="190681"/>
                </a:lnTo>
                <a:close/>
              </a:path>
            </a:pathLst>
          </a:custGeom>
          <a:solidFill>
            <a:srgbClr val="FFFFFF"/>
          </a:solidFill>
        </p:spPr>
        <p:txBody>
          <a:bodyPr wrap="square" lIns="0" tIns="0" rIns="0" bIns="0" rtlCol="0"/>
          <a:lstStyle/>
          <a:p>
            <a:endParaRPr/>
          </a:p>
        </p:txBody>
      </p:sp>
      <p:sp>
        <p:nvSpPr>
          <p:cNvPr id="29" name="object 29"/>
          <p:cNvSpPr/>
          <p:nvPr/>
        </p:nvSpPr>
        <p:spPr>
          <a:xfrm>
            <a:off x="5358939" y="2311856"/>
            <a:ext cx="100965" cy="191135"/>
          </a:xfrm>
          <a:custGeom>
            <a:avLst/>
            <a:gdLst/>
            <a:ahLst/>
            <a:cxnLst/>
            <a:rect l="l" t="t" r="r" b="b"/>
            <a:pathLst>
              <a:path w="100964" h="191135">
                <a:moveTo>
                  <a:pt x="0" y="190681"/>
                </a:moveTo>
                <a:lnTo>
                  <a:pt x="100399" y="190681"/>
                </a:lnTo>
                <a:lnTo>
                  <a:pt x="100399" y="0"/>
                </a:lnTo>
                <a:lnTo>
                  <a:pt x="0" y="0"/>
                </a:lnTo>
                <a:lnTo>
                  <a:pt x="0" y="190681"/>
                </a:lnTo>
                <a:close/>
              </a:path>
            </a:pathLst>
          </a:custGeom>
          <a:ln w="3175">
            <a:solidFill>
              <a:srgbClr val="990033"/>
            </a:solidFill>
          </a:ln>
        </p:spPr>
        <p:txBody>
          <a:bodyPr wrap="square" lIns="0" tIns="0" rIns="0" bIns="0" rtlCol="0"/>
          <a:lstStyle/>
          <a:p>
            <a:endParaRPr/>
          </a:p>
        </p:txBody>
      </p:sp>
      <p:sp>
        <p:nvSpPr>
          <p:cNvPr id="30" name="object 30"/>
          <p:cNvSpPr/>
          <p:nvPr/>
        </p:nvSpPr>
        <p:spPr>
          <a:xfrm>
            <a:off x="5358939" y="3084944"/>
            <a:ext cx="100965" cy="1954530"/>
          </a:xfrm>
          <a:custGeom>
            <a:avLst/>
            <a:gdLst/>
            <a:ahLst/>
            <a:cxnLst/>
            <a:rect l="l" t="t" r="r" b="b"/>
            <a:pathLst>
              <a:path w="100964" h="1954529">
                <a:moveTo>
                  <a:pt x="0" y="1954134"/>
                </a:moveTo>
                <a:lnTo>
                  <a:pt x="100399" y="1954134"/>
                </a:lnTo>
                <a:lnTo>
                  <a:pt x="100399" y="0"/>
                </a:lnTo>
                <a:lnTo>
                  <a:pt x="0" y="0"/>
                </a:lnTo>
                <a:lnTo>
                  <a:pt x="0" y="1954134"/>
                </a:lnTo>
                <a:close/>
              </a:path>
            </a:pathLst>
          </a:custGeom>
          <a:solidFill>
            <a:srgbClr val="FFFFFF"/>
          </a:solidFill>
        </p:spPr>
        <p:txBody>
          <a:bodyPr wrap="square" lIns="0" tIns="0" rIns="0" bIns="0" rtlCol="0"/>
          <a:lstStyle/>
          <a:p>
            <a:endParaRPr/>
          </a:p>
        </p:txBody>
      </p:sp>
      <p:sp>
        <p:nvSpPr>
          <p:cNvPr id="31" name="object 31"/>
          <p:cNvSpPr/>
          <p:nvPr/>
        </p:nvSpPr>
        <p:spPr>
          <a:xfrm>
            <a:off x="5358939" y="3084944"/>
            <a:ext cx="100965" cy="1954530"/>
          </a:xfrm>
          <a:custGeom>
            <a:avLst/>
            <a:gdLst/>
            <a:ahLst/>
            <a:cxnLst/>
            <a:rect l="l" t="t" r="r" b="b"/>
            <a:pathLst>
              <a:path w="100964" h="1954529">
                <a:moveTo>
                  <a:pt x="0" y="1954134"/>
                </a:moveTo>
                <a:lnTo>
                  <a:pt x="100399" y="1954134"/>
                </a:lnTo>
                <a:lnTo>
                  <a:pt x="100399" y="0"/>
                </a:lnTo>
                <a:lnTo>
                  <a:pt x="0" y="0"/>
                </a:lnTo>
                <a:lnTo>
                  <a:pt x="0" y="1954134"/>
                </a:lnTo>
                <a:close/>
              </a:path>
            </a:pathLst>
          </a:custGeom>
          <a:ln w="3175">
            <a:solidFill>
              <a:srgbClr val="990033"/>
            </a:solidFill>
          </a:ln>
        </p:spPr>
        <p:txBody>
          <a:bodyPr wrap="square" lIns="0" tIns="0" rIns="0" bIns="0" rtlCol="0"/>
          <a:lstStyle/>
          <a:p>
            <a:endParaRPr/>
          </a:p>
        </p:txBody>
      </p:sp>
      <p:sp>
        <p:nvSpPr>
          <p:cNvPr id="32" name="object 32"/>
          <p:cNvSpPr/>
          <p:nvPr/>
        </p:nvSpPr>
        <p:spPr>
          <a:xfrm>
            <a:off x="7213674" y="5597384"/>
            <a:ext cx="220979" cy="206375"/>
          </a:xfrm>
          <a:custGeom>
            <a:avLst/>
            <a:gdLst/>
            <a:ahLst/>
            <a:cxnLst/>
            <a:rect l="l" t="t" r="r" b="b"/>
            <a:pathLst>
              <a:path w="220979" h="206375">
                <a:moveTo>
                  <a:pt x="0" y="0"/>
                </a:moveTo>
                <a:lnTo>
                  <a:pt x="220797" y="206199"/>
                </a:lnTo>
              </a:path>
            </a:pathLst>
          </a:custGeom>
          <a:ln w="3175">
            <a:solidFill>
              <a:srgbClr val="990033"/>
            </a:solidFill>
          </a:ln>
        </p:spPr>
        <p:txBody>
          <a:bodyPr wrap="square" lIns="0" tIns="0" rIns="0" bIns="0" rtlCol="0"/>
          <a:lstStyle/>
          <a:p>
            <a:endParaRPr/>
          </a:p>
        </p:txBody>
      </p:sp>
      <p:sp>
        <p:nvSpPr>
          <p:cNvPr id="33" name="object 33"/>
          <p:cNvSpPr/>
          <p:nvPr/>
        </p:nvSpPr>
        <p:spPr>
          <a:xfrm>
            <a:off x="7213674" y="5597776"/>
            <a:ext cx="220979" cy="207010"/>
          </a:xfrm>
          <a:custGeom>
            <a:avLst/>
            <a:gdLst/>
            <a:ahLst/>
            <a:cxnLst/>
            <a:rect l="l" t="t" r="r" b="b"/>
            <a:pathLst>
              <a:path w="220979" h="207010">
                <a:moveTo>
                  <a:pt x="0" y="206607"/>
                </a:moveTo>
                <a:lnTo>
                  <a:pt x="220797" y="0"/>
                </a:lnTo>
              </a:path>
            </a:pathLst>
          </a:custGeom>
          <a:ln w="3175">
            <a:solidFill>
              <a:srgbClr val="990033"/>
            </a:solidFill>
          </a:ln>
        </p:spPr>
        <p:txBody>
          <a:bodyPr wrap="square" lIns="0" tIns="0" rIns="0" bIns="0" rtlCol="0"/>
          <a:lstStyle/>
          <a:p>
            <a:endParaRPr/>
          </a:p>
        </p:txBody>
      </p:sp>
      <p:sp>
        <p:nvSpPr>
          <p:cNvPr id="34" name="object 34"/>
          <p:cNvSpPr/>
          <p:nvPr/>
        </p:nvSpPr>
        <p:spPr>
          <a:xfrm>
            <a:off x="7321786" y="2289926"/>
            <a:ext cx="0" cy="22225"/>
          </a:xfrm>
          <a:custGeom>
            <a:avLst/>
            <a:gdLst/>
            <a:ahLst/>
            <a:cxnLst/>
            <a:rect l="l" t="t" r="r" b="b"/>
            <a:pathLst>
              <a:path h="22225">
                <a:moveTo>
                  <a:pt x="0" y="0"/>
                </a:moveTo>
                <a:lnTo>
                  <a:pt x="0" y="21930"/>
                </a:lnTo>
              </a:path>
            </a:pathLst>
          </a:custGeom>
          <a:ln w="3175">
            <a:solidFill>
              <a:srgbClr val="000000"/>
            </a:solidFill>
            <a:prstDash val="sysDot"/>
          </a:ln>
        </p:spPr>
        <p:txBody>
          <a:bodyPr wrap="square" lIns="0" tIns="0" rIns="0" bIns="0" rtlCol="0"/>
          <a:lstStyle/>
          <a:p>
            <a:endParaRPr/>
          </a:p>
        </p:txBody>
      </p:sp>
      <p:sp>
        <p:nvSpPr>
          <p:cNvPr id="35" name="object 35"/>
          <p:cNvSpPr/>
          <p:nvPr/>
        </p:nvSpPr>
        <p:spPr>
          <a:xfrm>
            <a:off x="7321786" y="2502538"/>
            <a:ext cx="0" cy="1287145"/>
          </a:xfrm>
          <a:custGeom>
            <a:avLst/>
            <a:gdLst/>
            <a:ahLst/>
            <a:cxnLst/>
            <a:rect l="l" t="t" r="r" b="b"/>
            <a:pathLst>
              <a:path h="1287145">
                <a:moveTo>
                  <a:pt x="0" y="0"/>
                </a:moveTo>
                <a:lnTo>
                  <a:pt x="0" y="1287141"/>
                </a:lnTo>
              </a:path>
            </a:pathLst>
          </a:custGeom>
          <a:ln w="3175">
            <a:solidFill>
              <a:srgbClr val="000000"/>
            </a:solidFill>
            <a:prstDash val="sysDot"/>
          </a:ln>
        </p:spPr>
        <p:txBody>
          <a:bodyPr wrap="square" lIns="0" tIns="0" rIns="0" bIns="0" rtlCol="0"/>
          <a:lstStyle/>
          <a:p>
            <a:endParaRPr/>
          </a:p>
        </p:txBody>
      </p:sp>
      <p:sp>
        <p:nvSpPr>
          <p:cNvPr id="36" name="object 36"/>
          <p:cNvSpPr/>
          <p:nvPr/>
        </p:nvSpPr>
        <p:spPr>
          <a:xfrm>
            <a:off x="7321786" y="4756091"/>
            <a:ext cx="0" cy="974725"/>
          </a:xfrm>
          <a:custGeom>
            <a:avLst/>
            <a:gdLst/>
            <a:ahLst/>
            <a:cxnLst/>
            <a:rect l="l" t="t" r="r" b="b"/>
            <a:pathLst>
              <a:path h="974725">
                <a:moveTo>
                  <a:pt x="0" y="0"/>
                </a:moveTo>
                <a:lnTo>
                  <a:pt x="0" y="974440"/>
                </a:lnTo>
              </a:path>
            </a:pathLst>
          </a:custGeom>
          <a:ln w="3175">
            <a:solidFill>
              <a:srgbClr val="000000"/>
            </a:solidFill>
            <a:prstDash val="sysDot"/>
          </a:ln>
        </p:spPr>
        <p:txBody>
          <a:bodyPr wrap="square" lIns="0" tIns="0" rIns="0" bIns="0" rtlCol="0"/>
          <a:lstStyle/>
          <a:p>
            <a:endParaRPr/>
          </a:p>
        </p:txBody>
      </p:sp>
      <p:sp>
        <p:nvSpPr>
          <p:cNvPr id="37" name="object 37"/>
          <p:cNvSpPr/>
          <p:nvPr/>
        </p:nvSpPr>
        <p:spPr>
          <a:xfrm>
            <a:off x="7264137" y="2311856"/>
            <a:ext cx="88265" cy="191135"/>
          </a:xfrm>
          <a:custGeom>
            <a:avLst/>
            <a:gdLst/>
            <a:ahLst/>
            <a:cxnLst/>
            <a:rect l="l" t="t" r="r" b="b"/>
            <a:pathLst>
              <a:path w="88265" h="191135">
                <a:moveTo>
                  <a:pt x="0" y="190681"/>
                </a:moveTo>
                <a:lnTo>
                  <a:pt x="88048" y="190681"/>
                </a:lnTo>
                <a:lnTo>
                  <a:pt x="88048" y="0"/>
                </a:lnTo>
                <a:lnTo>
                  <a:pt x="0" y="0"/>
                </a:lnTo>
                <a:lnTo>
                  <a:pt x="0" y="190681"/>
                </a:lnTo>
                <a:close/>
              </a:path>
            </a:pathLst>
          </a:custGeom>
          <a:solidFill>
            <a:srgbClr val="FFFFFF"/>
          </a:solidFill>
        </p:spPr>
        <p:txBody>
          <a:bodyPr wrap="square" lIns="0" tIns="0" rIns="0" bIns="0" rtlCol="0"/>
          <a:lstStyle/>
          <a:p>
            <a:endParaRPr/>
          </a:p>
        </p:txBody>
      </p:sp>
      <p:sp>
        <p:nvSpPr>
          <p:cNvPr id="38" name="object 38"/>
          <p:cNvSpPr/>
          <p:nvPr/>
        </p:nvSpPr>
        <p:spPr>
          <a:xfrm>
            <a:off x="7264137" y="2311856"/>
            <a:ext cx="88265" cy="191135"/>
          </a:xfrm>
          <a:custGeom>
            <a:avLst/>
            <a:gdLst/>
            <a:ahLst/>
            <a:cxnLst/>
            <a:rect l="l" t="t" r="r" b="b"/>
            <a:pathLst>
              <a:path w="88265" h="191135">
                <a:moveTo>
                  <a:pt x="0" y="190681"/>
                </a:moveTo>
                <a:lnTo>
                  <a:pt x="88048" y="190681"/>
                </a:lnTo>
                <a:lnTo>
                  <a:pt x="88048" y="0"/>
                </a:lnTo>
                <a:lnTo>
                  <a:pt x="0" y="0"/>
                </a:lnTo>
                <a:lnTo>
                  <a:pt x="0" y="190681"/>
                </a:lnTo>
                <a:close/>
              </a:path>
            </a:pathLst>
          </a:custGeom>
          <a:ln w="3175">
            <a:solidFill>
              <a:srgbClr val="990033"/>
            </a:solidFill>
          </a:ln>
        </p:spPr>
        <p:txBody>
          <a:bodyPr wrap="square" lIns="0" tIns="0" rIns="0" bIns="0" rtlCol="0"/>
          <a:lstStyle/>
          <a:p>
            <a:endParaRPr/>
          </a:p>
        </p:txBody>
      </p:sp>
      <p:sp>
        <p:nvSpPr>
          <p:cNvPr id="39" name="object 39"/>
          <p:cNvSpPr/>
          <p:nvPr/>
        </p:nvSpPr>
        <p:spPr>
          <a:xfrm>
            <a:off x="7264137" y="4443729"/>
            <a:ext cx="88265" cy="312420"/>
          </a:xfrm>
          <a:custGeom>
            <a:avLst/>
            <a:gdLst/>
            <a:ahLst/>
            <a:cxnLst/>
            <a:rect l="l" t="t" r="r" b="b"/>
            <a:pathLst>
              <a:path w="88265" h="312420">
                <a:moveTo>
                  <a:pt x="0" y="312361"/>
                </a:moveTo>
                <a:lnTo>
                  <a:pt x="88048" y="312361"/>
                </a:lnTo>
                <a:lnTo>
                  <a:pt x="88048" y="0"/>
                </a:lnTo>
                <a:lnTo>
                  <a:pt x="0" y="0"/>
                </a:lnTo>
                <a:lnTo>
                  <a:pt x="0" y="312361"/>
                </a:lnTo>
                <a:close/>
              </a:path>
            </a:pathLst>
          </a:custGeom>
          <a:solidFill>
            <a:srgbClr val="FFFFFF"/>
          </a:solidFill>
        </p:spPr>
        <p:txBody>
          <a:bodyPr wrap="square" lIns="0" tIns="0" rIns="0" bIns="0" rtlCol="0"/>
          <a:lstStyle/>
          <a:p>
            <a:endParaRPr/>
          </a:p>
        </p:txBody>
      </p:sp>
      <p:sp>
        <p:nvSpPr>
          <p:cNvPr id="40" name="object 40"/>
          <p:cNvSpPr/>
          <p:nvPr/>
        </p:nvSpPr>
        <p:spPr>
          <a:xfrm>
            <a:off x="7264137" y="3814236"/>
            <a:ext cx="88265" cy="942340"/>
          </a:xfrm>
          <a:custGeom>
            <a:avLst/>
            <a:gdLst/>
            <a:ahLst/>
            <a:cxnLst/>
            <a:rect l="l" t="t" r="r" b="b"/>
            <a:pathLst>
              <a:path w="88265" h="942339">
                <a:moveTo>
                  <a:pt x="0" y="941855"/>
                </a:moveTo>
                <a:lnTo>
                  <a:pt x="88048" y="941855"/>
                </a:lnTo>
                <a:lnTo>
                  <a:pt x="88048" y="0"/>
                </a:lnTo>
                <a:lnTo>
                  <a:pt x="0" y="0"/>
                </a:lnTo>
                <a:lnTo>
                  <a:pt x="0" y="941855"/>
                </a:lnTo>
                <a:close/>
              </a:path>
            </a:pathLst>
          </a:custGeom>
          <a:ln w="3175">
            <a:solidFill>
              <a:srgbClr val="990033"/>
            </a:solidFill>
          </a:ln>
        </p:spPr>
        <p:txBody>
          <a:bodyPr wrap="square" lIns="0" tIns="0" rIns="0" bIns="0" rtlCol="0"/>
          <a:lstStyle/>
          <a:p>
            <a:endParaRPr/>
          </a:p>
        </p:txBody>
      </p:sp>
      <p:sp>
        <p:nvSpPr>
          <p:cNvPr id="41" name="object 41"/>
          <p:cNvSpPr/>
          <p:nvPr/>
        </p:nvSpPr>
        <p:spPr>
          <a:xfrm>
            <a:off x="1976991" y="2875383"/>
            <a:ext cx="1602740" cy="0"/>
          </a:xfrm>
          <a:custGeom>
            <a:avLst/>
            <a:gdLst/>
            <a:ahLst/>
            <a:cxnLst/>
            <a:rect l="l" t="t" r="r" b="b"/>
            <a:pathLst>
              <a:path w="1602739">
                <a:moveTo>
                  <a:pt x="0" y="0"/>
                </a:moveTo>
                <a:lnTo>
                  <a:pt x="1602336" y="0"/>
                </a:lnTo>
              </a:path>
            </a:pathLst>
          </a:custGeom>
          <a:ln w="3175">
            <a:solidFill>
              <a:srgbClr val="990033"/>
            </a:solidFill>
          </a:ln>
        </p:spPr>
        <p:txBody>
          <a:bodyPr wrap="square" lIns="0" tIns="0" rIns="0" bIns="0" rtlCol="0"/>
          <a:lstStyle/>
          <a:p>
            <a:endParaRPr/>
          </a:p>
        </p:txBody>
      </p:sp>
      <p:sp>
        <p:nvSpPr>
          <p:cNvPr id="42" name="object 42"/>
          <p:cNvSpPr/>
          <p:nvPr/>
        </p:nvSpPr>
        <p:spPr>
          <a:xfrm>
            <a:off x="3443289" y="2867225"/>
            <a:ext cx="128905" cy="54610"/>
          </a:xfrm>
          <a:custGeom>
            <a:avLst/>
            <a:gdLst/>
            <a:ahLst/>
            <a:cxnLst/>
            <a:rect l="l" t="t" r="r" b="b"/>
            <a:pathLst>
              <a:path w="128904" h="54610">
                <a:moveTo>
                  <a:pt x="128363" y="0"/>
                </a:moveTo>
                <a:lnTo>
                  <a:pt x="0" y="54499"/>
                </a:lnTo>
              </a:path>
            </a:pathLst>
          </a:custGeom>
          <a:ln w="11147">
            <a:solidFill>
              <a:srgbClr val="990033"/>
            </a:solidFill>
          </a:ln>
        </p:spPr>
        <p:txBody>
          <a:bodyPr wrap="square" lIns="0" tIns="0" rIns="0" bIns="0" rtlCol="0"/>
          <a:lstStyle/>
          <a:p>
            <a:endParaRPr/>
          </a:p>
        </p:txBody>
      </p:sp>
      <p:sp>
        <p:nvSpPr>
          <p:cNvPr id="43" name="object 43"/>
          <p:cNvSpPr/>
          <p:nvPr/>
        </p:nvSpPr>
        <p:spPr>
          <a:xfrm>
            <a:off x="3443289" y="2812563"/>
            <a:ext cx="128905" cy="55244"/>
          </a:xfrm>
          <a:custGeom>
            <a:avLst/>
            <a:gdLst/>
            <a:ahLst/>
            <a:cxnLst/>
            <a:rect l="l" t="t" r="r" b="b"/>
            <a:pathLst>
              <a:path w="128904" h="55244">
                <a:moveTo>
                  <a:pt x="128363" y="54662"/>
                </a:moveTo>
                <a:lnTo>
                  <a:pt x="0" y="0"/>
                </a:lnTo>
              </a:path>
            </a:pathLst>
          </a:custGeom>
          <a:ln w="11147">
            <a:solidFill>
              <a:srgbClr val="990033"/>
            </a:solidFill>
          </a:ln>
        </p:spPr>
        <p:txBody>
          <a:bodyPr wrap="square" lIns="0" tIns="0" rIns="0" bIns="0" rtlCol="0"/>
          <a:lstStyle/>
          <a:p>
            <a:endParaRPr/>
          </a:p>
        </p:txBody>
      </p:sp>
      <p:sp>
        <p:nvSpPr>
          <p:cNvPr id="44" name="object 44"/>
          <p:cNvSpPr/>
          <p:nvPr/>
        </p:nvSpPr>
        <p:spPr>
          <a:xfrm>
            <a:off x="3695279" y="3092727"/>
            <a:ext cx="1671955" cy="0"/>
          </a:xfrm>
          <a:custGeom>
            <a:avLst/>
            <a:gdLst/>
            <a:ahLst/>
            <a:cxnLst/>
            <a:rect l="l" t="t" r="r" b="b"/>
            <a:pathLst>
              <a:path w="1671954">
                <a:moveTo>
                  <a:pt x="0" y="0"/>
                </a:moveTo>
                <a:lnTo>
                  <a:pt x="1671825" y="0"/>
                </a:lnTo>
              </a:path>
            </a:pathLst>
          </a:custGeom>
          <a:ln w="3175">
            <a:solidFill>
              <a:srgbClr val="990033"/>
            </a:solidFill>
          </a:ln>
        </p:spPr>
        <p:txBody>
          <a:bodyPr wrap="square" lIns="0" tIns="0" rIns="0" bIns="0" rtlCol="0"/>
          <a:lstStyle/>
          <a:p>
            <a:endParaRPr/>
          </a:p>
        </p:txBody>
      </p:sp>
      <p:sp>
        <p:nvSpPr>
          <p:cNvPr id="45" name="object 45"/>
          <p:cNvSpPr/>
          <p:nvPr/>
        </p:nvSpPr>
        <p:spPr>
          <a:xfrm>
            <a:off x="5219797" y="3084569"/>
            <a:ext cx="139700" cy="54610"/>
          </a:xfrm>
          <a:custGeom>
            <a:avLst/>
            <a:gdLst/>
            <a:ahLst/>
            <a:cxnLst/>
            <a:rect l="l" t="t" r="r" b="b"/>
            <a:pathLst>
              <a:path w="139700" h="54610">
                <a:moveTo>
                  <a:pt x="139468" y="0"/>
                </a:moveTo>
                <a:lnTo>
                  <a:pt x="0" y="54499"/>
                </a:lnTo>
              </a:path>
            </a:pathLst>
          </a:custGeom>
          <a:ln w="11147">
            <a:solidFill>
              <a:srgbClr val="990033"/>
            </a:solidFill>
          </a:ln>
        </p:spPr>
        <p:txBody>
          <a:bodyPr wrap="square" lIns="0" tIns="0" rIns="0" bIns="0" rtlCol="0"/>
          <a:lstStyle/>
          <a:p>
            <a:endParaRPr/>
          </a:p>
        </p:txBody>
      </p:sp>
      <p:sp>
        <p:nvSpPr>
          <p:cNvPr id="46" name="object 46"/>
          <p:cNvSpPr/>
          <p:nvPr/>
        </p:nvSpPr>
        <p:spPr>
          <a:xfrm>
            <a:off x="5219797" y="3030396"/>
            <a:ext cx="139700" cy="54610"/>
          </a:xfrm>
          <a:custGeom>
            <a:avLst/>
            <a:gdLst/>
            <a:ahLst/>
            <a:cxnLst/>
            <a:rect l="l" t="t" r="r" b="b"/>
            <a:pathLst>
              <a:path w="139700" h="54610">
                <a:moveTo>
                  <a:pt x="139468" y="54172"/>
                </a:moveTo>
                <a:lnTo>
                  <a:pt x="0" y="0"/>
                </a:lnTo>
              </a:path>
            </a:pathLst>
          </a:custGeom>
          <a:ln w="11147">
            <a:solidFill>
              <a:srgbClr val="990033"/>
            </a:solidFill>
          </a:ln>
        </p:spPr>
        <p:txBody>
          <a:bodyPr wrap="square" lIns="0" tIns="0" rIns="0" bIns="0" rtlCol="0"/>
          <a:lstStyle/>
          <a:p>
            <a:endParaRPr/>
          </a:p>
        </p:txBody>
      </p:sp>
      <p:sp>
        <p:nvSpPr>
          <p:cNvPr id="47" name="object 47"/>
          <p:cNvSpPr/>
          <p:nvPr/>
        </p:nvSpPr>
        <p:spPr>
          <a:xfrm>
            <a:off x="5483383" y="3376155"/>
            <a:ext cx="557530" cy="0"/>
          </a:xfrm>
          <a:custGeom>
            <a:avLst/>
            <a:gdLst/>
            <a:ahLst/>
            <a:cxnLst/>
            <a:rect l="l" t="t" r="r" b="b"/>
            <a:pathLst>
              <a:path w="557529">
                <a:moveTo>
                  <a:pt x="0" y="0"/>
                </a:moveTo>
                <a:lnTo>
                  <a:pt x="557057" y="0"/>
                </a:lnTo>
              </a:path>
            </a:pathLst>
          </a:custGeom>
          <a:ln w="3175">
            <a:solidFill>
              <a:srgbClr val="990033"/>
            </a:solidFill>
          </a:ln>
        </p:spPr>
        <p:txBody>
          <a:bodyPr wrap="square" lIns="0" tIns="0" rIns="0" bIns="0" rtlCol="0"/>
          <a:lstStyle/>
          <a:p>
            <a:endParaRPr/>
          </a:p>
        </p:txBody>
      </p:sp>
      <p:sp>
        <p:nvSpPr>
          <p:cNvPr id="48" name="object 48"/>
          <p:cNvSpPr/>
          <p:nvPr/>
        </p:nvSpPr>
        <p:spPr>
          <a:xfrm>
            <a:off x="6040766" y="3376155"/>
            <a:ext cx="0" cy="98425"/>
          </a:xfrm>
          <a:custGeom>
            <a:avLst/>
            <a:gdLst/>
            <a:ahLst/>
            <a:cxnLst/>
            <a:rect l="l" t="t" r="r" b="b"/>
            <a:pathLst>
              <a:path h="98425">
                <a:moveTo>
                  <a:pt x="0" y="0"/>
                </a:moveTo>
                <a:lnTo>
                  <a:pt x="0" y="97902"/>
                </a:lnTo>
              </a:path>
            </a:pathLst>
          </a:custGeom>
          <a:ln w="3175">
            <a:solidFill>
              <a:srgbClr val="990033"/>
            </a:solidFill>
          </a:ln>
        </p:spPr>
        <p:txBody>
          <a:bodyPr wrap="square" lIns="0" tIns="0" rIns="0" bIns="0" rtlCol="0"/>
          <a:lstStyle/>
          <a:p>
            <a:endParaRPr/>
          </a:p>
        </p:txBody>
      </p:sp>
      <p:sp>
        <p:nvSpPr>
          <p:cNvPr id="49" name="object 49"/>
          <p:cNvSpPr/>
          <p:nvPr/>
        </p:nvSpPr>
        <p:spPr>
          <a:xfrm>
            <a:off x="5483383" y="3474384"/>
            <a:ext cx="557530" cy="0"/>
          </a:xfrm>
          <a:custGeom>
            <a:avLst/>
            <a:gdLst/>
            <a:ahLst/>
            <a:cxnLst/>
            <a:rect l="l" t="t" r="r" b="b"/>
            <a:pathLst>
              <a:path w="557529">
                <a:moveTo>
                  <a:pt x="557383" y="0"/>
                </a:moveTo>
                <a:lnTo>
                  <a:pt x="0" y="0"/>
                </a:lnTo>
              </a:path>
            </a:pathLst>
          </a:custGeom>
          <a:ln w="3175">
            <a:solidFill>
              <a:srgbClr val="990033"/>
            </a:solidFill>
          </a:ln>
        </p:spPr>
        <p:txBody>
          <a:bodyPr wrap="square" lIns="0" tIns="0" rIns="0" bIns="0" rtlCol="0"/>
          <a:lstStyle/>
          <a:p>
            <a:endParaRPr/>
          </a:p>
        </p:txBody>
      </p:sp>
      <p:sp>
        <p:nvSpPr>
          <p:cNvPr id="50" name="object 50"/>
          <p:cNvSpPr/>
          <p:nvPr/>
        </p:nvSpPr>
        <p:spPr>
          <a:xfrm>
            <a:off x="5475217" y="3466226"/>
            <a:ext cx="139700" cy="54610"/>
          </a:xfrm>
          <a:custGeom>
            <a:avLst/>
            <a:gdLst/>
            <a:ahLst/>
            <a:cxnLst/>
            <a:rect l="l" t="t" r="r" b="b"/>
            <a:pathLst>
              <a:path w="139700" h="54610">
                <a:moveTo>
                  <a:pt x="0" y="0"/>
                </a:moveTo>
                <a:lnTo>
                  <a:pt x="139468" y="54172"/>
                </a:lnTo>
              </a:path>
            </a:pathLst>
          </a:custGeom>
          <a:ln w="11147">
            <a:solidFill>
              <a:srgbClr val="990033"/>
            </a:solidFill>
          </a:ln>
        </p:spPr>
        <p:txBody>
          <a:bodyPr wrap="square" lIns="0" tIns="0" rIns="0" bIns="0" rtlCol="0"/>
          <a:lstStyle/>
          <a:p>
            <a:endParaRPr/>
          </a:p>
        </p:txBody>
      </p:sp>
      <p:sp>
        <p:nvSpPr>
          <p:cNvPr id="51" name="object 51"/>
          <p:cNvSpPr/>
          <p:nvPr/>
        </p:nvSpPr>
        <p:spPr>
          <a:xfrm>
            <a:off x="5475217" y="3422496"/>
            <a:ext cx="139700" cy="43815"/>
          </a:xfrm>
          <a:custGeom>
            <a:avLst/>
            <a:gdLst/>
            <a:ahLst/>
            <a:cxnLst/>
            <a:rect l="l" t="t" r="r" b="b"/>
            <a:pathLst>
              <a:path w="139700" h="43814">
                <a:moveTo>
                  <a:pt x="0" y="43729"/>
                </a:moveTo>
                <a:lnTo>
                  <a:pt x="139468" y="0"/>
                </a:lnTo>
              </a:path>
            </a:pathLst>
          </a:custGeom>
          <a:ln w="11146">
            <a:solidFill>
              <a:srgbClr val="990033"/>
            </a:solidFill>
          </a:ln>
        </p:spPr>
        <p:txBody>
          <a:bodyPr wrap="square" lIns="0" tIns="0" rIns="0" bIns="0" rtlCol="0"/>
          <a:lstStyle/>
          <a:p>
            <a:endParaRPr/>
          </a:p>
        </p:txBody>
      </p:sp>
      <p:sp>
        <p:nvSpPr>
          <p:cNvPr id="52" name="object 52"/>
          <p:cNvSpPr/>
          <p:nvPr/>
        </p:nvSpPr>
        <p:spPr>
          <a:xfrm>
            <a:off x="5483383" y="3822427"/>
            <a:ext cx="1536700" cy="0"/>
          </a:xfrm>
          <a:custGeom>
            <a:avLst/>
            <a:gdLst/>
            <a:ahLst/>
            <a:cxnLst/>
            <a:rect l="l" t="t" r="r" b="b"/>
            <a:pathLst>
              <a:path w="1536700">
                <a:moveTo>
                  <a:pt x="0" y="0"/>
                </a:moveTo>
                <a:lnTo>
                  <a:pt x="1536160" y="0"/>
                </a:lnTo>
              </a:path>
            </a:pathLst>
          </a:custGeom>
          <a:ln w="3175">
            <a:solidFill>
              <a:srgbClr val="990033"/>
            </a:solidFill>
          </a:ln>
        </p:spPr>
        <p:txBody>
          <a:bodyPr wrap="square" lIns="0" tIns="0" rIns="0" bIns="0" rtlCol="0"/>
          <a:lstStyle/>
          <a:p>
            <a:endParaRPr/>
          </a:p>
        </p:txBody>
      </p:sp>
      <p:sp>
        <p:nvSpPr>
          <p:cNvPr id="53" name="object 53"/>
          <p:cNvSpPr/>
          <p:nvPr/>
        </p:nvSpPr>
        <p:spPr>
          <a:xfrm>
            <a:off x="7124668" y="3814269"/>
            <a:ext cx="128270" cy="43815"/>
          </a:xfrm>
          <a:custGeom>
            <a:avLst/>
            <a:gdLst/>
            <a:ahLst/>
            <a:cxnLst/>
            <a:rect l="l" t="t" r="r" b="b"/>
            <a:pathLst>
              <a:path w="128270" h="43814">
                <a:moveTo>
                  <a:pt x="127873" y="0"/>
                </a:moveTo>
                <a:lnTo>
                  <a:pt x="0" y="43729"/>
                </a:lnTo>
              </a:path>
            </a:pathLst>
          </a:custGeom>
          <a:ln w="11146">
            <a:solidFill>
              <a:srgbClr val="990033"/>
            </a:solidFill>
          </a:ln>
        </p:spPr>
        <p:txBody>
          <a:bodyPr wrap="square" lIns="0" tIns="0" rIns="0" bIns="0" rtlCol="0"/>
          <a:lstStyle/>
          <a:p>
            <a:endParaRPr/>
          </a:p>
        </p:txBody>
      </p:sp>
      <p:sp>
        <p:nvSpPr>
          <p:cNvPr id="54" name="object 54"/>
          <p:cNvSpPr/>
          <p:nvPr/>
        </p:nvSpPr>
        <p:spPr>
          <a:xfrm>
            <a:off x="7124668" y="3759607"/>
            <a:ext cx="128270" cy="55244"/>
          </a:xfrm>
          <a:custGeom>
            <a:avLst/>
            <a:gdLst/>
            <a:ahLst/>
            <a:cxnLst/>
            <a:rect l="l" t="t" r="r" b="b"/>
            <a:pathLst>
              <a:path w="128270" h="55245">
                <a:moveTo>
                  <a:pt x="127873" y="54662"/>
                </a:moveTo>
                <a:lnTo>
                  <a:pt x="0" y="0"/>
                </a:lnTo>
              </a:path>
            </a:pathLst>
          </a:custGeom>
          <a:ln w="11147">
            <a:solidFill>
              <a:srgbClr val="990033"/>
            </a:solidFill>
          </a:ln>
        </p:spPr>
        <p:txBody>
          <a:bodyPr wrap="square" lIns="0" tIns="0" rIns="0" bIns="0" rtlCol="0"/>
          <a:lstStyle/>
          <a:p>
            <a:endParaRPr/>
          </a:p>
        </p:txBody>
      </p:sp>
      <p:sp>
        <p:nvSpPr>
          <p:cNvPr id="55" name="object 55"/>
          <p:cNvSpPr/>
          <p:nvPr/>
        </p:nvSpPr>
        <p:spPr>
          <a:xfrm>
            <a:off x="5475217" y="3977440"/>
            <a:ext cx="1544955" cy="0"/>
          </a:xfrm>
          <a:custGeom>
            <a:avLst/>
            <a:gdLst/>
            <a:ahLst/>
            <a:cxnLst/>
            <a:rect l="l" t="t" r="r" b="b"/>
            <a:pathLst>
              <a:path w="1544954">
                <a:moveTo>
                  <a:pt x="0" y="0"/>
                </a:moveTo>
                <a:lnTo>
                  <a:pt x="1544326" y="0"/>
                </a:lnTo>
              </a:path>
            </a:pathLst>
          </a:custGeom>
          <a:ln w="3175">
            <a:solidFill>
              <a:srgbClr val="990033"/>
            </a:solidFill>
            <a:prstDash val="sysDot"/>
          </a:ln>
        </p:spPr>
        <p:txBody>
          <a:bodyPr wrap="square" lIns="0" tIns="0" rIns="0" bIns="0" rtlCol="0"/>
          <a:lstStyle/>
          <a:p>
            <a:endParaRPr/>
          </a:p>
        </p:txBody>
      </p:sp>
      <p:sp>
        <p:nvSpPr>
          <p:cNvPr id="56" name="object 56"/>
          <p:cNvSpPr/>
          <p:nvPr/>
        </p:nvSpPr>
        <p:spPr>
          <a:xfrm>
            <a:off x="5475217" y="3977440"/>
            <a:ext cx="128905" cy="54610"/>
          </a:xfrm>
          <a:custGeom>
            <a:avLst/>
            <a:gdLst/>
            <a:ahLst/>
            <a:cxnLst/>
            <a:rect l="l" t="t" r="r" b="b"/>
            <a:pathLst>
              <a:path w="128904" h="54610">
                <a:moveTo>
                  <a:pt x="0" y="0"/>
                </a:moveTo>
                <a:lnTo>
                  <a:pt x="128363" y="54499"/>
                </a:lnTo>
              </a:path>
            </a:pathLst>
          </a:custGeom>
          <a:ln w="11147">
            <a:solidFill>
              <a:srgbClr val="990033"/>
            </a:solidFill>
          </a:ln>
        </p:spPr>
        <p:txBody>
          <a:bodyPr wrap="square" lIns="0" tIns="0" rIns="0" bIns="0" rtlCol="0"/>
          <a:lstStyle/>
          <a:p>
            <a:endParaRPr/>
          </a:p>
        </p:txBody>
      </p:sp>
      <p:sp>
        <p:nvSpPr>
          <p:cNvPr id="57" name="object 57"/>
          <p:cNvSpPr/>
          <p:nvPr/>
        </p:nvSpPr>
        <p:spPr>
          <a:xfrm>
            <a:off x="5475217" y="3922941"/>
            <a:ext cx="128905" cy="54610"/>
          </a:xfrm>
          <a:custGeom>
            <a:avLst/>
            <a:gdLst/>
            <a:ahLst/>
            <a:cxnLst/>
            <a:rect l="l" t="t" r="r" b="b"/>
            <a:pathLst>
              <a:path w="128904" h="54610">
                <a:moveTo>
                  <a:pt x="0" y="54499"/>
                </a:moveTo>
                <a:lnTo>
                  <a:pt x="128363" y="0"/>
                </a:lnTo>
              </a:path>
            </a:pathLst>
          </a:custGeom>
          <a:ln w="11147">
            <a:solidFill>
              <a:srgbClr val="990033"/>
            </a:solidFill>
          </a:ln>
        </p:spPr>
        <p:txBody>
          <a:bodyPr wrap="square" lIns="0" tIns="0" rIns="0" bIns="0" rtlCol="0"/>
          <a:lstStyle/>
          <a:p>
            <a:endParaRPr/>
          </a:p>
        </p:txBody>
      </p:sp>
      <p:sp>
        <p:nvSpPr>
          <p:cNvPr id="58" name="object 58"/>
          <p:cNvSpPr/>
          <p:nvPr/>
        </p:nvSpPr>
        <p:spPr>
          <a:xfrm>
            <a:off x="3687114" y="4141100"/>
            <a:ext cx="1672589" cy="0"/>
          </a:xfrm>
          <a:custGeom>
            <a:avLst/>
            <a:gdLst/>
            <a:ahLst/>
            <a:cxnLst/>
            <a:rect l="l" t="t" r="r" b="b"/>
            <a:pathLst>
              <a:path w="1672589">
                <a:moveTo>
                  <a:pt x="1672151" y="0"/>
                </a:moveTo>
                <a:lnTo>
                  <a:pt x="0" y="0"/>
                </a:lnTo>
              </a:path>
            </a:pathLst>
          </a:custGeom>
          <a:ln w="3175">
            <a:solidFill>
              <a:srgbClr val="990033"/>
            </a:solidFill>
            <a:prstDash val="sysDot"/>
          </a:ln>
        </p:spPr>
        <p:txBody>
          <a:bodyPr wrap="square" lIns="0" tIns="0" rIns="0" bIns="0" rtlCol="0"/>
          <a:lstStyle/>
          <a:p>
            <a:endParaRPr/>
          </a:p>
        </p:txBody>
      </p:sp>
      <p:sp>
        <p:nvSpPr>
          <p:cNvPr id="59" name="object 59"/>
          <p:cNvSpPr/>
          <p:nvPr/>
        </p:nvSpPr>
        <p:spPr>
          <a:xfrm>
            <a:off x="3687114" y="4141100"/>
            <a:ext cx="140335" cy="54610"/>
          </a:xfrm>
          <a:custGeom>
            <a:avLst/>
            <a:gdLst/>
            <a:ahLst/>
            <a:cxnLst/>
            <a:rect l="l" t="t" r="r" b="b"/>
            <a:pathLst>
              <a:path w="140335" h="54610">
                <a:moveTo>
                  <a:pt x="0" y="0"/>
                </a:moveTo>
                <a:lnTo>
                  <a:pt x="139958" y="54499"/>
                </a:lnTo>
              </a:path>
            </a:pathLst>
          </a:custGeom>
          <a:ln w="11147">
            <a:solidFill>
              <a:srgbClr val="990033"/>
            </a:solidFill>
          </a:ln>
        </p:spPr>
        <p:txBody>
          <a:bodyPr wrap="square" lIns="0" tIns="0" rIns="0" bIns="0" rtlCol="0"/>
          <a:lstStyle/>
          <a:p>
            <a:endParaRPr/>
          </a:p>
        </p:txBody>
      </p:sp>
      <p:sp>
        <p:nvSpPr>
          <p:cNvPr id="60" name="object 60"/>
          <p:cNvSpPr/>
          <p:nvPr/>
        </p:nvSpPr>
        <p:spPr>
          <a:xfrm>
            <a:off x="3687114" y="4097697"/>
            <a:ext cx="140335" cy="43815"/>
          </a:xfrm>
          <a:custGeom>
            <a:avLst/>
            <a:gdLst/>
            <a:ahLst/>
            <a:cxnLst/>
            <a:rect l="l" t="t" r="r" b="b"/>
            <a:pathLst>
              <a:path w="140335" h="43814">
                <a:moveTo>
                  <a:pt x="0" y="43403"/>
                </a:moveTo>
                <a:lnTo>
                  <a:pt x="139958" y="0"/>
                </a:lnTo>
              </a:path>
            </a:pathLst>
          </a:custGeom>
          <a:ln w="11146">
            <a:solidFill>
              <a:srgbClr val="990033"/>
            </a:solidFill>
          </a:ln>
        </p:spPr>
        <p:txBody>
          <a:bodyPr wrap="square" lIns="0" tIns="0" rIns="0" bIns="0" rtlCol="0"/>
          <a:lstStyle/>
          <a:p>
            <a:endParaRPr/>
          </a:p>
        </p:txBody>
      </p:sp>
      <p:sp>
        <p:nvSpPr>
          <p:cNvPr id="61" name="object 61"/>
          <p:cNvSpPr/>
          <p:nvPr/>
        </p:nvSpPr>
        <p:spPr>
          <a:xfrm>
            <a:off x="3532783" y="5434164"/>
            <a:ext cx="220979" cy="207010"/>
          </a:xfrm>
          <a:custGeom>
            <a:avLst/>
            <a:gdLst/>
            <a:ahLst/>
            <a:cxnLst/>
            <a:rect l="l" t="t" r="r" b="b"/>
            <a:pathLst>
              <a:path w="220979" h="207010">
                <a:moveTo>
                  <a:pt x="0" y="0"/>
                </a:moveTo>
                <a:lnTo>
                  <a:pt x="220634" y="206607"/>
                </a:lnTo>
              </a:path>
            </a:pathLst>
          </a:custGeom>
          <a:ln w="3175">
            <a:solidFill>
              <a:srgbClr val="990033"/>
            </a:solidFill>
          </a:ln>
        </p:spPr>
        <p:txBody>
          <a:bodyPr wrap="square" lIns="0" tIns="0" rIns="0" bIns="0" rtlCol="0"/>
          <a:lstStyle/>
          <a:p>
            <a:endParaRPr/>
          </a:p>
        </p:txBody>
      </p:sp>
      <p:sp>
        <p:nvSpPr>
          <p:cNvPr id="62" name="object 62"/>
          <p:cNvSpPr/>
          <p:nvPr/>
        </p:nvSpPr>
        <p:spPr>
          <a:xfrm>
            <a:off x="3532783" y="5434164"/>
            <a:ext cx="220979" cy="207010"/>
          </a:xfrm>
          <a:custGeom>
            <a:avLst/>
            <a:gdLst/>
            <a:ahLst/>
            <a:cxnLst/>
            <a:rect l="l" t="t" r="r" b="b"/>
            <a:pathLst>
              <a:path w="220979" h="207010">
                <a:moveTo>
                  <a:pt x="0" y="206998"/>
                </a:moveTo>
                <a:lnTo>
                  <a:pt x="220634" y="0"/>
                </a:lnTo>
              </a:path>
            </a:pathLst>
          </a:custGeom>
          <a:ln w="3175">
            <a:solidFill>
              <a:srgbClr val="990033"/>
            </a:solidFill>
          </a:ln>
        </p:spPr>
        <p:txBody>
          <a:bodyPr wrap="square" lIns="0" tIns="0" rIns="0" bIns="0" rtlCol="0"/>
          <a:lstStyle/>
          <a:p>
            <a:endParaRPr/>
          </a:p>
        </p:txBody>
      </p:sp>
      <p:sp>
        <p:nvSpPr>
          <p:cNvPr id="63" name="object 63"/>
          <p:cNvSpPr/>
          <p:nvPr/>
        </p:nvSpPr>
        <p:spPr>
          <a:xfrm>
            <a:off x="5309618" y="5488713"/>
            <a:ext cx="220345" cy="206375"/>
          </a:xfrm>
          <a:custGeom>
            <a:avLst/>
            <a:gdLst/>
            <a:ahLst/>
            <a:cxnLst/>
            <a:rect l="l" t="t" r="r" b="b"/>
            <a:pathLst>
              <a:path w="220345" h="206375">
                <a:moveTo>
                  <a:pt x="0" y="0"/>
                </a:moveTo>
                <a:lnTo>
                  <a:pt x="220307" y="206199"/>
                </a:lnTo>
              </a:path>
            </a:pathLst>
          </a:custGeom>
          <a:ln w="3175">
            <a:solidFill>
              <a:srgbClr val="990033"/>
            </a:solidFill>
          </a:ln>
        </p:spPr>
        <p:txBody>
          <a:bodyPr wrap="square" lIns="0" tIns="0" rIns="0" bIns="0" rtlCol="0"/>
          <a:lstStyle/>
          <a:p>
            <a:endParaRPr/>
          </a:p>
        </p:txBody>
      </p:sp>
      <p:sp>
        <p:nvSpPr>
          <p:cNvPr id="64" name="object 64"/>
          <p:cNvSpPr/>
          <p:nvPr/>
        </p:nvSpPr>
        <p:spPr>
          <a:xfrm>
            <a:off x="5309619" y="5489104"/>
            <a:ext cx="220345" cy="206375"/>
          </a:xfrm>
          <a:custGeom>
            <a:avLst/>
            <a:gdLst/>
            <a:ahLst/>
            <a:cxnLst/>
            <a:rect l="l" t="t" r="r" b="b"/>
            <a:pathLst>
              <a:path w="220345" h="206375">
                <a:moveTo>
                  <a:pt x="0" y="206199"/>
                </a:moveTo>
                <a:lnTo>
                  <a:pt x="220307" y="0"/>
                </a:lnTo>
              </a:path>
            </a:pathLst>
          </a:custGeom>
          <a:ln w="3175">
            <a:solidFill>
              <a:srgbClr val="990033"/>
            </a:solidFill>
          </a:ln>
        </p:spPr>
        <p:txBody>
          <a:bodyPr wrap="square" lIns="0" tIns="0" rIns="0" bIns="0" rtlCol="0"/>
          <a:lstStyle/>
          <a:p>
            <a:endParaRPr/>
          </a:p>
        </p:txBody>
      </p:sp>
      <p:sp>
        <p:nvSpPr>
          <p:cNvPr id="65" name="object 65"/>
          <p:cNvSpPr/>
          <p:nvPr/>
        </p:nvSpPr>
        <p:spPr>
          <a:xfrm>
            <a:off x="7213674" y="5597384"/>
            <a:ext cx="220979" cy="206375"/>
          </a:xfrm>
          <a:custGeom>
            <a:avLst/>
            <a:gdLst/>
            <a:ahLst/>
            <a:cxnLst/>
            <a:rect l="l" t="t" r="r" b="b"/>
            <a:pathLst>
              <a:path w="220979" h="206375">
                <a:moveTo>
                  <a:pt x="0" y="0"/>
                </a:moveTo>
                <a:lnTo>
                  <a:pt x="220797" y="206199"/>
                </a:lnTo>
              </a:path>
            </a:pathLst>
          </a:custGeom>
          <a:ln w="3175">
            <a:solidFill>
              <a:srgbClr val="990033"/>
            </a:solidFill>
          </a:ln>
        </p:spPr>
        <p:txBody>
          <a:bodyPr wrap="square" lIns="0" tIns="0" rIns="0" bIns="0" rtlCol="0"/>
          <a:lstStyle/>
          <a:p>
            <a:endParaRPr/>
          </a:p>
        </p:txBody>
      </p:sp>
      <p:sp>
        <p:nvSpPr>
          <p:cNvPr id="66" name="object 66"/>
          <p:cNvSpPr/>
          <p:nvPr/>
        </p:nvSpPr>
        <p:spPr>
          <a:xfrm>
            <a:off x="7213674" y="5597776"/>
            <a:ext cx="220979" cy="207010"/>
          </a:xfrm>
          <a:custGeom>
            <a:avLst/>
            <a:gdLst/>
            <a:ahLst/>
            <a:cxnLst/>
            <a:rect l="l" t="t" r="r" b="b"/>
            <a:pathLst>
              <a:path w="220979" h="207010">
                <a:moveTo>
                  <a:pt x="0" y="206607"/>
                </a:moveTo>
                <a:lnTo>
                  <a:pt x="220797" y="0"/>
                </a:lnTo>
              </a:path>
            </a:pathLst>
          </a:custGeom>
          <a:ln w="3175">
            <a:solidFill>
              <a:srgbClr val="990033"/>
            </a:solidFill>
          </a:ln>
        </p:spPr>
        <p:txBody>
          <a:bodyPr wrap="square" lIns="0" tIns="0" rIns="0" bIns="0" rtlCol="0"/>
          <a:lstStyle/>
          <a:p>
            <a:endParaRPr/>
          </a:p>
        </p:txBody>
      </p:sp>
      <p:sp>
        <p:nvSpPr>
          <p:cNvPr id="67" name="object 67"/>
          <p:cNvSpPr/>
          <p:nvPr/>
        </p:nvSpPr>
        <p:spPr>
          <a:xfrm>
            <a:off x="467868" y="3212592"/>
            <a:ext cx="1224280" cy="379730"/>
          </a:xfrm>
          <a:custGeom>
            <a:avLst/>
            <a:gdLst/>
            <a:ahLst/>
            <a:cxnLst/>
            <a:rect l="l" t="t" r="r" b="b"/>
            <a:pathLst>
              <a:path w="1224280" h="379729">
                <a:moveTo>
                  <a:pt x="1223009" y="0"/>
                </a:moveTo>
                <a:lnTo>
                  <a:pt x="711" y="0"/>
                </a:lnTo>
                <a:lnTo>
                  <a:pt x="0" y="762"/>
                </a:lnTo>
                <a:lnTo>
                  <a:pt x="0" y="378713"/>
                </a:lnTo>
                <a:lnTo>
                  <a:pt x="711" y="379475"/>
                </a:lnTo>
                <a:lnTo>
                  <a:pt x="1223009" y="379475"/>
                </a:lnTo>
                <a:lnTo>
                  <a:pt x="1223771" y="378713"/>
                </a:lnTo>
                <a:lnTo>
                  <a:pt x="1223771" y="762"/>
                </a:lnTo>
                <a:lnTo>
                  <a:pt x="1223009" y="0"/>
                </a:lnTo>
                <a:close/>
              </a:path>
            </a:pathLst>
          </a:custGeom>
          <a:solidFill>
            <a:srgbClr val="CCFFCC"/>
          </a:solidFill>
        </p:spPr>
        <p:txBody>
          <a:bodyPr wrap="square" lIns="0" tIns="0" rIns="0" bIns="0" rtlCol="0"/>
          <a:lstStyle/>
          <a:p>
            <a:endParaRPr/>
          </a:p>
        </p:txBody>
      </p:sp>
      <p:sp>
        <p:nvSpPr>
          <p:cNvPr id="68" name="object 68"/>
          <p:cNvSpPr/>
          <p:nvPr/>
        </p:nvSpPr>
        <p:spPr>
          <a:xfrm>
            <a:off x="467868" y="3212592"/>
            <a:ext cx="1224280" cy="379730"/>
          </a:xfrm>
          <a:custGeom>
            <a:avLst/>
            <a:gdLst/>
            <a:ahLst/>
            <a:cxnLst/>
            <a:rect l="l" t="t" r="r" b="b"/>
            <a:pathLst>
              <a:path w="1224280" h="379729">
                <a:moveTo>
                  <a:pt x="0" y="1524"/>
                </a:moveTo>
                <a:lnTo>
                  <a:pt x="0" y="762"/>
                </a:lnTo>
                <a:lnTo>
                  <a:pt x="711" y="0"/>
                </a:lnTo>
                <a:lnTo>
                  <a:pt x="1587" y="0"/>
                </a:lnTo>
                <a:lnTo>
                  <a:pt x="1222248" y="0"/>
                </a:lnTo>
                <a:lnTo>
                  <a:pt x="1223009" y="0"/>
                </a:lnTo>
                <a:lnTo>
                  <a:pt x="1223771" y="762"/>
                </a:lnTo>
                <a:lnTo>
                  <a:pt x="1223771" y="1524"/>
                </a:lnTo>
                <a:lnTo>
                  <a:pt x="1223771" y="377952"/>
                </a:lnTo>
                <a:lnTo>
                  <a:pt x="1223771" y="378713"/>
                </a:lnTo>
                <a:lnTo>
                  <a:pt x="1223009" y="379475"/>
                </a:lnTo>
                <a:lnTo>
                  <a:pt x="1222248" y="379475"/>
                </a:lnTo>
                <a:lnTo>
                  <a:pt x="1587" y="379475"/>
                </a:lnTo>
                <a:lnTo>
                  <a:pt x="711" y="379475"/>
                </a:lnTo>
                <a:lnTo>
                  <a:pt x="0" y="378713"/>
                </a:lnTo>
                <a:lnTo>
                  <a:pt x="0" y="377952"/>
                </a:lnTo>
                <a:lnTo>
                  <a:pt x="0" y="1524"/>
                </a:lnTo>
                <a:close/>
              </a:path>
            </a:pathLst>
          </a:custGeom>
          <a:ln w="12192">
            <a:solidFill>
              <a:srgbClr val="000000"/>
            </a:solidFill>
          </a:ln>
        </p:spPr>
        <p:txBody>
          <a:bodyPr wrap="square" lIns="0" tIns="0" rIns="0" bIns="0" rtlCol="0"/>
          <a:lstStyle/>
          <a:p>
            <a:endParaRPr/>
          </a:p>
        </p:txBody>
      </p:sp>
      <p:sp>
        <p:nvSpPr>
          <p:cNvPr id="69" name="object 69"/>
          <p:cNvSpPr/>
          <p:nvPr/>
        </p:nvSpPr>
        <p:spPr>
          <a:xfrm>
            <a:off x="399288" y="3154730"/>
            <a:ext cx="1226616" cy="565226"/>
          </a:xfrm>
          <a:prstGeom prst="rect">
            <a:avLst/>
          </a:prstGeom>
          <a:blipFill>
            <a:blip r:embed="rId3" cstate="print"/>
            <a:stretch>
              <a:fillRect/>
            </a:stretch>
          </a:blipFill>
        </p:spPr>
        <p:txBody>
          <a:bodyPr wrap="square" lIns="0" tIns="0" rIns="0" bIns="0" rtlCol="0"/>
          <a:lstStyle/>
          <a:p>
            <a:endParaRPr/>
          </a:p>
        </p:txBody>
      </p:sp>
      <p:sp>
        <p:nvSpPr>
          <p:cNvPr id="70" name="object 70"/>
          <p:cNvSpPr/>
          <p:nvPr/>
        </p:nvSpPr>
        <p:spPr>
          <a:xfrm>
            <a:off x="3995928" y="4942332"/>
            <a:ext cx="2016760" cy="928369"/>
          </a:xfrm>
          <a:custGeom>
            <a:avLst/>
            <a:gdLst/>
            <a:ahLst/>
            <a:cxnLst/>
            <a:rect l="l" t="t" r="r" b="b"/>
            <a:pathLst>
              <a:path w="2016760" h="928370">
                <a:moveTo>
                  <a:pt x="2015617" y="0"/>
                </a:moveTo>
                <a:lnTo>
                  <a:pt x="635" y="0"/>
                </a:lnTo>
                <a:lnTo>
                  <a:pt x="0" y="635"/>
                </a:lnTo>
                <a:lnTo>
                  <a:pt x="0" y="927417"/>
                </a:lnTo>
                <a:lnTo>
                  <a:pt x="635" y="928116"/>
                </a:lnTo>
                <a:lnTo>
                  <a:pt x="2015617" y="928116"/>
                </a:lnTo>
                <a:lnTo>
                  <a:pt x="2016252" y="927417"/>
                </a:lnTo>
                <a:lnTo>
                  <a:pt x="2016252" y="635"/>
                </a:lnTo>
                <a:lnTo>
                  <a:pt x="2015617" y="0"/>
                </a:lnTo>
                <a:close/>
              </a:path>
            </a:pathLst>
          </a:custGeom>
          <a:solidFill>
            <a:srgbClr val="CCFFCC"/>
          </a:solidFill>
        </p:spPr>
        <p:txBody>
          <a:bodyPr wrap="square" lIns="0" tIns="0" rIns="0" bIns="0" rtlCol="0"/>
          <a:lstStyle/>
          <a:p>
            <a:endParaRPr/>
          </a:p>
        </p:txBody>
      </p:sp>
      <p:sp>
        <p:nvSpPr>
          <p:cNvPr id="71" name="object 71"/>
          <p:cNvSpPr/>
          <p:nvPr/>
        </p:nvSpPr>
        <p:spPr>
          <a:xfrm>
            <a:off x="3995928" y="4942332"/>
            <a:ext cx="2016760" cy="928369"/>
          </a:xfrm>
          <a:custGeom>
            <a:avLst/>
            <a:gdLst/>
            <a:ahLst/>
            <a:cxnLst/>
            <a:rect l="l" t="t" r="r" b="b"/>
            <a:pathLst>
              <a:path w="2016760" h="928370">
                <a:moveTo>
                  <a:pt x="0" y="1524"/>
                </a:moveTo>
                <a:lnTo>
                  <a:pt x="0" y="635"/>
                </a:lnTo>
                <a:lnTo>
                  <a:pt x="635" y="0"/>
                </a:lnTo>
                <a:lnTo>
                  <a:pt x="1524" y="0"/>
                </a:lnTo>
                <a:lnTo>
                  <a:pt x="2014727" y="0"/>
                </a:lnTo>
                <a:lnTo>
                  <a:pt x="2015617" y="0"/>
                </a:lnTo>
                <a:lnTo>
                  <a:pt x="2016252" y="635"/>
                </a:lnTo>
                <a:lnTo>
                  <a:pt x="2016252" y="1524"/>
                </a:lnTo>
                <a:lnTo>
                  <a:pt x="2016252" y="926566"/>
                </a:lnTo>
                <a:lnTo>
                  <a:pt x="2016252" y="927417"/>
                </a:lnTo>
                <a:lnTo>
                  <a:pt x="2015617" y="928116"/>
                </a:lnTo>
                <a:lnTo>
                  <a:pt x="2014727" y="928116"/>
                </a:lnTo>
                <a:lnTo>
                  <a:pt x="1524" y="928116"/>
                </a:lnTo>
                <a:lnTo>
                  <a:pt x="635" y="928116"/>
                </a:lnTo>
                <a:lnTo>
                  <a:pt x="0" y="927417"/>
                </a:lnTo>
                <a:lnTo>
                  <a:pt x="0" y="926566"/>
                </a:lnTo>
                <a:lnTo>
                  <a:pt x="0" y="1524"/>
                </a:lnTo>
                <a:close/>
              </a:path>
            </a:pathLst>
          </a:custGeom>
          <a:ln w="12192">
            <a:solidFill>
              <a:srgbClr val="000000"/>
            </a:solidFill>
          </a:ln>
        </p:spPr>
        <p:txBody>
          <a:bodyPr wrap="square" lIns="0" tIns="0" rIns="0" bIns="0" rtlCol="0"/>
          <a:lstStyle/>
          <a:p>
            <a:endParaRPr/>
          </a:p>
        </p:txBody>
      </p:sp>
      <p:sp>
        <p:nvSpPr>
          <p:cNvPr id="72" name="object 72"/>
          <p:cNvSpPr/>
          <p:nvPr/>
        </p:nvSpPr>
        <p:spPr>
          <a:xfrm>
            <a:off x="3925823" y="4884470"/>
            <a:ext cx="2028189" cy="565226"/>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3925823" y="5167884"/>
            <a:ext cx="1654810" cy="565226"/>
          </a:xfrm>
          <a:prstGeom prst="rect">
            <a:avLst/>
          </a:prstGeom>
          <a:blipFill>
            <a:blip r:embed="rId5" cstate="print"/>
            <a:stretch>
              <a:fillRect/>
            </a:stretch>
          </a:blipFill>
        </p:spPr>
        <p:txBody>
          <a:bodyPr wrap="square" lIns="0" tIns="0" rIns="0" bIns="0" rtlCol="0"/>
          <a:lstStyle/>
          <a:p>
            <a:endParaRPr/>
          </a:p>
        </p:txBody>
      </p:sp>
      <p:sp>
        <p:nvSpPr>
          <p:cNvPr id="74" name="object 74"/>
          <p:cNvSpPr/>
          <p:nvPr/>
        </p:nvSpPr>
        <p:spPr>
          <a:xfrm>
            <a:off x="3925823" y="5451347"/>
            <a:ext cx="2093722" cy="565226"/>
          </a:xfrm>
          <a:prstGeom prst="rect">
            <a:avLst/>
          </a:prstGeom>
          <a:blipFill>
            <a:blip r:embed="rId6" cstate="print"/>
            <a:stretch>
              <a:fillRect/>
            </a:stretch>
          </a:blipFill>
        </p:spPr>
        <p:txBody>
          <a:bodyPr wrap="square" lIns="0" tIns="0" rIns="0" bIns="0" rtlCol="0"/>
          <a:lstStyle/>
          <a:p>
            <a:endParaRPr/>
          </a:p>
        </p:txBody>
      </p:sp>
      <p:sp>
        <p:nvSpPr>
          <p:cNvPr id="75" name="object 75"/>
          <p:cNvSpPr/>
          <p:nvPr/>
        </p:nvSpPr>
        <p:spPr>
          <a:xfrm>
            <a:off x="7019543" y="3789679"/>
            <a:ext cx="2016760" cy="654050"/>
          </a:xfrm>
          <a:custGeom>
            <a:avLst/>
            <a:gdLst/>
            <a:ahLst/>
            <a:cxnLst/>
            <a:rect l="l" t="t" r="r" b="b"/>
            <a:pathLst>
              <a:path w="2016759" h="654050">
                <a:moveTo>
                  <a:pt x="0" y="654050"/>
                </a:moveTo>
                <a:lnTo>
                  <a:pt x="2016252" y="654050"/>
                </a:lnTo>
                <a:lnTo>
                  <a:pt x="2016252" y="0"/>
                </a:lnTo>
                <a:lnTo>
                  <a:pt x="0" y="0"/>
                </a:lnTo>
                <a:lnTo>
                  <a:pt x="0" y="654050"/>
                </a:lnTo>
                <a:close/>
              </a:path>
            </a:pathLst>
          </a:custGeom>
          <a:solidFill>
            <a:srgbClr val="CCFFCC"/>
          </a:solidFill>
        </p:spPr>
        <p:txBody>
          <a:bodyPr wrap="square" lIns="0" tIns="0" rIns="0" bIns="0" rtlCol="0"/>
          <a:lstStyle/>
          <a:p>
            <a:endParaRPr/>
          </a:p>
        </p:txBody>
      </p:sp>
      <p:sp>
        <p:nvSpPr>
          <p:cNvPr id="76" name="object 76"/>
          <p:cNvSpPr/>
          <p:nvPr/>
        </p:nvSpPr>
        <p:spPr>
          <a:xfrm>
            <a:off x="7019925" y="3789045"/>
            <a:ext cx="2015489" cy="0"/>
          </a:xfrm>
          <a:custGeom>
            <a:avLst/>
            <a:gdLst/>
            <a:ahLst/>
            <a:cxnLst/>
            <a:rect l="l" t="t" r="r" b="b"/>
            <a:pathLst>
              <a:path w="2015490">
                <a:moveTo>
                  <a:pt x="0" y="0"/>
                </a:moveTo>
                <a:lnTo>
                  <a:pt x="2015489" y="0"/>
                </a:lnTo>
              </a:path>
            </a:pathLst>
          </a:custGeom>
          <a:ln w="3175">
            <a:solidFill>
              <a:srgbClr val="CCFFCC"/>
            </a:solidFill>
          </a:ln>
        </p:spPr>
        <p:txBody>
          <a:bodyPr wrap="square" lIns="0" tIns="0" rIns="0" bIns="0" rtlCol="0"/>
          <a:lstStyle/>
          <a:p>
            <a:endParaRPr/>
          </a:p>
        </p:txBody>
      </p:sp>
      <p:sp>
        <p:nvSpPr>
          <p:cNvPr id="77" name="object 77"/>
          <p:cNvSpPr/>
          <p:nvPr/>
        </p:nvSpPr>
        <p:spPr>
          <a:xfrm>
            <a:off x="7019543" y="3788664"/>
            <a:ext cx="2016760" cy="655320"/>
          </a:xfrm>
          <a:custGeom>
            <a:avLst/>
            <a:gdLst/>
            <a:ahLst/>
            <a:cxnLst/>
            <a:rect l="l" t="t" r="r" b="b"/>
            <a:pathLst>
              <a:path w="2016759" h="655320">
                <a:moveTo>
                  <a:pt x="0" y="1524"/>
                </a:moveTo>
                <a:lnTo>
                  <a:pt x="0" y="762"/>
                </a:lnTo>
                <a:lnTo>
                  <a:pt x="761" y="0"/>
                </a:lnTo>
                <a:lnTo>
                  <a:pt x="1524" y="0"/>
                </a:lnTo>
                <a:lnTo>
                  <a:pt x="2014727" y="0"/>
                </a:lnTo>
                <a:lnTo>
                  <a:pt x="2015489" y="0"/>
                </a:lnTo>
                <a:lnTo>
                  <a:pt x="2016252" y="762"/>
                </a:lnTo>
                <a:lnTo>
                  <a:pt x="2016252" y="1524"/>
                </a:lnTo>
                <a:lnTo>
                  <a:pt x="2016252" y="653796"/>
                </a:lnTo>
                <a:lnTo>
                  <a:pt x="2016252" y="654558"/>
                </a:lnTo>
                <a:lnTo>
                  <a:pt x="2015489" y="655319"/>
                </a:lnTo>
                <a:lnTo>
                  <a:pt x="2014727" y="655319"/>
                </a:lnTo>
                <a:lnTo>
                  <a:pt x="1524" y="655319"/>
                </a:lnTo>
                <a:lnTo>
                  <a:pt x="761" y="655319"/>
                </a:lnTo>
                <a:lnTo>
                  <a:pt x="0" y="654558"/>
                </a:lnTo>
                <a:lnTo>
                  <a:pt x="0" y="653796"/>
                </a:lnTo>
                <a:lnTo>
                  <a:pt x="0" y="1524"/>
                </a:lnTo>
                <a:close/>
              </a:path>
            </a:pathLst>
          </a:custGeom>
          <a:ln w="12192">
            <a:solidFill>
              <a:srgbClr val="000000"/>
            </a:solidFill>
          </a:ln>
        </p:spPr>
        <p:txBody>
          <a:bodyPr wrap="square" lIns="0" tIns="0" rIns="0" bIns="0" rtlCol="0"/>
          <a:lstStyle/>
          <a:p>
            <a:endParaRPr/>
          </a:p>
        </p:txBody>
      </p:sp>
      <p:sp>
        <p:nvSpPr>
          <p:cNvPr id="78" name="object 78"/>
          <p:cNvSpPr/>
          <p:nvPr/>
        </p:nvSpPr>
        <p:spPr>
          <a:xfrm>
            <a:off x="6950964" y="3730802"/>
            <a:ext cx="2193035" cy="565226"/>
          </a:xfrm>
          <a:prstGeom prst="rect">
            <a:avLst/>
          </a:prstGeom>
          <a:blipFill>
            <a:blip r:embed="rId7" cstate="print"/>
            <a:stretch>
              <a:fillRect/>
            </a:stretch>
          </a:blipFill>
        </p:spPr>
        <p:txBody>
          <a:bodyPr wrap="square" lIns="0" tIns="0" rIns="0" bIns="0" rtlCol="0"/>
          <a:lstStyle/>
          <a:p>
            <a:endParaRPr/>
          </a:p>
        </p:txBody>
      </p:sp>
      <p:sp>
        <p:nvSpPr>
          <p:cNvPr id="79" name="object 79"/>
          <p:cNvSpPr/>
          <p:nvPr/>
        </p:nvSpPr>
        <p:spPr>
          <a:xfrm>
            <a:off x="6950964" y="4014266"/>
            <a:ext cx="2090674" cy="565226"/>
          </a:xfrm>
          <a:prstGeom prst="rect">
            <a:avLst/>
          </a:prstGeom>
          <a:blipFill>
            <a:blip r:embed="rId8" cstate="print"/>
            <a:stretch>
              <a:fillRect/>
            </a:stretch>
          </a:blipFill>
        </p:spPr>
        <p:txBody>
          <a:bodyPr wrap="square" lIns="0" tIns="0" rIns="0" bIns="0" rtlCol="0"/>
          <a:lstStyle/>
          <a:p>
            <a:endParaRPr/>
          </a:p>
        </p:txBody>
      </p:sp>
      <p:sp>
        <p:nvSpPr>
          <p:cNvPr id="80" name="object 80"/>
          <p:cNvSpPr txBox="1"/>
          <p:nvPr/>
        </p:nvSpPr>
        <p:spPr>
          <a:xfrm>
            <a:off x="545693" y="1768508"/>
            <a:ext cx="8373745" cy="4076065"/>
          </a:xfrm>
          <a:prstGeom prst="rect">
            <a:avLst/>
          </a:prstGeom>
        </p:spPr>
        <p:txBody>
          <a:bodyPr vert="horz" wrap="square" lIns="0" tIns="12065" rIns="0" bIns="0" rtlCol="0">
            <a:spAutoFit/>
          </a:bodyPr>
          <a:lstStyle/>
          <a:p>
            <a:pPr marL="2618740">
              <a:lnSpc>
                <a:spcPct val="100000"/>
              </a:lnSpc>
              <a:spcBef>
                <a:spcPts val="95"/>
              </a:spcBef>
              <a:tabLst>
                <a:tab pos="4395470" algn="l"/>
                <a:tab pos="6300470" algn="l"/>
              </a:tabLst>
            </a:pPr>
            <a:r>
              <a:rPr sz="1550" b="1" u="heavy" spc="20" dirty="0">
                <a:uFill>
                  <a:solidFill>
                    <a:srgbClr val="000000"/>
                  </a:solidFill>
                </a:uFill>
                <a:latin typeface="Arial"/>
                <a:cs typeface="Arial"/>
              </a:rPr>
              <a:t> </a:t>
            </a:r>
            <a:r>
              <a:rPr sz="1550" b="1" u="heavy" spc="-5" dirty="0">
                <a:uFill>
                  <a:solidFill>
                    <a:srgbClr val="000000"/>
                  </a:solidFill>
                </a:uFill>
                <a:latin typeface="Arial"/>
                <a:cs typeface="Arial"/>
              </a:rPr>
              <a:t>:</a:t>
            </a:r>
            <a:r>
              <a:rPr sz="1550" b="1" u="heavy" spc="155" dirty="0">
                <a:uFill>
                  <a:solidFill>
                    <a:srgbClr val="000000"/>
                  </a:solidFill>
                </a:uFill>
                <a:latin typeface="Arial"/>
                <a:cs typeface="Arial"/>
              </a:rPr>
              <a:t> </a:t>
            </a:r>
            <a:r>
              <a:rPr sz="1550" b="1" u="heavy" spc="30" dirty="0">
                <a:uFill>
                  <a:solidFill>
                    <a:srgbClr val="000000"/>
                  </a:solidFill>
                </a:uFill>
                <a:latin typeface="Arial"/>
                <a:cs typeface="Arial"/>
              </a:rPr>
              <a:t>obje</a:t>
            </a:r>
            <a:r>
              <a:rPr sz="1550" b="1" u="heavy" spc="-280" dirty="0">
                <a:uFill>
                  <a:solidFill>
                    <a:srgbClr val="000000"/>
                  </a:solidFill>
                </a:uFill>
                <a:latin typeface="Arial"/>
                <a:cs typeface="Arial"/>
              </a:rPr>
              <a:t> </a:t>
            </a:r>
            <a:r>
              <a:rPr sz="1550" b="1" u="heavy" spc="20" dirty="0">
                <a:uFill>
                  <a:solidFill>
                    <a:srgbClr val="000000"/>
                  </a:solidFill>
                </a:uFill>
                <a:latin typeface="Arial"/>
                <a:cs typeface="Arial"/>
              </a:rPr>
              <a:t>ct1</a:t>
            </a:r>
            <a:r>
              <a:rPr sz="1550" b="1" spc="20" dirty="0">
                <a:latin typeface="Arial"/>
                <a:cs typeface="Arial"/>
              </a:rPr>
              <a:t>	</a:t>
            </a:r>
            <a:r>
              <a:rPr sz="1550" b="1" u="heavy" spc="20" dirty="0">
                <a:uFill>
                  <a:solidFill>
                    <a:srgbClr val="000000"/>
                  </a:solidFill>
                </a:uFill>
                <a:latin typeface="Arial"/>
                <a:cs typeface="Arial"/>
              </a:rPr>
              <a:t> </a:t>
            </a:r>
            <a:r>
              <a:rPr sz="1550" b="1" u="heavy" spc="-5" dirty="0">
                <a:uFill>
                  <a:solidFill>
                    <a:srgbClr val="000000"/>
                  </a:solidFill>
                </a:uFill>
                <a:latin typeface="Arial"/>
                <a:cs typeface="Arial"/>
              </a:rPr>
              <a:t>:</a:t>
            </a:r>
            <a:r>
              <a:rPr sz="1550" b="1" u="heavy" spc="55" dirty="0">
                <a:uFill>
                  <a:solidFill>
                    <a:srgbClr val="000000"/>
                  </a:solidFill>
                </a:uFill>
                <a:latin typeface="Arial"/>
                <a:cs typeface="Arial"/>
              </a:rPr>
              <a:t> </a:t>
            </a:r>
            <a:r>
              <a:rPr sz="1550" b="1" u="heavy" spc="-5" dirty="0">
                <a:uFill>
                  <a:solidFill>
                    <a:srgbClr val="000000"/>
                  </a:solidFill>
                </a:uFill>
                <a:latin typeface="Arial"/>
                <a:cs typeface="Arial"/>
              </a:rPr>
              <a:t>o</a:t>
            </a:r>
            <a:r>
              <a:rPr sz="1550" b="1" u="heavy" spc="-280" dirty="0">
                <a:uFill>
                  <a:solidFill>
                    <a:srgbClr val="000000"/>
                  </a:solidFill>
                </a:uFill>
                <a:latin typeface="Arial"/>
                <a:cs typeface="Arial"/>
              </a:rPr>
              <a:t> </a:t>
            </a:r>
            <a:r>
              <a:rPr sz="1550" b="1" u="heavy" spc="30" dirty="0">
                <a:uFill>
                  <a:solidFill>
                    <a:srgbClr val="000000"/>
                  </a:solidFill>
                </a:uFill>
                <a:latin typeface="Arial"/>
                <a:cs typeface="Arial"/>
              </a:rPr>
              <a:t>bject2</a:t>
            </a:r>
            <a:r>
              <a:rPr sz="1550" b="1" spc="30" dirty="0">
                <a:latin typeface="Arial"/>
                <a:cs typeface="Arial"/>
              </a:rPr>
              <a:t>	</a:t>
            </a:r>
            <a:r>
              <a:rPr sz="1550" b="1" u="heavy" spc="30" dirty="0">
                <a:uFill>
                  <a:solidFill>
                    <a:srgbClr val="000000"/>
                  </a:solidFill>
                </a:uFill>
                <a:latin typeface="Arial"/>
                <a:cs typeface="Arial"/>
              </a:rPr>
              <a:t> </a:t>
            </a:r>
            <a:r>
              <a:rPr sz="1550" b="1" u="heavy" spc="-5" dirty="0">
                <a:uFill>
                  <a:solidFill>
                    <a:srgbClr val="000000"/>
                  </a:solidFill>
                </a:uFill>
                <a:latin typeface="Arial"/>
                <a:cs typeface="Arial"/>
              </a:rPr>
              <a:t>: </a:t>
            </a:r>
            <a:r>
              <a:rPr sz="1550" b="1" u="heavy" spc="30" dirty="0">
                <a:uFill>
                  <a:solidFill>
                    <a:srgbClr val="000000"/>
                  </a:solidFill>
                </a:uFill>
                <a:latin typeface="Arial"/>
                <a:cs typeface="Arial"/>
              </a:rPr>
              <a:t>obje</a:t>
            </a:r>
            <a:r>
              <a:rPr sz="1550" b="1" u="heavy" spc="-135" dirty="0">
                <a:uFill>
                  <a:solidFill>
                    <a:srgbClr val="000000"/>
                  </a:solidFill>
                </a:uFill>
                <a:latin typeface="Arial"/>
                <a:cs typeface="Arial"/>
              </a:rPr>
              <a:t> </a:t>
            </a:r>
            <a:r>
              <a:rPr sz="1550" b="1" u="heavy" spc="20" dirty="0">
                <a:uFill>
                  <a:solidFill>
                    <a:srgbClr val="000000"/>
                  </a:solidFill>
                </a:uFill>
                <a:latin typeface="Arial"/>
                <a:cs typeface="Arial"/>
              </a:rPr>
              <a:t>ct3</a:t>
            </a:r>
            <a:endParaRPr sz="1550" dirty="0">
              <a:latin typeface="Arial"/>
              <a:cs typeface="Arial"/>
            </a:endParaRPr>
          </a:p>
          <a:p>
            <a:pPr>
              <a:lnSpc>
                <a:spcPct val="100000"/>
              </a:lnSpc>
              <a:spcBef>
                <a:spcPts val="10"/>
              </a:spcBef>
            </a:pPr>
            <a:endParaRPr sz="1800" dirty="0">
              <a:latin typeface="Times New Roman"/>
              <a:cs typeface="Times New Roman"/>
            </a:endParaRPr>
          </a:p>
          <a:p>
            <a:pPr marL="819150">
              <a:lnSpc>
                <a:spcPct val="100000"/>
              </a:lnSpc>
            </a:pPr>
            <a:r>
              <a:rPr sz="1550" b="1" spc="-5" dirty="0">
                <a:latin typeface="Arial"/>
                <a:cs typeface="Arial"/>
              </a:rPr>
              <a:t>:</a:t>
            </a:r>
            <a:r>
              <a:rPr sz="1550" b="1" spc="140" dirty="0">
                <a:latin typeface="Arial"/>
                <a:cs typeface="Arial"/>
              </a:rPr>
              <a:t> </a:t>
            </a:r>
            <a:r>
              <a:rPr sz="1550" b="1" spc="40" dirty="0">
                <a:latin typeface="Arial"/>
                <a:cs typeface="Arial"/>
              </a:rPr>
              <a:t>Custom</a:t>
            </a:r>
            <a:r>
              <a:rPr sz="1550" b="1" spc="-254" dirty="0">
                <a:latin typeface="Arial"/>
                <a:cs typeface="Arial"/>
              </a:rPr>
              <a:t> </a:t>
            </a:r>
            <a:r>
              <a:rPr sz="1550" b="1" spc="-5" dirty="0">
                <a:latin typeface="Arial"/>
                <a:cs typeface="Arial"/>
              </a:rPr>
              <a:t>e</a:t>
            </a:r>
            <a:r>
              <a:rPr sz="1550" b="1" spc="-290" dirty="0">
                <a:latin typeface="Arial"/>
                <a:cs typeface="Arial"/>
              </a:rPr>
              <a:t> </a:t>
            </a:r>
            <a:r>
              <a:rPr sz="1550" b="1" spc="-5" dirty="0">
                <a:latin typeface="Arial"/>
                <a:cs typeface="Arial"/>
              </a:rPr>
              <a:t>r</a:t>
            </a:r>
            <a:endParaRPr sz="1550" dirty="0">
              <a:latin typeface="Arial"/>
              <a:cs typeface="Arial"/>
            </a:endParaRPr>
          </a:p>
          <a:p>
            <a:pPr marL="1724660">
              <a:lnSpc>
                <a:spcPct val="100000"/>
              </a:lnSpc>
              <a:spcBef>
                <a:spcPts val="545"/>
              </a:spcBef>
            </a:pPr>
            <a:r>
              <a:rPr sz="1550" b="1" spc="15" dirty="0">
                <a:latin typeface="Arial"/>
                <a:cs typeface="Arial"/>
              </a:rPr>
              <a:t>re</a:t>
            </a:r>
            <a:r>
              <a:rPr sz="1550" b="1" spc="-295" dirty="0">
                <a:latin typeface="Arial"/>
                <a:cs typeface="Arial"/>
              </a:rPr>
              <a:t> </a:t>
            </a:r>
            <a:r>
              <a:rPr sz="1550" b="1" spc="-5" dirty="0">
                <a:latin typeface="Arial"/>
                <a:cs typeface="Arial"/>
              </a:rPr>
              <a:t>q</a:t>
            </a:r>
            <a:r>
              <a:rPr sz="1550" b="1" spc="-280" dirty="0">
                <a:latin typeface="Arial"/>
                <a:cs typeface="Arial"/>
              </a:rPr>
              <a:t> </a:t>
            </a:r>
            <a:r>
              <a:rPr sz="1550" b="1" spc="-20" dirty="0">
                <a:latin typeface="Arial"/>
                <a:cs typeface="Arial"/>
              </a:rPr>
              <a:t>ue</a:t>
            </a:r>
            <a:r>
              <a:rPr sz="1550" b="1" spc="-290" dirty="0">
                <a:latin typeface="Arial"/>
                <a:cs typeface="Arial"/>
              </a:rPr>
              <a:t> </a:t>
            </a:r>
            <a:r>
              <a:rPr sz="1550" b="1" spc="-5" dirty="0">
                <a:latin typeface="Arial"/>
                <a:cs typeface="Arial"/>
              </a:rPr>
              <a:t>s</a:t>
            </a:r>
            <a:r>
              <a:rPr sz="1550" b="1" spc="-285" dirty="0">
                <a:latin typeface="Arial"/>
                <a:cs typeface="Arial"/>
              </a:rPr>
              <a:t> </a:t>
            </a:r>
            <a:r>
              <a:rPr sz="1550" b="1" spc="-35" dirty="0">
                <a:latin typeface="Arial"/>
                <a:cs typeface="Arial"/>
              </a:rPr>
              <a:t>t(</a:t>
            </a:r>
            <a:r>
              <a:rPr sz="1550" b="1" spc="55" dirty="0">
                <a:latin typeface="Arial"/>
                <a:cs typeface="Arial"/>
              </a:rPr>
              <a:t> </a:t>
            </a:r>
            <a:r>
              <a:rPr sz="1550" b="1" spc="-5" dirty="0">
                <a:latin typeface="Arial"/>
                <a:cs typeface="Arial"/>
              </a:rPr>
              <a:t>)</a:t>
            </a:r>
            <a:endParaRPr sz="1550" dirty="0">
              <a:latin typeface="Arial"/>
              <a:cs typeface="Arial"/>
            </a:endParaRPr>
          </a:p>
          <a:p>
            <a:pPr>
              <a:lnSpc>
                <a:spcPct val="100000"/>
              </a:lnSpc>
              <a:spcBef>
                <a:spcPts val="15"/>
              </a:spcBef>
            </a:pPr>
            <a:endParaRPr sz="1350" dirty="0">
              <a:latin typeface="Times New Roman"/>
              <a:cs typeface="Times New Roman"/>
            </a:endParaRPr>
          </a:p>
          <a:p>
            <a:pPr marL="3348990" algn="ctr">
              <a:lnSpc>
                <a:spcPts val="1750"/>
              </a:lnSpc>
              <a:spcBef>
                <a:spcPts val="5"/>
              </a:spcBef>
            </a:pPr>
            <a:r>
              <a:rPr sz="1550" b="1" spc="20" dirty="0">
                <a:latin typeface="Arial"/>
                <a:cs typeface="Arial"/>
              </a:rPr>
              <a:t>cre</a:t>
            </a:r>
            <a:r>
              <a:rPr sz="1550" b="1" spc="-290" dirty="0">
                <a:latin typeface="Arial"/>
                <a:cs typeface="Arial"/>
              </a:rPr>
              <a:t> </a:t>
            </a:r>
            <a:r>
              <a:rPr sz="1550" b="1" spc="20" dirty="0">
                <a:latin typeface="Arial"/>
                <a:cs typeface="Arial"/>
              </a:rPr>
              <a:t>ate</a:t>
            </a:r>
            <a:r>
              <a:rPr sz="1550" b="1" spc="-290" dirty="0">
                <a:latin typeface="Arial"/>
                <a:cs typeface="Arial"/>
              </a:rPr>
              <a:t> </a:t>
            </a:r>
            <a:r>
              <a:rPr sz="1550" b="1" spc="35" dirty="0">
                <a:latin typeface="Arial"/>
                <a:cs typeface="Arial"/>
              </a:rPr>
              <a:t>Obje</a:t>
            </a:r>
            <a:r>
              <a:rPr sz="1550" b="1" spc="-290" dirty="0">
                <a:latin typeface="Arial"/>
                <a:cs typeface="Arial"/>
              </a:rPr>
              <a:t> </a:t>
            </a:r>
            <a:r>
              <a:rPr sz="1550" b="1" spc="30" dirty="0">
                <a:latin typeface="Arial"/>
                <a:cs typeface="Arial"/>
              </a:rPr>
              <a:t>ct3(</a:t>
            </a:r>
            <a:r>
              <a:rPr sz="1550" b="1" spc="55" dirty="0">
                <a:latin typeface="Arial"/>
                <a:cs typeface="Arial"/>
              </a:rPr>
              <a:t> </a:t>
            </a:r>
            <a:r>
              <a:rPr sz="1550" b="1" spc="-5" dirty="0">
                <a:latin typeface="Arial"/>
                <a:cs typeface="Arial"/>
              </a:rPr>
              <a:t>)</a:t>
            </a:r>
            <a:endParaRPr sz="1550" dirty="0">
              <a:latin typeface="Arial"/>
              <a:cs typeface="Arial"/>
            </a:endParaRPr>
          </a:p>
          <a:p>
            <a:pPr marL="12700">
              <a:lnSpc>
                <a:spcPts val="2285"/>
              </a:lnSpc>
            </a:pPr>
            <a:r>
              <a:rPr sz="2000" dirty="0">
                <a:latin typeface="Times New Roman"/>
                <a:cs typeface="Times New Roman"/>
              </a:rPr>
              <a:t>Message</a:t>
            </a:r>
          </a:p>
          <a:p>
            <a:pPr marL="3244850" algn="ctr">
              <a:lnSpc>
                <a:spcPts val="1855"/>
              </a:lnSpc>
            </a:pPr>
            <a:r>
              <a:rPr sz="1550" b="1" spc="20" dirty="0">
                <a:latin typeface="Arial"/>
                <a:cs typeface="Arial"/>
              </a:rPr>
              <a:t>cre</a:t>
            </a:r>
            <a:r>
              <a:rPr sz="1550" b="1" spc="-290" dirty="0">
                <a:latin typeface="Arial"/>
                <a:cs typeface="Arial"/>
              </a:rPr>
              <a:t> </a:t>
            </a:r>
            <a:r>
              <a:rPr sz="1550" b="1" spc="20" dirty="0">
                <a:latin typeface="Arial"/>
                <a:cs typeface="Arial"/>
              </a:rPr>
              <a:t>ate</a:t>
            </a:r>
            <a:r>
              <a:rPr sz="1550" b="1" spc="-290" dirty="0">
                <a:latin typeface="Arial"/>
                <a:cs typeface="Arial"/>
              </a:rPr>
              <a:t> </a:t>
            </a:r>
            <a:r>
              <a:rPr sz="1550" b="1" spc="-5" dirty="0">
                <a:latin typeface="Arial"/>
                <a:cs typeface="Arial"/>
              </a:rPr>
              <a:t>(</a:t>
            </a:r>
            <a:r>
              <a:rPr sz="1550" b="1" spc="55" dirty="0">
                <a:latin typeface="Arial"/>
                <a:cs typeface="Arial"/>
              </a:rPr>
              <a:t> </a:t>
            </a:r>
            <a:r>
              <a:rPr sz="1550" b="1" spc="-5" dirty="0">
                <a:latin typeface="Arial"/>
                <a:cs typeface="Arial"/>
              </a:rPr>
              <a:t>)</a:t>
            </a:r>
            <a:endParaRPr sz="1550" dirty="0">
              <a:latin typeface="Arial"/>
              <a:cs typeface="Arial"/>
            </a:endParaRPr>
          </a:p>
          <a:p>
            <a:pPr marR="5080" algn="r">
              <a:lnSpc>
                <a:spcPts val="2320"/>
              </a:lnSpc>
              <a:spcBef>
                <a:spcPts val="290"/>
              </a:spcBef>
            </a:pPr>
            <a:r>
              <a:rPr sz="2000" dirty="0">
                <a:latin typeface="Times New Roman"/>
                <a:cs typeface="Times New Roman"/>
              </a:rPr>
              <a:t>An object sends</a:t>
            </a:r>
            <a:r>
              <a:rPr sz="2000" spc="-145" dirty="0">
                <a:latin typeface="Times New Roman"/>
                <a:cs typeface="Times New Roman"/>
              </a:rPr>
              <a:t> </a:t>
            </a:r>
            <a:r>
              <a:rPr sz="2000" dirty="0">
                <a:latin typeface="Times New Roman"/>
                <a:cs typeface="Times New Roman"/>
              </a:rPr>
              <a:t>a</a:t>
            </a:r>
          </a:p>
          <a:p>
            <a:pPr marR="47625" algn="r">
              <a:lnSpc>
                <a:spcPts val="2320"/>
              </a:lnSpc>
            </a:pPr>
            <a:r>
              <a:rPr sz="2000" spc="-5" dirty="0">
                <a:latin typeface="Times New Roman"/>
                <a:cs typeface="Times New Roman"/>
              </a:rPr>
              <a:t>message </a:t>
            </a:r>
            <a:r>
              <a:rPr sz="2000" dirty="0">
                <a:latin typeface="Times New Roman"/>
                <a:cs typeface="Times New Roman"/>
              </a:rPr>
              <a:t>to</a:t>
            </a:r>
            <a:r>
              <a:rPr sz="2000" spc="-70" dirty="0">
                <a:latin typeface="Times New Roman"/>
                <a:cs typeface="Times New Roman"/>
              </a:rPr>
              <a:t> </a:t>
            </a:r>
            <a:r>
              <a:rPr sz="2000" spc="-5" dirty="0">
                <a:latin typeface="Times New Roman"/>
                <a:cs typeface="Times New Roman"/>
              </a:rPr>
              <a:t>itself.</a:t>
            </a:r>
            <a:endParaRPr sz="20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1850" dirty="0">
              <a:latin typeface="Times New Roman"/>
              <a:cs typeface="Times New Roman"/>
            </a:endParaRPr>
          </a:p>
          <a:p>
            <a:pPr marL="3540760" marR="3068320">
              <a:lnSpc>
                <a:spcPts val="2230"/>
              </a:lnSpc>
            </a:pPr>
            <a:r>
              <a:rPr sz="2000" dirty="0">
                <a:latin typeface="Times New Roman"/>
                <a:cs typeface="Times New Roman"/>
              </a:rPr>
              <a:t>Feedback arrow  shows that a  value is</a:t>
            </a:r>
            <a:r>
              <a:rPr sz="2000" spc="-105" dirty="0">
                <a:latin typeface="Times New Roman"/>
                <a:cs typeface="Times New Roman"/>
              </a:rPr>
              <a:t> </a:t>
            </a:r>
            <a:r>
              <a:rPr sz="2000" dirty="0">
                <a:latin typeface="Times New Roman"/>
                <a:cs typeface="Times New Roman"/>
              </a:rPr>
              <a:t>returned.</a:t>
            </a:r>
          </a:p>
        </p:txBody>
      </p:sp>
      <p:sp>
        <p:nvSpPr>
          <p:cNvPr id="81" name="object 81"/>
          <p:cNvSpPr/>
          <p:nvPr/>
        </p:nvSpPr>
        <p:spPr>
          <a:xfrm>
            <a:off x="1256728" y="2971545"/>
            <a:ext cx="1083945" cy="257810"/>
          </a:xfrm>
          <a:custGeom>
            <a:avLst/>
            <a:gdLst/>
            <a:ahLst/>
            <a:cxnLst/>
            <a:rect l="l" t="t" r="r" b="b"/>
            <a:pathLst>
              <a:path w="1083945" h="257810">
                <a:moveTo>
                  <a:pt x="995368" y="28393"/>
                </a:moveTo>
                <a:lnTo>
                  <a:pt x="0" y="229107"/>
                </a:lnTo>
                <a:lnTo>
                  <a:pt x="5715" y="257555"/>
                </a:lnTo>
                <a:lnTo>
                  <a:pt x="1001075" y="56718"/>
                </a:lnTo>
                <a:lnTo>
                  <a:pt x="995368" y="28393"/>
                </a:lnTo>
                <a:close/>
              </a:path>
              <a:path w="1083945" h="257810">
                <a:moveTo>
                  <a:pt x="1083210" y="25526"/>
                </a:moveTo>
                <a:lnTo>
                  <a:pt x="1009586" y="25526"/>
                </a:lnTo>
                <a:lnTo>
                  <a:pt x="1015301" y="53848"/>
                </a:lnTo>
                <a:lnTo>
                  <a:pt x="1001075" y="56718"/>
                </a:lnTo>
                <a:lnTo>
                  <a:pt x="1006792" y="85089"/>
                </a:lnTo>
                <a:lnTo>
                  <a:pt x="1083210" y="25526"/>
                </a:lnTo>
                <a:close/>
              </a:path>
              <a:path w="1083945" h="257810">
                <a:moveTo>
                  <a:pt x="1009586" y="25526"/>
                </a:moveTo>
                <a:lnTo>
                  <a:pt x="995368" y="28393"/>
                </a:lnTo>
                <a:lnTo>
                  <a:pt x="1001075" y="56718"/>
                </a:lnTo>
                <a:lnTo>
                  <a:pt x="1015301" y="53848"/>
                </a:lnTo>
                <a:lnTo>
                  <a:pt x="1009586" y="25526"/>
                </a:lnTo>
                <a:close/>
              </a:path>
              <a:path w="1083945" h="257810">
                <a:moveTo>
                  <a:pt x="989647" y="0"/>
                </a:moveTo>
                <a:lnTo>
                  <a:pt x="995368" y="28393"/>
                </a:lnTo>
                <a:lnTo>
                  <a:pt x="1009586" y="25526"/>
                </a:lnTo>
                <a:lnTo>
                  <a:pt x="1083210" y="25526"/>
                </a:lnTo>
                <a:lnTo>
                  <a:pt x="1083373" y="25400"/>
                </a:lnTo>
                <a:lnTo>
                  <a:pt x="989647" y="0"/>
                </a:lnTo>
                <a:close/>
              </a:path>
            </a:pathLst>
          </a:custGeom>
          <a:solidFill>
            <a:srgbClr val="000000"/>
          </a:solidFill>
        </p:spPr>
        <p:txBody>
          <a:bodyPr wrap="square" lIns="0" tIns="0" rIns="0" bIns="0" rtlCol="0"/>
          <a:lstStyle/>
          <a:p>
            <a:endParaRPr/>
          </a:p>
        </p:txBody>
      </p:sp>
      <p:sp>
        <p:nvSpPr>
          <p:cNvPr id="82" name="object 82"/>
          <p:cNvSpPr/>
          <p:nvPr/>
        </p:nvSpPr>
        <p:spPr>
          <a:xfrm>
            <a:off x="4499609" y="4149090"/>
            <a:ext cx="662305" cy="805180"/>
          </a:xfrm>
          <a:custGeom>
            <a:avLst/>
            <a:gdLst/>
            <a:ahLst/>
            <a:cxnLst/>
            <a:rect l="l" t="t" r="r" b="b"/>
            <a:pathLst>
              <a:path w="662304" h="805179">
                <a:moveTo>
                  <a:pt x="66203" y="58086"/>
                </a:moveTo>
                <a:lnTo>
                  <a:pt x="43838" y="76358"/>
                </a:lnTo>
                <a:lnTo>
                  <a:pt x="639572" y="804672"/>
                </a:lnTo>
                <a:lnTo>
                  <a:pt x="661924" y="786384"/>
                </a:lnTo>
                <a:lnTo>
                  <a:pt x="66203" y="58086"/>
                </a:lnTo>
                <a:close/>
              </a:path>
              <a:path w="662304" h="805179">
                <a:moveTo>
                  <a:pt x="0" y="0"/>
                </a:moveTo>
                <a:lnTo>
                  <a:pt x="21336" y="94742"/>
                </a:lnTo>
                <a:lnTo>
                  <a:pt x="43838" y="76358"/>
                </a:lnTo>
                <a:lnTo>
                  <a:pt x="34670" y="65151"/>
                </a:lnTo>
                <a:lnTo>
                  <a:pt x="57023" y="46862"/>
                </a:lnTo>
                <a:lnTo>
                  <a:pt x="79940" y="46862"/>
                </a:lnTo>
                <a:lnTo>
                  <a:pt x="88645" y="39751"/>
                </a:lnTo>
                <a:lnTo>
                  <a:pt x="0" y="0"/>
                </a:lnTo>
                <a:close/>
              </a:path>
              <a:path w="662304" h="805179">
                <a:moveTo>
                  <a:pt x="57023" y="46862"/>
                </a:moveTo>
                <a:lnTo>
                  <a:pt x="34670" y="65151"/>
                </a:lnTo>
                <a:lnTo>
                  <a:pt x="43838" y="76358"/>
                </a:lnTo>
                <a:lnTo>
                  <a:pt x="66203" y="58086"/>
                </a:lnTo>
                <a:lnTo>
                  <a:pt x="57023" y="46862"/>
                </a:lnTo>
                <a:close/>
              </a:path>
              <a:path w="662304" h="805179">
                <a:moveTo>
                  <a:pt x="79940" y="46862"/>
                </a:moveTo>
                <a:lnTo>
                  <a:pt x="57023" y="46862"/>
                </a:lnTo>
                <a:lnTo>
                  <a:pt x="66203" y="58086"/>
                </a:lnTo>
                <a:lnTo>
                  <a:pt x="79940" y="46862"/>
                </a:lnTo>
                <a:close/>
              </a:path>
            </a:pathLst>
          </a:custGeom>
          <a:solidFill>
            <a:srgbClr val="000000"/>
          </a:solidFill>
        </p:spPr>
        <p:txBody>
          <a:bodyPr wrap="square" lIns="0" tIns="0" rIns="0" bIns="0" rtlCol="0"/>
          <a:lstStyle/>
          <a:p>
            <a:endParaRPr/>
          </a:p>
        </p:txBody>
      </p:sp>
      <p:sp>
        <p:nvSpPr>
          <p:cNvPr id="83" name="object 83"/>
          <p:cNvSpPr/>
          <p:nvPr/>
        </p:nvSpPr>
        <p:spPr>
          <a:xfrm>
            <a:off x="6084570" y="3402838"/>
            <a:ext cx="1805939" cy="403860"/>
          </a:xfrm>
          <a:custGeom>
            <a:avLst/>
            <a:gdLst/>
            <a:ahLst/>
            <a:cxnLst/>
            <a:rect l="l" t="t" r="r" b="b"/>
            <a:pathLst>
              <a:path w="1805940" h="403860">
                <a:moveTo>
                  <a:pt x="88012" y="28400"/>
                </a:moveTo>
                <a:lnTo>
                  <a:pt x="82288" y="56847"/>
                </a:lnTo>
                <a:lnTo>
                  <a:pt x="1799971" y="403860"/>
                </a:lnTo>
                <a:lnTo>
                  <a:pt x="1805812" y="375412"/>
                </a:lnTo>
                <a:lnTo>
                  <a:pt x="88012" y="28400"/>
                </a:lnTo>
                <a:close/>
              </a:path>
              <a:path w="1805940" h="403860">
                <a:moveTo>
                  <a:pt x="93725" y="0"/>
                </a:moveTo>
                <a:lnTo>
                  <a:pt x="0" y="25400"/>
                </a:lnTo>
                <a:lnTo>
                  <a:pt x="76580" y="85216"/>
                </a:lnTo>
                <a:lnTo>
                  <a:pt x="82288" y="56847"/>
                </a:lnTo>
                <a:lnTo>
                  <a:pt x="68071" y="53975"/>
                </a:lnTo>
                <a:lnTo>
                  <a:pt x="73787" y="25526"/>
                </a:lnTo>
                <a:lnTo>
                  <a:pt x="88590" y="25526"/>
                </a:lnTo>
                <a:lnTo>
                  <a:pt x="93725" y="0"/>
                </a:lnTo>
                <a:close/>
              </a:path>
              <a:path w="1805940" h="403860">
                <a:moveTo>
                  <a:pt x="73787" y="25526"/>
                </a:moveTo>
                <a:lnTo>
                  <a:pt x="68071" y="53975"/>
                </a:lnTo>
                <a:lnTo>
                  <a:pt x="82288" y="56847"/>
                </a:lnTo>
                <a:lnTo>
                  <a:pt x="88012" y="28400"/>
                </a:lnTo>
                <a:lnTo>
                  <a:pt x="73787" y="25526"/>
                </a:lnTo>
                <a:close/>
              </a:path>
              <a:path w="1805940" h="403860">
                <a:moveTo>
                  <a:pt x="88590" y="25526"/>
                </a:moveTo>
                <a:lnTo>
                  <a:pt x="73787" y="25526"/>
                </a:lnTo>
                <a:lnTo>
                  <a:pt x="88012" y="28400"/>
                </a:lnTo>
                <a:lnTo>
                  <a:pt x="88590" y="25526"/>
                </a:lnTo>
                <a:close/>
              </a:path>
            </a:pathLst>
          </a:custGeom>
          <a:solidFill>
            <a:srgbClr val="000000"/>
          </a:solid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1095832"/>
            <a:ext cx="4446905" cy="452120"/>
          </a:xfrm>
          <a:prstGeom prst="rect">
            <a:avLst/>
          </a:prstGeom>
        </p:spPr>
        <p:txBody>
          <a:bodyPr vert="horz" wrap="square" lIns="0" tIns="12065" rIns="0" bIns="0" rtlCol="0">
            <a:spAutoFit/>
          </a:bodyPr>
          <a:lstStyle/>
          <a:p>
            <a:pPr marL="12700">
              <a:lnSpc>
                <a:spcPct val="100000"/>
              </a:lnSpc>
              <a:spcBef>
                <a:spcPts val="95"/>
              </a:spcBef>
            </a:pPr>
            <a:r>
              <a:rPr sz="2800" spc="-200" dirty="0"/>
              <a:t>Sequence </a:t>
            </a:r>
            <a:r>
              <a:rPr sz="2800" spc="-135" dirty="0"/>
              <a:t>diagrams:</a:t>
            </a:r>
            <a:r>
              <a:rPr sz="2800" spc="-110" dirty="0"/>
              <a:t> </a:t>
            </a:r>
            <a:r>
              <a:rPr sz="2800" spc="-90" dirty="0"/>
              <a:t>endpoints</a:t>
            </a:r>
            <a:endParaRPr sz="2800"/>
          </a:p>
        </p:txBody>
      </p:sp>
      <p:sp>
        <p:nvSpPr>
          <p:cNvPr id="8" name="object 8"/>
          <p:cNvSpPr/>
          <p:nvPr/>
        </p:nvSpPr>
        <p:spPr>
          <a:xfrm>
            <a:off x="1698640" y="1669473"/>
            <a:ext cx="188918" cy="345035"/>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648753" y="1903191"/>
            <a:ext cx="299085" cy="0"/>
          </a:xfrm>
          <a:custGeom>
            <a:avLst/>
            <a:gdLst/>
            <a:ahLst/>
            <a:cxnLst/>
            <a:rect l="l" t="t" r="r" b="b"/>
            <a:pathLst>
              <a:path w="299085">
                <a:moveTo>
                  <a:pt x="0" y="0"/>
                </a:moveTo>
                <a:lnTo>
                  <a:pt x="298507" y="0"/>
                </a:lnTo>
              </a:path>
            </a:pathLst>
          </a:custGeom>
          <a:ln w="3175">
            <a:solidFill>
              <a:srgbClr val="990033"/>
            </a:solidFill>
          </a:ln>
        </p:spPr>
        <p:txBody>
          <a:bodyPr wrap="square" lIns="0" tIns="0" rIns="0" bIns="0" rtlCol="0"/>
          <a:lstStyle/>
          <a:p>
            <a:endParaRPr/>
          </a:p>
        </p:txBody>
      </p:sp>
      <p:sp>
        <p:nvSpPr>
          <p:cNvPr id="10" name="object 10"/>
          <p:cNvSpPr/>
          <p:nvPr/>
        </p:nvSpPr>
        <p:spPr>
          <a:xfrm>
            <a:off x="1588900" y="2015348"/>
            <a:ext cx="215265" cy="201295"/>
          </a:xfrm>
          <a:custGeom>
            <a:avLst/>
            <a:gdLst/>
            <a:ahLst/>
            <a:cxnLst/>
            <a:rect l="l" t="t" r="r" b="b"/>
            <a:pathLst>
              <a:path w="215264" h="201294">
                <a:moveTo>
                  <a:pt x="0" y="201144"/>
                </a:moveTo>
                <a:lnTo>
                  <a:pt x="214854" y="0"/>
                </a:lnTo>
              </a:path>
            </a:pathLst>
          </a:custGeom>
          <a:ln w="3175">
            <a:solidFill>
              <a:srgbClr val="990033"/>
            </a:solidFill>
          </a:ln>
        </p:spPr>
        <p:txBody>
          <a:bodyPr wrap="square" lIns="0" tIns="0" rIns="0" bIns="0" rtlCol="0"/>
          <a:lstStyle/>
          <a:p>
            <a:endParaRPr/>
          </a:p>
        </p:txBody>
      </p:sp>
      <p:sp>
        <p:nvSpPr>
          <p:cNvPr id="11" name="object 11"/>
          <p:cNvSpPr/>
          <p:nvPr/>
        </p:nvSpPr>
        <p:spPr>
          <a:xfrm>
            <a:off x="1804579" y="2015012"/>
            <a:ext cx="202565" cy="201295"/>
          </a:xfrm>
          <a:custGeom>
            <a:avLst/>
            <a:gdLst/>
            <a:ahLst/>
            <a:cxnLst/>
            <a:rect l="l" t="t" r="r" b="b"/>
            <a:pathLst>
              <a:path w="202564" h="201294">
                <a:moveTo>
                  <a:pt x="0" y="0"/>
                </a:moveTo>
                <a:lnTo>
                  <a:pt x="202148" y="201144"/>
                </a:lnTo>
              </a:path>
            </a:pathLst>
          </a:custGeom>
          <a:ln w="3175">
            <a:solidFill>
              <a:srgbClr val="990033"/>
            </a:solidFill>
          </a:ln>
        </p:spPr>
        <p:txBody>
          <a:bodyPr wrap="square" lIns="0" tIns="0" rIns="0" bIns="0" rtlCol="0"/>
          <a:lstStyle/>
          <a:p>
            <a:endParaRPr/>
          </a:p>
        </p:txBody>
      </p:sp>
      <p:sp>
        <p:nvSpPr>
          <p:cNvPr id="12" name="object 12"/>
          <p:cNvSpPr/>
          <p:nvPr/>
        </p:nvSpPr>
        <p:spPr>
          <a:xfrm>
            <a:off x="1796175" y="5496104"/>
            <a:ext cx="0" cy="846455"/>
          </a:xfrm>
          <a:custGeom>
            <a:avLst/>
            <a:gdLst/>
            <a:ahLst/>
            <a:cxnLst/>
            <a:rect l="l" t="t" r="r" b="b"/>
            <a:pathLst>
              <a:path h="846454">
                <a:moveTo>
                  <a:pt x="0" y="0"/>
                </a:moveTo>
                <a:lnTo>
                  <a:pt x="0" y="846267"/>
                </a:lnTo>
              </a:path>
            </a:pathLst>
          </a:custGeom>
          <a:ln w="3175">
            <a:solidFill>
              <a:srgbClr val="000000"/>
            </a:solidFill>
            <a:prstDash val="sysDot"/>
          </a:ln>
        </p:spPr>
        <p:txBody>
          <a:bodyPr wrap="square" lIns="0" tIns="0" rIns="0" bIns="0" rtlCol="0"/>
          <a:lstStyle/>
          <a:p>
            <a:endParaRPr/>
          </a:p>
        </p:txBody>
      </p:sp>
      <p:sp>
        <p:nvSpPr>
          <p:cNvPr id="13" name="object 13"/>
          <p:cNvSpPr/>
          <p:nvPr/>
        </p:nvSpPr>
        <p:spPr>
          <a:xfrm>
            <a:off x="1735885" y="2656240"/>
            <a:ext cx="102235" cy="1566545"/>
          </a:xfrm>
          <a:custGeom>
            <a:avLst/>
            <a:gdLst/>
            <a:ahLst/>
            <a:cxnLst/>
            <a:rect l="l" t="t" r="r" b="b"/>
            <a:pathLst>
              <a:path w="102235" h="1566545">
                <a:moveTo>
                  <a:pt x="0" y="1566509"/>
                </a:moveTo>
                <a:lnTo>
                  <a:pt x="102099" y="1566509"/>
                </a:lnTo>
                <a:lnTo>
                  <a:pt x="102099" y="0"/>
                </a:lnTo>
                <a:lnTo>
                  <a:pt x="0" y="0"/>
                </a:lnTo>
                <a:lnTo>
                  <a:pt x="0" y="1566509"/>
                </a:lnTo>
                <a:close/>
              </a:path>
            </a:pathLst>
          </a:custGeom>
          <a:solidFill>
            <a:srgbClr val="FFFFFF"/>
          </a:solidFill>
        </p:spPr>
        <p:txBody>
          <a:bodyPr wrap="square" lIns="0" tIns="0" rIns="0" bIns="0" rtlCol="0"/>
          <a:lstStyle/>
          <a:p>
            <a:endParaRPr/>
          </a:p>
        </p:txBody>
      </p:sp>
      <p:sp>
        <p:nvSpPr>
          <p:cNvPr id="14" name="object 14"/>
          <p:cNvSpPr/>
          <p:nvPr/>
        </p:nvSpPr>
        <p:spPr>
          <a:xfrm>
            <a:off x="1735885" y="5422900"/>
            <a:ext cx="102235" cy="73660"/>
          </a:xfrm>
          <a:custGeom>
            <a:avLst/>
            <a:gdLst/>
            <a:ahLst/>
            <a:cxnLst/>
            <a:rect l="l" t="t" r="r" b="b"/>
            <a:pathLst>
              <a:path w="102235" h="73660">
                <a:moveTo>
                  <a:pt x="0" y="73204"/>
                </a:moveTo>
                <a:lnTo>
                  <a:pt x="102099" y="73204"/>
                </a:lnTo>
                <a:lnTo>
                  <a:pt x="102099" y="0"/>
                </a:lnTo>
                <a:lnTo>
                  <a:pt x="0" y="0"/>
                </a:lnTo>
                <a:lnTo>
                  <a:pt x="0" y="73204"/>
                </a:lnTo>
                <a:close/>
              </a:path>
            </a:pathLst>
          </a:custGeom>
          <a:solidFill>
            <a:srgbClr val="FFFFFF"/>
          </a:solidFill>
        </p:spPr>
        <p:txBody>
          <a:bodyPr wrap="square" lIns="0" tIns="0" rIns="0" bIns="0" rtlCol="0"/>
          <a:lstStyle/>
          <a:p>
            <a:endParaRPr/>
          </a:p>
        </p:txBody>
      </p:sp>
      <p:sp>
        <p:nvSpPr>
          <p:cNvPr id="15" name="object 15"/>
          <p:cNvSpPr/>
          <p:nvPr/>
        </p:nvSpPr>
        <p:spPr>
          <a:xfrm>
            <a:off x="1735885" y="2656240"/>
            <a:ext cx="102235" cy="2840355"/>
          </a:xfrm>
          <a:custGeom>
            <a:avLst/>
            <a:gdLst/>
            <a:ahLst/>
            <a:cxnLst/>
            <a:rect l="l" t="t" r="r" b="b"/>
            <a:pathLst>
              <a:path w="102235" h="2840354">
                <a:moveTo>
                  <a:pt x="0" y="2839863"/>
                </a:moveTo>
                <a:lnTo>
                  <a:pt x="102099" y="2839863"/>
                </a:lnTo>
                <a:lnTo>
                  <a:pt x="102099" y="0"/>
                </a:lnTo>
                <a:lnTo>
                  <a:pt x="0" y="0"/>
                </a:lnTo>
                <a:lnTo>
                  <a:pt x="0" y="2839863"/>
                </a:lnTo>
                <a:close/>
              </a:path>
            </a:pathLst>
          </a:custGeom>
          <a:ln w="3175">
            <a:solidFill>
              <a:srgbClr val="990033"/>
            </a:solidFill>
          </a:ln>
        </p:spPr>
        <p:txBody>
          <a:bodyPr wrap="square" lIns="0" tIns="0" rIns="0" bIns="0" rtlCol="0"/>
          <a:lstStyle/>
          <a:p>
            <a:endParaRPr/>
          </a:p>
        </p:txBody>
      </p:sp>
      <p:sp>
        <p:nvSpPr>
          <p:cNvPr id="16" name="object 16"/>
          <p:cNvSpPr txBox="1"/>
          <p:nvPr/>
        </p:nvSpPr>
        <p:spPr>
          <a:xfrm>
            <a:off x="2895038" y="1703457"/>
            <a:ext cx="1322070" cy="531495"/>
          </a:xfrm>
          <a:prstGeom prst="rect">
            <a:avLst/>
          </a:prstGeom>
          <a:solidFill>
            <a:srgbClr val="FFFFCC"/>
          </a:solidFill>
          <a:ln w="3175">
            <a:solidFill>
              <a:srgbClr val="990033"/>
            </a:solidFill>
          </a:ln>
        </p:spPr>
        <p:txBody>
          <a:bodyPr vert="horz" wrap="square" lIns="0" tIns="13335" rIns="0" bIns="0" rtlCol="0">
            <a:spAutoFit/>
          </a:bodyPr>
          <a:lstStyle/>
          <a:p>
            <a:pPr marL="190500">
              <a:lnSpc>
                <a:spcPct val="100000"/>
              </a:lnSpc>
              <a:spcBef>
                <a:spcPts val="105"/>
              </a:spcBef>
            </a:pPr>
            <a:r>
              <a:rPr sz="1600" b="1" u="heavy" spc="20" dirty="0">
                <a:uFill>
                  <a:solidFill>
                    <a:srgbClr val="000000"/>
                  </a:solidFill>
                </a:uFill>
                <a:latin typeface="Arial"/>
                <a:cs typeface="Arial"/>
              </a:rPr>
              <a:t> </a:t>
            </a:r>
            <a:r>
              <a:rPr sz="1600" b="1" u="heavy" spc="-5" dirty="0">
                <a:uFill>
                  <a:solidFill>
                    <a:srgbClr val="000000"/>
                  </a:solidFill>
                </a:uFill>
                <a:latin typeface="Arial"/>
                <a:cs typeface="Arial"/>
              </a:rPr>
              <a:t>: </a:t>
            </a:r>
            <a:r>
              <a:rPr sz="1600" b="1" u="heavy" spc="30" dirty="0">
                <a:uFill>
                  <a:solidFill>
                    <a:srgbClr val="000000"/>
                  </a:solidFill>
                </a:uFill>
                <a:latin typeface="Arial"/>
                <a:cs typeface="Arial"/>
              </a:rPr>
              <a:t>obje</a:t>
            </a:r>
            <a:r>
              <a:rPr sz="1600" b="1" u="heavy" spc="-170" dirty="0">
                <a:uFill>
                  <a:solidFill>
                    <a:srgbClr val="000000"/>
                  </a:solidFill>
                </a:uFill>
                <a:latin typeface="Arial"/>
                <a:cs typeface="Arial"/>
              </a:rPr>
              <a:t> </a:t>
            </a:r>
            <a:r>
              <a:rPr sz="1600" b="1" u="heavy" spc="20" dirty="0">
                <a:uFill>
                  <a:solidFill>
                    <a:srgbClr val="000000"/>
                  </a:solidFill>
                </a:uFill>
                <a:latin typeface="Arial"/>
                <a:cs typeface="Arial"/>
              </a:rPr>
              <a:t>ct1</a:t>
            </a:r>
            <a:endParaRPr sz="1600">
              <a:latin typeface="Arial"/>
              <a:cs typeface="Arial"/>
            </a:endParaRPr>
          </a:p>
        </p:txBody>
      </p:sp>
      <p:sp>
        <p:nvSpPr>
          <p:cNvPr id="17" name="object 17"/>
          <p:cNvSpPr/>
          <p:nvPr/>
        </p:nvSpPr>
        <p:spPr>
          <a:xfrm>
            <a:off x="3464824" y="5477047"/>
            <a:ext cx="227329" cy="212725"/>
          </a:xfrm>
          <a:custGeom>
            <a:avLst/>
            <a:gdLst/>
            <a:ahLst/>
            <a:cxnLst/>
            <a:rect l="l" t="t" r="r" b="b"/>
            <a:pathLst>
              <a:path w="227329" h="212725">
                <a:moveTo>
                  <a:pt x="0" y="0"/>
                </a:moveTo>
                <a:lnTo>
                  <a:pt x="227074" y="212595"/>
                </a:lnTo>
              </a:path>
            </a:pathLst>
          </a:custGeom>
          <a:ln w="3175">
            <a:solidFill>
              <a:srgbClr val="990033"/>
            </a:solidFill>
          </a:ln>
        </p:spPr>
        <p:txBody>
          <a:bodyPr wrap="square" lIns="0" tIns="0" rIns="0" bIns="0" rtlCol="0"/>
          <a:lstStyle/>
          <a:p>
            <a:endParaRPr/>
          </a:p>
        </p:txBody>
      </p:sp>
      <p:sp>
        <p:nvSpPr>
          <p:cNvPr id="18" name="object 18"/>
          <p:cNvSpPr/>
          <p:nvPr/>
        </p:nvSpPr>
        <p:spPr>
          <a:xfrm>
            <a:off x="3464824" y="5477047"/>
            <a:ext cx="227329" cy="213360"/>
          </a:xfrm>
          <a:custGeom>
            <a:avLst/>
            <a:gdLst/>
            <a:ahLst/>
            <a:cxnLst/>
            <a:rect l="l" t="t" r="r" b="b"/>
            <a:pathLst>
              <a:path w="227329" h="213360">
                <a:moveTo>
                  <a:pt x="0" y="212998"/>
                </a:moveTo>
                <a:lnTo>
                  <a:pt x="227074" y="0"/>
                </a:lnTo>
              </a:path>
            </a:pathLst>
          </a:custGeom>
          <a:ln w="3175">
            <a:solidFill>
              <a:srgbClr val="990033"/>
            </a:solidFill>
          </a:ln>
        </p:spPr>
        <p:txBody>
          <a:bodyPr wrap="square" lIns="0" tIns="0" rIns="0" bIns="0" rtlCol="0"/>
          <a:lstStyle/>
          <a:p>
            <a:endParaRPr/>
          </a:p>
        </p:txBody>
      </p:sp>
      <p:sp>
        <p:nvSpPr>
          <p:cNvPr id="19" name="object 19"/>
          <p:cNvSpPr/>
          <p:nvPr/>
        </p:nvSpPr>
        <p:spPr>
          <a:xfrm>
            <a:off x="3564327" y="2241677"/>
            <a:ext cx="0" cy="22860"/>
          </a:xfrm>
          <a:custGeom>
            <a:avLst/>
            <a:gdLst/>
            <a:ahLst/>
            <a:cxnLst/>
            <a:rect l="l" t="t" r="r" b="b"/>
            <a:pathLst>
              <a:path h="22860">
                <a:moveTo>
                  <a:pt x="0" y="0"/>
                </a:moveTo>
                <a:lnTo>
                  <a:pt x="0" y="22532"/>
                </a:lnTo>
              </a:path>
            </a:pathLst>
          </a:custGeom>
          <a:ln w="3175">
            <a:solidFill>
              <a:srgbClr val="000000"/>
            </a:solidFill>
            <a:prstDash val="sysDot"/>
          </a:ln>
        </p:spPr>
        <p:txBody>
          <a:bodyPr wrap="square" lIns="0" tIns="0" rIns="0" bIns="0" rtlCol="0"/>
          <a:lstStyle/>
          <a:p>
            <a:endParaRPr/>
          </a:p>
        </p:txBody>
      </p:sp>
      <p:sp>
        <p:nvSpPr>
          <p:cNvPr id="20" name="object 20"/>
          <p:cNvSpPr/>
          <p:nvPr/>
        </p:nvSpPr>
        <p:spPr>
          <a:xfrm>
            <a:off x="3564327" y="5305218"/>
            <a:ext cx="0" cy="309245"/>
          </a:xfrm>
          <a:custGeom>
            <a:avLst/>
            <a:gdLst/>
            <a:ahLst/>
            <a:cxnLst/>
            <a:rect l="l" t="t" r="r" b="b"/>
            <a:pathLst>
              <a:path h="309245">
                <a:moveTo>
                  <a:pt x="0" y="0"/>
                </a:moveTo>
                <a:lnTo>
                  <a:pt x="0" y="308852"/>
                </a:lnTo>
              </a:path>
            </a:pathLst>
          </a:custGeom>
          <a:ln w="3175">
            <a:solidFill>
              <a:srgbClr val="000000"/>
            </a:solidFill>
            <a:prstDash val="sysDot"/>
          </a:ln>
        </p:spPr>
        <p:txBody>
          <a:bodyPr wrap="square" lIns="0" tIns="0" rIns="0" bIns="0" rtlCol="0"/>
          <a:lstStyle/>
          <a:p>
            <a:endParaRPr/>
          </a:p>
        </p:txBody>
      </p:sp>
      <p:sp>
        <p:nvSpPr>
          <p:cNvPr id="21" name="object 21"/>
          <p:cNvSpPr/>
          <p:nvPr/>
        </p:nvSpPr>
        <p:spPr>
          <a:xfrm>
            <a:off x="3504827" y="2264210"/>
            <a:ext cx="103505" cy="3041015"/>
          </a:xfrm>
          <a:custGeom>
            <a:avLst/>
            <a:gdLst/>
            <a:ahLst/>
            <a:cxnLst/>
            <a:rect l="l" t="t" r="r" b="b"/>
            <a:pathLst>
              <a:path w="103504" h="3041015">
                <a:moveTo>
                  <a:pt x="0" y="3041008"/>
                </a:moveTo>
                <a:lnTo>
                  <a:pt x="103329" y="3041008"/>
                </a:lnTo>
                <a:lnTo>
                  <a:pt x="103329" y="0"/>
                </a:lnTo>
                <a:lnTo>
                  <a:pt x="0" y="0"/>
                </a:lnTo>
                <a:lnTo>
                  <a:pt x="0" y="3041008"/>
                </a:lnTo>
                <a:close/>
              </a:path>
            </a:pathLst>
          </a:custGeom>
          <a:solidFill>
            <a:srgbClr val="FFFFFF"/>
          </a:solidFill>
        </p:spPr>
        <p:txBody>
          <a:bodyPr wrap="square" lIns="0" tIns="0" rIns="0" bIns="0" rtlCol="0"/>
          <a:lstStyle/>
          <a:p>
            <a:endParaRPr/>
          </a:p>
        </p:txBody>
      </p:sp>
      <p:sp>
        <p:nvSpPr>
          <p:cNvPr id="22" name="object 22"/>
          <p:cNvSpPr/>
          <p:nvPr/>
        </p:nvSpPr>
        <p:spPr>
          <a:xfrm>
            <a:off x="3504827" y="2264210"/>
            <a:ext cx="103505" cy="3041015"/>
          </a:xfrm>
          <a:custGeom>
            <a:avLst/>
            <a:gdLst/>
            <a:ahLst/>
            <a:cxnLst/>
            <a:rect l="l" t="t" r="r" b="b"/>
            <a:pathLst>
              <a:path w="103504" h="3041015">
                <a:moveTo>
                  <a:pt x="0" y="3041008"/>
                </a:moveTo>
                <a:lnTo>
                  <a:pt x="103329" y="3041008"/>
                </a:lnTo>
                <a:lnTo>
                  <a:pt x="103329" y="0"/>
                </a:lnTo>
                <a:lnTo>
                  <a:pt x="0" y="0"/>
                </a:lnTo>
                <a:lnTo>
                  <a:pt x="0" y="3041008"/>
                </a:lnTo>
                <a:close/>
              </a:path>
            </a:pathLst>
          </a:custGeom>
          <a:ln w="3175">
            <a:solidFill>
              <a:srgbClr val="990033"/>
            </a:solidFill>
          </a:ln>
        </p:spPr>
        <p:txBody>
          <a:bodyPr wrap="square" lIns="0" tIns="0" rIns="0" bIns="0" rtlCol="0"/>
          <a:lstStyle/>
          <a:p>
            <a:endParaRPr/>
          </a:p>
        </p:txBody>
      </p:sp>
      <p:sp>
        <p:nvSpPr>
          <p:cNvPr id="23" name="object 23"/>
          <p:cNvSpPr txBox="1"/>
          <p:nvPr/>
        </p:nvSpPr>
        <p:spPr>
          <a:xfrm>
            <a:off x="4770963" y="1703457"/>
            <a:ext cx="1251585" cy="521970"/>
          </a:xfrm>
          <a:prstGeom prst="rect">
            <a:avLst/>
          </a:prstGeom>
          <a:solidFill>
            <a:srgbClr val="FFFFCC"/>
          </a:solidFill>
          <a:ln w="3175">
            <a:solidFill>
              <a:srgbClr val="990033"/>
            </a:solidFill>
          </a:ln>
        </p:spPr>
        <p:txBody>
          <a:bodyPr vert="horz" wrap="square" lIns="0" tIns="13335" rIns="0" bIns="0" rtlCol="0">
            <a:spAutoFit/>
          </a:bodyPr>
          <a:lstStyle/>
          <a:p>
            <a:pPr marL="143510">
              <a:lnSpc>
                <a:spcPct val="100000"/>
              </a:lnSpc>
              <a:spcBef>
                <a:spcPts val="105"/>
              </a:spcBef>
            </a:pPr>
            <a:r>
              <a:rPr sz="1600" b="1" u="heavy" spc="114" dirty="0">
                <a:uFill>
                  <a:solidFill>
                    <a:srgbClr val="000000"/>
                  </a:solidFill>
                </a:uFill>
                <a:latin typeface="Arial"/>
                <a:cs typeface="Arial"/>
              </a:rPr>
              <a:t> </a:t>
            </a:r>
            <a:r>
              <a:rPr sz="1600" b="1" u="heavy" spc="-5" dirty="0">
                <a:uFill>
                  <a:solidFill>
                    <a:srgbClr val="000000"/>
                  </a:solidFill>
                </a:uFill>
                <a:latin typeface="Arial"/>
                <a:cs typeface="Arial"/>
              </a:rPr>
              <a:t>: </a:t>
            </a:r>
            <a:r>
              <a:rPr sz="1600" b="1" u="heavy" spc="-10" dirty="0">
                <a:uFill>
                  <a:solidFill>
                    <a:srgbClr val="000000"/>
                  </a:solidFill>
                </a:uFill>
                <a:latin typeface="Arial"/>
                <a:cs typeface="Arial"/>
              </a:rPr>
              <a:t>o</a:t>
            </a:r>
            <a:r>
              <a:rPr sz="1600" b="1" u="heavy" spc="-270" dirty="0">
                <a:uFill>
                  <a:solidFill>
                    <a:srgbClr val="000000"/>
                  </a:solidFill>
                </a:uFill>
                <a:latin typeface="Arial"/>
                <a:cs typeface="Arial"/>
              </a:rPr>
              <a:t> </a:t>
            </a:r>
            <a:r>
              <a:rPr sz="1600" b="1" u="heavy" spc="30" dirty="0">
                <a:uFill>
                  <a:solidFill>
                    <a:srgbClr val="000000"/>
                  </a:solidFill>
                </a:uFill>
                <a:latin typeface="Arial"/>
                <a:cs typeface="Arial"/>
              </a:rPr>
              <a:t>bject2</a:t>
            </a:r>
            <a:endParaRPr sz="1600">
              <a:latin typeface="Arial"/>
              <a:cs typeface="Arial"/>
            </a:endParaRPr>
          </a:p>
        </p:txBody>
      </p:sp>
      <p:sp>
        <p:nvSpPr>
          <p:cNvPr id="24" name="object 24"/>
          <p:cNvSpPr/>
          <p:nvPr/>
        </p:nvSpPr>
        <p:spPr>
          <a:xfrm>
            <a:off x="5293519" y="5533176"/>
            <a:ext cx="227329" cy="212725"/>
          </a:xfrm>
          <a:custGeom>
            <a:avLst/>
            <a:gdLst/>
            <a:ahLst/>
            <a:cxnLst/>
            <a:rect l="l" t="t" r="r" b="b"/>
            <a:pathLst>
              <a:path w="227329" h="212725">
                <a:moveTo>
                  <a:pt x="0" y="0"/>
                </a:moveTo>
                <a:lnTo>
                  <a:pt x="226737" y="212175"/>
                </a:lnTo>
              </a:path>
            </a:pathLst>
          </a:custGeom>
          <a:ln w="3175">
            <a:solidFill>
              <a:srgbClr val="990033"/>
            </a:solidFill>
          </a:ln>
        </p:spPr>
        <p:txBody>
          <a:bodyPr wrap="square" lIns="0" tIns="0" rIns="0" bIns="0" rtlCol="0"/>
          <a:lstStyle/>
          <a:p>
            <a:endParaRPr/>
          </a:p>
        </p:txBody>
      </p:sp>
      <p:sp>
        <p:nvSpPr>
          <p:cNvPr id="25" name="object 25"/>
          <p:cNvSpPr/>
          <p:nvPr/>
        </p:nvSpPr>
        <p:spPr>
          <a:xfrm>
            <a:off x="5293519" y="5533579"/>
            <a:ext cx="227329" cy="212725"/>
          </a:xfrm>
          <a:custGeom>
            <a:avLst/>
            <a:gdLst/>
            <a:ahLst/>
            <a:cxnLst/>
            <a:rect l="l" t="t" r="r" b="b"/>
            <a:pathLst>
              <a:path w="227329" h="212725">
                <a:moveTo>
                  <a:pt x="0" y="212175"/>
                </a:moveTo>
                <a:lnTo>
                  <a:pt x="226737" y="0"/>
                </a:lnTo>
              </a:path>
            </a:pathLst>
          </a:custGeom>
          <a:ln w="3175">
            <a:solidFill>
              <a:srgbClr val="990033"/>
            </a:solidFill>
          </a:ln>
        </p:spPr>
        <p:txBody>
          <a:bodyPr wrap="square" lIns="0" tIns="0" rIns="0" bIns="0" rtlCol="0"/>
          <a:lstStyle/>
          <a:p>
            <a:endParaRPr/>
          </a:p>
        </p:txBody>
      </p:sp>
      <p:sp>
        <p:nvSpPr>
          <p:cNvPr id="26" name="object 26"/>
          <p:cNvSpPr/>
          <p:nvPr/>
        </p:nvSpPr>
        <p:spPr>
          <a:xfrm>
            <a:off x="5404954" y="2241677"/>
            <a:ext cx="0" cy="22860"/>
          </a:xfrm>
          <a:custGeom>
            <a:avLst/>
            <a:gdLst/>
            <a:ahLst/>
            <a:cxnLst/>
            <a:rect l="l" t="t" r="r" b="b"/>
            <a:pathLst>
              <a:path h="22860">
                <a:moveTo>
                  <a:pt x="0" y="0"/>
                </a:moveTo>
                <a:lnTo>
                  <a:pt x="0" y="22565"/>
                </a:lnTo>
              </a:path>
            </a:pathLst>
          </a:custGeom>
          <a:ln w="3175">
            <a:solidFill>
              <a:srgbClr val="000000"/>
            </a:solidFill>
            <a:prstDash val="sysDot"/>
          </a:ln>
        </p:spPr>
        <p:txBody>
          <a:bodyPr wrap="square" lIns="0" tIns="0" rIns="0" bIns="0" rtlCol="0"/>
          <a:lstStyle/>
          <a:p>
            <a:endParaRPr/>
          </a:p>
        </p:txBody>
      </p:sp>
      <p:sp>
        <p:nvSpPr>
          <p:cNvPr id="27" name="object 27"/>
          <p:cNvSpPr/>
          <p:nvPr/>
        </p:nvSpPr>
        <p:spPr>
          <a:xfrm>
            <a:off x="5404954" y="2460452"/>
            <a:ext cx="0" cy="599440"/>
          </a:xfrm>
          <a:custGeom>
            <a:avLst/>
            <a:gdLst/>
            <a:ahLst/>
            <a:cxnLst/>
            <a:rect l="l" t="t" r="r" b="b"/>
            <a:pathLst>
              <a:path h="599439">
                <a:moveTo>
                  <a:pt x="0" y="0"/>
                </a:moveTo>
                <a:lnTo>
                  <a:pt x="0" y="599286"/>
                </a:lnTo>
              </a:path>
            </a:pathLst>
          </a:custGeom>
          <a:ln w="3175">
            <a:solidFill>
              <a:srgbClr val="000000"/>
            </a:solidFill>
            <a:prstDash val="sysDot"/>
          </a:ln>
        </p:spPr>
        <p:txBody>
          <a:bodyPr wrap="square" lIns="0" tIns="0" rIns="0" bIns="0" rtlCol="0"/>
          <a:lstStyle/>
          <a:p>
            <a:endParaRPr/>
          </a:p>
        </p:txBody>
      </p:sp>
      <p:sp>
        <p:nvSpPr>
          <p:cNvPr id="28" name="object 28"/>
          <p:cNvSpPr/>
          <p:nvPr/>
        </p:nvSpPr>
        <p:spPr>
          <a:xfrm>
            <a:off x="5404954" y="5070511"/>
            <a:ext cx="0" cy="600075"/>
          </a:xfrm>
          <a:custGeom>
            <a:avLst/>
            <a:gdLst/>
            <a:ahLst/>
            <a:cxnLst/>
            <a:rect l="l" t="t" r="r" b="b"/>
            <a:pathLst>
              <a:path h="600075">
                <a:moveTo>
                  <a:pt x="0" y="0"/>
                </a:moveTo>
                <a:lnTo>
                  <a:pt x="0" y="599672"/>
                </a:lnTo>
              </a:path>
            </a:pathLst>
          </a:custGeom>
          <a:ln w="3175">
            <a:solidFill>
              <a:srgbClr val="000000"/>
            </a:solidFill>
            <a:prstDash val="sysDot"/>
          </a:ln>
        </p:spPr>
        <p:txBody>
          <a:bodyPr wrap="square" lIns="0" tIns="0" rIns="0" bIns="0" rtlCol="0"/>
          <a:lstStyle/>
          <a:p>
            <a:endParaRPr/>
          </a:p>
        </p:txBody>
      </p:sp>
      <p:sp>
        <p:nvSpPr>
          <p:cNvPr id="29" name="object 29"/>
          <p:cNvSpPr/>
          <p:nvPr/>
        </p:nvSpPr>
        <p:spPr>
          <a:xfrm>
            <a:off x="5344278" y="2264243"/>
            <a:ext cx="103505" cy="196215"/>
          </a:xfrm>
          <a:custGeom>
            <a:avLst/>
            <a:gdLst/>
            <a:ahLst/>
            <a:cxnLst/>
            <a:rect l="l" t="t" r="r" b="b"/>
            <a:pathLst>
              <a:path w="103504" h="196214">
                <a:moveTo>
                  <a:pt x="0" y="196208"/>
                </a:moveTo>
                <a:lnTo>
                  <a:pt x="103329" y="196208"/>
                </a:lnTo>
                <a:lnTo>
                  <a:pt x="103329" y="0"/>
                </a:lnTo>
                <a:lnTo>
                  <a:pt x="0" y="0"/>
                </a:lnTo>
                <a:lnTo>
                  <a:pt x="0" y="196208"/>
                </a:lnTo>
                <a:close/>
              </a:path>
            </a:pathLst>
          </a:custGeom>
          <a:solidFill>
            <a:srgbClr val="FFFFFF"/>
          </a:solidFill>
        </p:spPr>
        <p:txBody>
          <a:bodyPr wrap="square" lIns="0" tIns="0" rIns="0" bIns="0" rtlCol="0"/>
          <a:lstStyle/>
          <a:p>
            <a:endParaRPr/>
          </a:p>
        </p:txBody>
      </p:sp>
      <p:sp>
        <p:nvSpPr>
          <p:cNvPr id="30" name="object 30"/>
          <p:cNvSpPr/>
          <p:nvPr/>
        </p:nvSpPr>
        <p:spPr>
          <a:xfrm>
            <a:off x="5344278" y="2264243"/>
            <a:ext cx="103505" cy="196215"/>
          </a:xfrm>
          <a:custGeom>
            <a:avLst/>
            <a:gdLst/>
            <a:ahLst/>
            <a:cxnLst/>
            <a:rect l="l" t="t" r="r" b="b"/>
            <a:pathLst>
              <a:path w="103504" h="196214">
                <a:moveTo>
                  <a:pt x="0" y="196208"/>
                </a:moveTo>
                <a:lnTo>
                  <a:pt x="103329" y="196208"/>
                </a:lnTo>
                <a:lnTo>
                  <a:pt x="103329" y="0"/>
                </a:lnTo>
                <a:lnTo>
                  <a:pt x="0" y="0"/>
                </a:lnTo>
                <a:lnTo>
                  <a:pt x="0" y="196208"/>
                </a:lnTo>
                <a:close/>
              </a:path>
            </a:pathLst>
          </a:custGeom>
          <a:ln w="3175">
            <a:solidFill>
              <a:srgbClr val="990033"/>
            </a:solidFill>
          </a:ln>
        </p:spPr>
        <p:txBody>
          <a:bodyPr wrap="square" lIns="0" tIns="0" rIns="0" bIns="0" rtlCol="0"/>
          <a:lstStyle/>
          <a:p>
            <a:endParaRPr/>
          </a:p>
        </p:txBody>
      </p:sp>
      <p:sp>
        <p:nvSpPr>
          <p:cNvPr id="31" name="object 31"/>
          <p:cNvSpPr/>
          <p:nvPr/>
        </p:nvSpPr>
        <p:spPr>
          <a:xfrm>
            <a:off x="5344278" y="3059738"/>
            <a:ext cx="103505" cy="2011045"/>
          </a:xfrm>
          <a:custGeom>
            <a:avLst/>
            <a:gdLst/>
            <a:ahLst/>
            <a:cxnLst/>
            <a:rect l="l" t="t" r="r" b="b"/>
            <a:pathLst>
              <a:path w="103504" h="2011045">
                <a:moveTo>
                  <a:pt x="0" y="2010772"/>
                </a:moveTo>
                <a:lnTo>
                  <a:pt x="103329" y="2010772"/>
                </a:lnTo>
                <a:lnTo>
                  <a:pt x="103329" y="0"/>
                </a:lnTo>
                <a:lnTo>
                  <a:pt x="0" y="0"/>
                </a:lnTo>
                <a:lnTo>
                  <a:pt x="0" y="2010772"/>
                </a:lnTo>
                <a:close/>
              </a:path>
            </a:pathLst>
          </a:custGeom>
          <a:solidFill>
            <a:srgbClr val="FFFFFF"/>
          </a:solidFill>
        </p:spPr>
        <p:txBody>
          <a:bodyPr wrap="square" lIns="0" tIns="0" rIns="0" bIns="0" rtlCol="0"/>
          <a:lstStyle/>
          <a:p>
            <a:endParaRPr/>
          </a:p>
        </p:txBody>
      </p:sp>
      <p:sp>
        <p:nvSpPr>
          <p:cNvPr id="32" name="object 32"/>
          <p:cNvSpPr/>
          <p:nvPr/>
        </p:nvSpPr>
        <p:spPr>
          <a:xfrm>
            <a:off x="5344278" y="3059738"/>
            <a:ext cx="103505" cy="2011045"/>
          </a:xfrm>
          <a:custGeom>
            <a:avLst/>
            <a:gdLst/>
            <a:ahLst/>
            <a:cxnLst/>
            <a:rect l="l" t="t" r="r" b="b"/>
            <a:pathLst>
              <a:path w="103504" h="2011045">
                <a:moveTo>
                  <a:pt x="0" y="2010772"/>
                </a:moveTo>
                <a:lnTo>
                  <a:pt x="103329" y="2010772"/>
                </a:lnTo>
                <a:lnTo>
                  <a:pt x="103329" y="0"/>
                </a:lnTo>
                <a:lnTo>
                  <a:pt x="0" y="0"/>
                </a:lnTo>
                <a:lnTo>
                  <a:pt x="0" y="2010772"/>
                </a:lnTo>
                <a:close/>
              </a:path>
            </a:pathLst>
          </a:custGeom>
          <a:ln w="3175">
            <a:solidFill>
              <a:srgbClr val="990033"/>
            </a:solidFill>
          </a:ln>
        </p:spPr>
        <p:txBody>
          <a:bodyPr wrap="square" lIns="0" tIns="0" rIns="0" bIns="0" rtlCol="0"/>
          <a:lstStyle/>
          <a:p>
            <a:endParaRPr/>
          </a:p>
        </p:txBody>
      </p:sp>
      <p:sp>
        <p:nvSpPr>
          <p:cNvPr id="33" name="object 33"/>
          <p:cNvSpPr txBox="1"/>
          <p:nvPr/>
        </p:nvSpPr>
        <p:spPr>
          <a:xfrm>
            <a:off x="6671930" y="1703457"/>
            <a:ext cx="1358265" cy="521970"/>
          </a:xfrm>
          <a:prstGeom prst="rect">
            <a:avLst/>
          </a:prstGeom>
          <a:solidFill>
            <a:srgbClr val="FFFFCC"/>
          </a:solidFill>
          <a:ln w="3175">
            <a:solidFill>
              <a:srgbClr val="990033"/>
            </a:solidFill>
          </a:ln>
        </p:spPr>
        <p:txBody>
          <a:bodyPr vert="horz" wrap="square" lIns="0" tIns="13335" rIns="0" bIns="0" rtlCol="0">
            <a:spAutoFit/>
          </a:bodyPr>
          <a:lstStyle/>
          <a:p>
            <a:pPr marL="202565">
              <a:lnSpc>
                <a:spcPct val="100000"/>
              </a:lnSpc>
              <a:spcBef>
                <a:spcPts val="105"/>
              </a:spcBef>
            </a:pPr>
            <a:r>
              <a:rPr sz="1600" b="1" u="heavy" spc="20" dirty="0">
                <a:uFill>
                  <a:solidFill>
                    <a:srgbClr val="000000"/>
                  </a:solidFill>
                </a:uFill>
                <a:latin typeface="Arial"/>
                <a:cs typeface="Arial"/>
              </a:rPr>
              <a:t> </a:t>
            </a:r>
            <a:r>
              <a:rPr sz="1600" b="1" u="heavy" spc="-5" dirty="0">
                <a:uFill>
                  <a:solidFill>
                    <a:srgbClr val="000000"/>
                  </a:solidFill>
                </a:uFill>
                <a:latin typeface="Arial"/>
                <a:cs typeface="Arial"/>
              </a:rPr>
              <a:t>: </a:t>
            </a:r>
            <a:r>
              <a:rPr sz="1600" b="1" u="heavy" spc="30" dirty="0">
                <a:uFill>
                  <a:solidFill>
                    <a:srgbClr val="000000"/>
                  </a:solidFill>
                </a:uFill>
                <a:latin typeface="Arial"/>
                <a:cs typeface="Arial"/>
              </a:rPr>
              <a:t>obje</a:t>
            </a:r>
            <a:r>
              <a:rPr sz="1600" b="1" u="heavy" spc="-170" dirty="0">
                <a:uFill>
                  <a:solidFill>
                    <a:srgbClr val="000000"/>
                  </a:solidFill>
                </a:uFill>
                <a:latin typeface="Arial"/>
                <a:cs typeface="Arial"/>
              </a:rPr>
              <a:t> </a:t>
            </a:r>
            <a:r>
              <a:rPr sz="1600" b="1" u="heavy" spc="20" dirty="0">
                <a:uFill>
                  <a:solidFill>
                    <a:srgbClr val="000000"/>
                  </a:solidFill>
                </a:uFill>
                <a:latin typeface="Arial"/>
                <a:cs typeface="Arial"/>
              </a:rPr>
              <a:t>ct3</a:t>
            </a:r>
            <a:endParaRPr sz="1600">
              <a:latin typeface="Arial"/>
              <a:cs typeface="Arial"/>
            </a:endParaRPr>
          </a:p>
        </p:txBody>
      </p:sp>
      <p:sp>
        <p:nvSpPr>
          <p:cNvPr id="34" name="object 34"/>
          <p:cNvSpPr/>
          <p:nvPr/>
        </p:nvSpPr>
        <p:spPr>
          <a:xfrm>
            <a:off x="7253146" y="5644998"/>
            <a:ext cx="227329" cy="212725"/>
          </a:xfrm>
          <a:custGeom>
            <a:avLst/>
            <a:gdLst/>
            <a:ahLst/>
            <a:cxnLst/>
            <a:rect l="l" t="t" r="r" b="b"/>
            <a:pathLst>
              <a:path w="227329" h="212725">
                <a:moveTo>
                  <a:pt x="0" y="0"/>
                </a:moveTo>
                <a:lnTo>
                  <a:pt x="227242" y="212175"/>
                </a:lnTo>
              </a:path>
            </a:pathLst>
          </a:custGeom>
          <a:ln w="3175">
            <a:solidFill>
              <a:srgbClr val="990033"/>
            </a:solidFill>
          </a:ln>
        </p:spPr>
        <p:txBody>
          <a:bodyPr wrap="square" lIns="0" tIns="0" rIns="0" bIns="0" rtlCol="0"/>
          <a:lstStyle/>
          <a:p>
            <a:endParaRPr/>
          </a:p>
        </p:txBody>
      </p:sp>
      <p:sp>
        <p:nvSpPr>
          <p:cNvPr id="35" name="object 35"/>
          <p:cNvSpPr/>
          <p:nvPr/>
        </p:nvSpPr>
        <p:spPr>
          <a:xfrm>
            <a:off x="7253146" y="5645401"/>
            <a:ext cx="227329" cy="212725"/>
          </a:xfrm>
          <a:custGeom>
            <a:avLst/>
            <a:gdLst/>
            <a:ahLst/>
            <a:cxnLst/>
            <a:rect l="l" t="t" r="r" b="b"/>
            <a:pathLst>
              <a:path w="227329" h="212725">
                <a:moveTo>
                  <a:pt x="0" y="212595"/>
                </a:moveTo>
                <a:lnTo>
                  <a:pt x="227242" y="0"/>
                </a:lnTo>
              </a:path>
            </a:pathLst>
          </a:custGeom>
          <a:ln w="3175">
            <a:solidFill>
              <a:srgbClr val="990033"/>
            </a:solidFill>
          </a:ln>
        </p:spPr>
        <p:txBody>
          <a:bodyPr wrap="square" lIns="0" tIns="0" rIns="0" bIns="0" rtlCol="0"/>
          <a:lstStyle/>
          <a:p>
            <a:endParaRPr/>
          </a:p>
        </p:txBody>
      </p:sp>
      <p:sp>
        <p:nvSpPr>
          <p:cNvPr id="36" name="object 36"/>
          <p:cNvSpPr/>
          <p:nvPr/>
        </p:nvSpPr>
        <p:spPr>
          <a:xfrm>
            <a:off x="7364414" y="2241677"/>
            <a:ext cx="0" cy="22860"/>
          </a:xfrm>
          <a:custGeom>
            <a:avLst/>
            <a:gdLst/>
            <a:ahLst/>
            <a:cxnLst/>
            <a:rect l="l" t="t" r="r" b="b"/>
            <a:pathLst>
              <a:path h="22860">
                <a:moveTo>
                  <a:pt x="0" y="0"/>
                </a:moveTo>
                <a:lnTo>
                  <a:pt x="0" y="22565"/>
                </a:lnTo>
              </a:path>
            </a:pathLst>
          </a:custGeom>
          <a:ln w="3175">
            <a:solidFill>
              <a:srgbClr val="000000"/>
            </a:solidFill>
            <a:prstDash val="sysDot"/>
          </a:ln>
        </p:spPr>
        <p:txBody>
          <a:bodyPr wrap="square" lIns="0" tIns="0" rIns="0" bIns="0" rtlCol="0"/>
          <a:lstStyle/>
          <a:p>
            <a:endParaRPr/>
          </a:p>
        </p:txBody>
      </p:sp>
      <p:sp>
        <p:nvSpPr>
          <p:cNvPr id="37" name="object 37"/>
          <p:cNvSpPr/>
          <p:nvPr/>
        </p:nvSpPr>
        <p:spPr>
          <a:xfrm>
            <a:off x="7364414" y="2460452"/>
            <a:ext cx="0" cy="1350010"/>
          </a:xfrm>
          <a:custGeom>
            <a:avLst/>
            <a:gdLst/>
            <a:ahLst/>
            <a:cxnLst/>
            <a:rect l="l" t="t" r="r" b="b"/>
            <a:pathLst>
              <a:path h="1350010">
                <a:moveTo>
                  <a:pt x="0" y="0"/>
                </a:moveTo>
                <a:lnTo>
                  <a:pt x="0" y="1349716"/>
                </a:lnTo>
              </a:path>
            </a:pathLst>
          </a:custGeom>
          <a:ln w="3175">
            <a:solidFill>
              <a:srgbClr val="000000"/>
            </a:solidFill>
            <a:prstDash val="sysDot"/>
          </a:ln>
        </p:spPr>
        <p:txBody>
          <a:bodyPr wrap="square" lIns="0" tIns="0" rIns="0" bIns="0" rtlCol="0"/>
          <a:lstStyle/>
          <a:p>
            <a:endParaRPr/>
          </a:p>
        </p:txBody>
      </p:sp>
      <p:sp>
        <p:nvSpPr>
          <p:cNvPr id="38" name="object 38"/>
          <p:cNvSpPr/>
          <p:nvPr/>
        </p:nvSpPr>
        <p:spPr>
          <a:xfrm>
            <a:off x="7364414" y="4779321"/>
            <a:ext cx="0" cy="1003300"/>
          </a:xfrm>
          <a:custGeom>
            <a:avLst/>
            <a:gdLst/>
            <a:ahLst/>
            <a:cxnLst/>
            <a:rect l="l" t="t" r="r" b="b"/>
            <a:pathLst>
              <a:path h="1003300">
                <a:moveTo>
                  <a:pt x="0" y="0"/>
                </a:moveTo>
                <a:lnTo>
                  <a:pt x="0" y="1002683"/>
                </a:lnTo>
              </a:path>
            </a:pathLst>
          </a:custGeom>
          <a:ln w="3175">
            <a:solidFill>
              <a:srgbClr val="000000"/>
            </a:solidFill>
            <a:prstDash val="sysDot"/>
          </a:ln>
        </p:spPr>
        <p:txBody>
          <a:bodyPr wrap="square" lIns="0" tIns="0" rIns="0" bIns="0" rtlCol="0"/>
          <a:lstStyle/>
          <a:p>
            <a:endParaRPr/>
          </a:p>
        </p:txBody>
      </p:sp>
      <p:sp>
        <p:nvSpPr>
          <p:cNvPr id="39" name="object 39"/>
          <p:cNvSpPr/>
          <p:nvPr/>
        </p:nvSpPr>
        <p:spPr>
          <a:xfrm>
            <a:off x="7305082" y="2264243"/>
            <a:ext cx="90805" cy="196215"/>
          </a:xfrm>
          <a:custGeom>
            <a:avLst/>
            <a:gdLst/>
            <a:ahLst/>
            <a:cxnLst/>
            <a:rect l="l" t="t" r="r" b="b"/>
            <a:pathLst>
              <a:path w="90804" h="196214">
                <a:moveTo>
                  <a:pt x="0" y="196208"/>
                </a:moveTo>
                <a:lnTo>
                  <a:pt x="90617" y="196208"/>
                </a:lnTo>
                <a:lnTo>
                  <a:pt x="90617" y="0"/>
                </a:lnTo>
                <a:lnTo>
                  <a:pt x="0" y="0"/>
                </a:lnTo>
                <a:lnTo>
                  <a:pt x="0" y="196208"/>
                </a:lnTo>
                <a:close/>
              </a:path>
            </a:pathLst>
          </a:custGeom>
          <a:solidFill>
            <a:srgbClr val="FFFFFF"/>
          </a:solidFill>
        </p:spPr>
        <p:txBody>
          <a:bodyPr wrap="square" lIns="0" tIns="0" rIns="0" bIns="0" rtlCol="0"/>
          <a:lstStyle/>
          <a:p>
            <a:endParaRPr/>
          </a:p>
        </p:txBody>
      </p:sp>
      <p:sp>
        <p:nvSpPr>
          <p:cNvPr id="40" name="object 40"/>
          <p:cNvSpPr/>
          <p:nvPr/>
        </p:nvSpPr>
        <p:spPr>
          <a:xfrm>
            <a:off x="7305082" y="2264243"/>
            <a:ext cx="90805" cy="196215"/>
          </a:xfrm>
          <a:custGeom>
            <a:avLst/>
            <a:gdLst/>
            <a:ahLst/>
            <a:cxnLst/>
            <a:rect l="l" t="t" r="r" b="b"/>
            <a:pathLst>
              <a:path w="90804" h="196214">
                <a:moveTo>
                  <a:pt x="0" y="196208"/>
                </a:moveTo>
                <a:lnTo>
                  <a:pt x="90617" y="196208"/>
                </a:lnTo>
                <a:lnTo>
                  <a:pt x="90617" y="0"/>
                </a:lnTo>
                <a:lnTo>
                  <a:pt x="0" y="0"/>
                </a:lnTo>
                <a:lnTo>
                  <a:pt x="0" y="196208"/>
                </a:lnTo>
                <a:close/>
              </a:path>
            </a:pathLst>
          </a:custGeom>
          <a:ln w="3175">
            <a:solidFill>
              <a:srgbClr val="990033"/>
            </a:solidFill>
          </a:ln>
        </p:spPr>
        <p:txBody>
          <a:bodyPr wrap="square" lIns="0" tIns="0" rIns="0" bIns="0" rtlCol="0"/>
          <a:lstStyle/>
          <a:p>
            <a:endParaRPr/>
          </a:p>
        </p:txBody>
      </p:sp>
      <p:sp>
        <p:nvSpPr>
          <p:cNvPr id="41" name="object 41"/>
          <p:cNvSpPr/>
          <p:nvPr/>
        </p:nvSpPr>
        <p:spPr>
          <a:xfrm>
            <a:off x="7305082" y="3810168"/>
            <a:ext cx="90805" cy="969644"/>
          </a:xfrm>
          <a:custGeom>
            <a:avLst/>
            <a:gdLst/>
            <a:ahLst/>
            <a:cxnLst/>
            <a:rect l="l" t="t" r="r" b="b"/>
            <a:pathLst>
              <a:path w="90804" h="969645">
                <a:moveTo>
                  <a:pt x="0" y="969153"/>
                </a:moveTo>
                <a:lnTo>
                  <a:pt x="90617" y="969153"/>
                </a:lnTo>
                <a:lnTo>
                  <a:pt x="90617" y="0"/>
                </a:lnTo>
                <a:lnTo>
                  <a:pt x="0" y="0"/>
                </a:lnTo>
                <a:lnTo>
                  <a:pt x="0" y="969153"/>
                </a:lnTo>
                <a:close/>
              </a:path>
            </a:pathLst>
          </a:custGeom>
          <a:solidFill>
            <a:srgbClr val="FFFFFF"/>
          </a:solidFill>
        </p:spPr>
        <p:txBody>
          <a:bodyPr wrap="square" lIns="0" tIns="0" rIns="0" bIns="0" rtlCol="0"/>
          <a:lstStyle/>
          <a:p>
            <a:endParaRPr/>
          </a:p>
        </p:txBody>
      </p:sp>
      <p:sp>
        <p:nvSpPr>
          <p:cNvPr id="42" name="object 42"/>
          <p:cNvSpPr/>
          <p:nvPr/>
        </p:nvSpPr>
        <p:spPr>
          <a:xfrm>
            <a:off x="7305082" y="3810168"/>
            <a:ext cx="90805" cy="969644"/>
          </a:xfrm>
          <a:custGeom>
            <a:avLst/>
            <a:gdLst/>
            <a:ahLst/>
            <a:cxnLst/>
            <a:rect l="l" t="t" r="r" b="b"/>
            <a:pathLst>
              <a:path w="90804" h="969645">
                <a:moveTo>
                  <a:pt x="0" y="969153"/>
                </a:moveTo>
                <a:lnTo>
                  <a:pt x="90617" y="969153"/>
                </a:lnTo>
                <a:lnTo>
                  <a:pt x="90617" y="0"/>
                </a:lnTo>
                <a:lnTo>
                  <a:pt x="0" y="0"/>
                </a:lnTo>
                <a:lnTo>
                  <a:pt x="0" y="969153"/>
                </a:lnTo>
                <a:close/>
              </a:path>
            </a:pathLst>
          </a:custGeom>
          <a:ln w="3175">
            <a:solidFill>
              <a:srgbClr val="990033"/>
            </a:solidFill>
          </a:ln>
        </p:spPr>
        <p:txBody>
          <a:bodyPr wrap="square" lIns="0" tIns="0" rIns="0" bIns="0" rtlCol="0"/>
          <a:lstStyle/>
          <a:p>
            <a:endParaRPr/>
          </a:p>
        </p:txBody>
      </p:sp>
      <p:sp>
        <p:nvSpPr>
          <p:cNvPr id="43" name="object 43"/>
          <p:cNvSpPr/>
          <p:nvPr/>
        </p:nvSpPr>
        <p:spPr>
          <a:xfrm>
            <a:off x="1863625" y="2844103"/>
            <a:ext cx="1649730" cy="0"/>
          </a:xfrm>
          <a:custGeom>
            <a:avLst/>
            <a:gdLst/>
            <a:ahLst/>
            <a:cxnLst/>
            <a:rect l="l" t="t" r="r" b="b"/>
            <a:pathLst>
              <a:path w="1649729">
                <a:moveTo>
                  <a:pt x="0" y="0"/>
                </a:moveTo>
                <a:lnTo>
                  <a:pt x="1649102" y="0"/>
                </a:lnTo>
              </a:path>
            </a:pathLst>
          </a:custGeom>
          <a:ln w="3175">
            <a:solidFill>
              <a:srgbClr val="990033"/>
            </a:solidFill>
          </a:ln>
        </p:spPr>
        <p:txBody>
          <a:bodyPr wrap="square" lIns="0" tIns="0" rIns="0" bIns="0" rtlCol="0"/>
          <a:lstStyle/>
          <a:p>
            <a:endParaRPr/>
          </a:p>
        </p:txBody>
      </p:sp>
      <p:sp>
        <p:nvSpPr>
          <p:cNvPr id="44" name="object 44"/>
          <p:cNvSpPr/>
          <p:nvPr/>
        </p:nvSpPr>
        <p:spPr>
          <a:xfrm>
            <a:off x="3372718" y="2835708"/>
            <a:ext cx="132715" cy="56515"/>
          </a:xfrm>
          <a:custGeom>
            <a:avLst/>
            <a:gdLst/>
            <a:ahLst/>
            <a:cxnLst/>
            <a:rect l="l" t="t" r="r" b="b"/>
            <a:pathLst>
              <a:path w="132714" h="56514">
                <a:moveTo>
                  <a:pt x="132109" y="0"/>
                </a:moveTo>
                <a:lnTo>
                  <a:pt x="0" y="56078"/>
                </a:lnTo>
              </a:path>
            </a:pathLst>
          </a:custGeom>
          <a:ln w="11470">
            <a:solidFill>
              <a:srgbClr val="990033"/>
            </a:solidFill>
          </a:ln>
        </p:spPr>
        <p:txBody>
          <a:bodyPr wrap="square" lIns="0" tIns="0" rIns="0" bIns="0" rtlCol="0"/>
          <a:lstStyle/>
          <a:p>
            <a:endParaRPr/>
          </a:p>
        </p:txBody>
      </p:sp>
      <p:sp>
        <p:nvSpPr>
          <p:cNvPr id="45" name="object 45"/>
          <p:cNvSpPr/>
          <p:nvPr/>
        </p:nvSpPr>
        <p:spPr>
          <a:xfrm>
            <a:off x="3372718" y="2779462"/>
            <a:ext cx="132715" cy="56515"/>
          </a:xfrm>
          <a:custGeom>
            <a:avLst/>
            <a:gdLst/>
            <a:ahLst/>
            <a:cxnLst/>
            <a:rect l="l" t="t" r="r" b="b"/>
            <a:pathLst>
              <a:path w="132714" h="56514">
                <a:moveTo>
                  <a:pt x="132109" y="56246"/>
                </a:moveTo>
                <a:lnTo>
                  <a:pt x="0" y="0"/>
                </a:lnTo>
              </a:path>
            </a:pathLst>
          </a:custGeom>
          <a:ln w="11470">
            <a:solidFill>
              <a:srgbClr val="990033"/>
            </a:solidFill>
          </a:ln>
        </p:spPr>
        <p:txBody>
          <a:bodyPr wrap="square" lIns="0" tIns="0" rIns="0" bIns="0" rtlCol="0"/>
          <a:lstStyle/>
          <a:p>
            <a:endParaRPr/>
          </a:p>
        </p:txBody>
      </p:sp>
      <p:sp>
        <p:nvSpPr>
          <p:cNvPr id="46" name="object 46"/>
          <p:cNvSpPr txBox="1"/>
          <p:nvPr/>
        </p:nvSpPr>
        <p:spPr>
          <a:xfrm>
            <a:off x="1221487" y="2148980"/>
            <a:ext cx="1956435" cy="654050"/>
          </a:xfrm>
          <a:prstGeom prst="rect">
            <a:avLst/>
          </a:prstGeom>
        </p:spPr>
        <p:txBody>
          <a:bodyPr vert="horz" wrap="square" lIns="0" tIns="83185" rIns="0" bIns="0" rtlCol="0">
            <a:spAutoFit/>
          </a:bodyPr>
          <a:lstStyle/>
          <a:p>
            <a:pPr marL="12700">
              <a:lnSpc>
                <a:spcPct val="100000"/>
              </a:lnSpc>
              <a:spcBef>
                <a:spcPts val="655"/>
              </a:spcBef>
            </a:pPr>
            <a:r>
              <a:rPr sz="1600" b="1" spc="-5" dirty="0">
                <a:latin typeface="Arial"/>
                <a:cs typeface="Arial"/>
              </a:rPr>
              <a:t>:</a:t>
            </a:r>
            <a:r>
              <a:rPr sz="1600" b="1" spc="140" dirty="0">
                <a:latin typeface="Arial"/>
                <a:cs typeface="Arial"/>
              </a:rPr>
              <a:t> </a:t>
            </a:r>
            <a:r>
              <a:rPr sz="1600" b="1" spc="40" dirty="0">
                <a:latin typeface="Arial"/>
                <a:cs typeface="Arial"/>
              </a:rPr>
              <a:t>Custom</a:t>
            </a:r>
            <a:r>
              <a:rPr sz="1600" b="1" spc="-270" dirty="0">
                <a:latin typeface="Arial"/>
                <a:cs typeface="Arial"/>
              </a:rPr>
              <a:t> </a:t>
            </a:r>
            <a:r>
              <a:rPr sz="1600" b="1" spc="-5" dirty="0">
                <a:latin typeface="Arial"/>
                <a:cs typeface="Arial"/>
              </a:rPr>
              <a:t>e</a:t>
            </a:r>
            <a:r>
              <a:rPr sz="1600" b="1" spc="-295" dirty="0">
                <a:latin typeface="Arial"/>
                <a:cs typeface="Arial"/>
              </a:rPr>
              <a:t> </a:t>
            </a:r>
            <a:r>
              <a:rPr sz="1600" b="1" spc="-5" dirty="0">
                <a:latin typeface="Arial"/>
                <a:cs typeface="Arial"/>
              </a:rPr>
              <a:t>r</a:t>
            </a:r>
            <a:endParaRPr sz="1600">
              <a:latin typeface="Arial"/>
              <a:cs typeface="Arial"/>
            </a:endParaRPr>
          </a:p>
          <a:p>
            <a:pPr marL="944244">
              <a:lnSpc>
                <a:spcPct val="100000"/>
              </a:lnSpc>
              <a:spcBef>
                <a:spcPts val="555"/>
              </a:spcBef>
            </a:pPr>
            <a:r>
              <a:rPr sz="1600" b="1" spc="10" dirty="0">
                <a:latin typeface="Arial"/>
                <a:cs typeface="Arial"/>
              </a:rPr>
              <a:t>re</a:t>
            </a:r>
            <a:r>
              <a:rPr sz="1600" b="1" spc="-305" dirty="0">
                <a:latin typeface="Arial"/>
                <a:cs typeface="Arial"/>
              </a:rPr>
              <a:t> </a:t>
            </a:r>
            <a:r>
              <a:rPr sz="1600" b="1" spc="-10" dirty="0">
                <a:latin typeface="Arial"/>
                <a:cs typeface="Arial"/>
              </a:rPr>
              <a:t>q</a:t>
            </a:r>
            <a:r>
              <a:rPr sz="1600" b="1" spc="-300" dirty="0">
                <a:latin typeface="Arial"/>
                <a:cs typeface="Arial"/>
              </a:rPr>
              <a:t> </a:t>
            </a:r>
            <a:r>
              <a:rPr sz="1600" b="1" spc="-25" dirty="0">
                <a:latin typeface="Arial"/>
                <a:cs typeface="Arial"/>
              </a:rPr>
              <a:t>ue</a:t>
            </a:r>
            <a:r>
              <a:rPr sz="1600" b="1" spc="-305" dirty="0">
                <a:latin typeface="Arial"/>
                <a:cs typeface="Arial"/>
              </a:rPr>
              <a:t> </a:t>
            </a:r>
            <a:r>
              <a:rPr sz="1600" b="1" spc="-5" dirty="0">
                <a:latin typeface="Arial"/>
                <a:cs typeface="Arial"/>
              </a:rPr>
              <a:t>s</a:t>
            </a:r>
            <a:r>
              <a:rPr sz="1600" b="1" spc="-305" dirty="0">
                <a:latin typeface="Arial"/>
                <a:cs typeface="Arial"/>
              </a:rPr>
              <a:t> </a:t>
            </a:r>
            <a:r>
              <a:rPr sz="1600" b="1" spc="-35" dirty="0">
                <a:latin typeface="Arial"/>
                <a:cs typeface="Arial"/>
              </a:rPr>
              <a:t>t(</a:t>
            </a:r>
            <a:r>
              <a:rPr sz="1600" b="1" spc="25" dirty="0">
                <a:latin typeface="Arial"/>
                <a:cs typeface="Arial"/>
              </a:rPr>
              <a:t> </a:t>
            </a:r>
            <a:r>
              <a:rPr sz="1600" b="1" spc="-5" dirty="0">
                <a:latin typeface="Arial"/>
                <a:cs typeface="Arial"/>
              </a:rPr>
              <a:t>)</a:t>
            </a:r>
            <a:endParaRPr sz="1600">
              <a:latin typeface="Arial"/>
              <a:cs typeface="Arial"/>
            </a:endParaRPr>
          </a:p>
        </p:txBody>
      </p:sp>
      <p:sp>
        <p:nvSpPr>
          <p:cNvPr id="47" name="object 47"/>
          <p:cNvSpPr/>
          <p:nvPr/>
        </p:nvSpPr>
        <p:spPr>
          <a:xfrm>
            <a:off x="3632063" y="3067746"/>
            <a:ext cx="1720850" cy="0"/>
          </a:xfrm>
          <a:custGeom>
            <a:avLst/>
            <a:gdLst/>
            <a:ahLst/>
            <a:cxnLst/>
            <a:rect l="l" t="t" r="r" b="b"/>
            <a:pathLst>
              <a:path w="1720850">
                <a:moveTo>
                  <a:pt x="0" y="0"/>
                </a:moveTo>
                <a:lnTo>
                  <a:pt x="1720619" y="0"/>
                </a:lnTo>
              </a:path>
            </a:pathLst>
          </a:custGeom>
          <a:ln w="3175">
            <a:solidFill>
              <a:srgbClr val="990033"/>
            </a:solidFill>
          </a:ln>
        </p:spPr>
        <p:txBody>
          <a:bodyPr wrap="square" lIns="0" tIns="0" rIns="0" bIns="0" rtlCol="0"/>
          <a:lstStyle/>
          <a:p>
            <a:endParaRPr/>
          </a:p>
        </p:txBody>
      </p:sp>
      <p:sp>
        <p:nvSpPr>
          <p:cNvPr id="48" name="object 48"/>
          <p:cNvSpPr/>
          <p:nvPr/>
        </p:nvSpPr>
        <p:spPr>
          <a:xfrm>
            <a:off x="5201075" y="3059352"/>
            <a:ext cx="144145" cy="56515"/>
          </a:xfrm>
          <a:custGeom>
            <a:avLst/>
            <a:gdLst/>
            <a:ahLst/>
            <a:cxnLst/>
            <a:rect l="l" t="t" r="r" b="b"/>
            <a:pathLst>
              <a:path w="144145" h="56514">
                <a:moveTo>
                  <a:pt x="143539" y="0"/>
                </a:moveTo>
                <a:lnTo>
                  <a:pt x="0" y="56078"/>
                </a:lnTo>
              </a:path>
            </a:pathLst>
          </a:custGeom>
          <a:ln w="11470">
            <a:solidFill>
              <a:srgbClr val="990033"/>
            </a:solidFill>
          </a:ln>
        </p:spPr>
        <p:txBody>
          <a:bodyPr wrap="square" lIns="0" tIns="0" rIns="0" bIns="0" rtlCol="0"/>
          <a:lstStyle/>
          <a:p>
            <a:endParaRPr/>
          </a:p>
        </p:txBody>
      </p:sp>
      <p:sp>
        <p:nvSpPr>
          <p:cNvPr id="49" name="object 49"/>
          <p:cNvSpPr/>
          <p:nvPr/>
        </p:nvSpPr>
        <p:spPr>
          <a:xfrm>
            <a:off x="5201075" y="3003609"/>
            <a:ext cx="144145" cy="55880"/>
          </a:xfrm>
          <a:custGeom>
            <a:avLst/>
            <a:gdLst/>
            <a:ahLst/>
            <a:cxnLst/>
            <a:rect l="l" t="t" r="r" b="b"/>
            <a:pathLst>
              <a:path w="144145" h="55880">
                <a:moveTo>
                  <a:pt x="143539" y="55742"/>
                </a:moveTo>
                <a:lnTo>
                  <a:pt x="0" y="0"/>
                </a:lnTo>
              </a:path>
            </a:pathLst>
          </a:custGeom>
          <a:ln w="11470">
            <a:solidFill>
              <a:srgbClr val="990033"/>
            </a:solidFill>
          </a:ln>
        </p:spPr>
        <p:txBody>
          <a:bodyPr wrap="square" lIns="0" tIns="0" rIns="0" bIns="0" rtlCol="0"/>
          <a:lstStyle/>
          <a:p>
            <a:endParaRPr/>
          </a:p>
        </p:txBody>
      </p:sp>
      <p:sp>
        <p:nvSpPr>
          <p:cNvPr id="50" name="object 50"/>
          <p:cNvSpPr/>
          <p:nvPr/>
        </p:nvSpPr>
        <p:spPr>
          <a:xfrm>
            <a:off x="5472354" y="3359389"/>
            <a:ext cx="573405" cy="0"/>
          </a:xfrm>
          <a:custGeom>
            <a:avLst/>
            <a:gdLst/>
            <a:ahLst/>
            <a:cxnLst/>
            <a:rect l="l" t="t" r="r" b="b"/>
            <a:pathLst>
              <a:path w="573404">
                <a:moveTo>
                  <a:pt x="0" y="0"/>
                </a:moveTo>
                <a:lnTo>
                  <a:pt x="573315" y="0"/>
                </a:lnTo>
              </a:path>
            </a:pathLst>
          </a:custGeom>
          <a:ln w="3175">
            <a:solidFill>
              <a:srgbClr val="990033"/>
            </a:solidFill>
          </a:ln>
        </p:spPr>
        <p:txBody>
          <a:bodyPr wrap="square" lIns="0" tIns="0" rIns="0" bIns="0" rtlCol="0"/>
          <a:lstStyle/>
          <a:p>
            <a:endParaRPr/>
          </a:p>
        </p:txBody>
      </p:sp>
      <p:sp>
        <p:nvSpPr>
          <p:cNvPr id="51" name="object 51"/>
          <p:cNvSpPr/>
          <p:nvPr/>
        </p:nvSpPr>
        <p:spPr>
          <a:xfrm>
            <a:off x="6046006" y="3359389"/>
            <a:ext cx="0" cy="100965"/>
          </a:xfrm>
          <a:custGeom>
            <a:avLst/>
            <a:gdLst/>
            <a:ahLst/>
            <a:cxnLst/>
            <a:rect l="l" t="t" r="r" b="b"/>
            <a:pathLst>
              <a:path h="100964">
                <a:moveTo>
                  <a:pt x="0" y="0"/>
                </a:moveTo>
                <a:lnTo>
                  <a:pt x="0" y="100740"/>
                </a:lnTo>
              </a:path>
            </a:pathLst>
          </a:custGeom>
          <a:ln w="3175">
            <a:solidFill>
              <a:srgbClr val="990033"/>
            </a:solidFill>
          </a:ln>
        </p:spPr>
        <p:txBody>
          <a:bodyPr wrap="square" lIns="0" tIns="0" rIns="0" bIns="0" rtlCol="0"/>
          <a:lstStyle/>
          <a:p>
            <a:endParaRPr/>
          </a:p>
        </p:txBody>
      </p:sp>
      <p:sp>
        <p:nvSpPr>
          <p:cNvPr id="52" name="object 52"/>
          <p:cNvSpPr/>
          <p:nvPr/>
        </p:nvSpPr>
        <p:spPr>
          <a:xfrm>
            <a:off x="5472354" y="3460465"/>
            <a:ext cx="574040" cy="0"/>
          </a:xfrm>
          <a:custGeom>
            <a:avLst/>
            <a:gdLst/>
            <a:ahLst/>
            <a:cxnLst/>
            <a:rect l="l" t="t" r="r" b="b"/>
            <a:pathLst>
              <a:path w="574039">
                <a:moveTo>
                  <a:pt x="573651" y="0"/>
                </a:moveTo>
                <a:lnTo>
                  <a:pt x="0" y="0"/>
                </a:lnTo>
              </a:path>
            </a:pathLst>
          </a:custGeom>
          <a:ln w="3175">
            <a:solidFill>
              <a:srgbClr val="990033"/>
            </a:solidFill>
          </a:ln>
        </p:spPr>
        <p:txBody>
          <a:bodyPr wrap="square" lIns="0" tIns="0" rIns="0" bIns="0" rtlCol="0"/>
          <a:lstStyle/>
          <a:p>
            <a:endParaRPr/>
          </a:p>
        </p:txBody>
      </p:sp>
      <p:sp>
        <p:nvSpPr>
          <p:cNvPr id="53" name="object 53"/>
          <p:cNvSpPr/>
          <p:nvPr/>
        </p:nvSpPr>
        <p:spPr>
          <a:xfrm>
            <a:off x="5463950" y="3452070"/>
            <a:ext cx="144145" cy="55880"/>
          </a:xfrm>
          <a:custGeom>
            <a:avLst/>
            <a:gdLst/>
            <a:ahLst/>
            <a:cxnLst/>
            <a:rect l="l" t="t" r="r" b="b"/>
            <a:pathLst>
              <a:path w="144145" h="55879">
                <a:moveTo>
                  <a:pt x="0" y="0"/>
                </a:moveTo>
                <a:lnTo>
                  <a:pt x="143539" y="55742"/>
                </a:lnTo>
              </a:path>
            </a:pathLst>
          </a:custGeom>
          <a:ln w="11470">
            <a:solidFill>
              <a:srgbClr val="990033"/>
            </a:solidFill>
          </a:ln>
        </p:spPr>
        <p:txBody>
          <a:bodyPr wrap="square" lIns="0" tIns="0" rIns="0" bIns="0" rtlCol="0"/>
          <a:lstStyle/>
          <a:p>
            <a:endParaRPr/>
          </a:p>
        </p:txBody>
      </p:sp>
      <p:sp>
        <p:nvSpPr>
          <p:cNvPr id="54" name="object 54"/>
          <p:cNvSpPr/>
          <p:nvPr/>
        </p:nvSpPr>
        <p:spPr>
          <a:xfrm>
            <a:off x="5463950" y="3407073"/>
            <a:ext cx="144145" cy="45085"/>
          </a:xfrm>
          <a:custGeom>
            <a:avLst/>
            <a:gdLst/>
            <a:ahLst/>
            <a:cxnLst/>
            <a:rect l="l" t="t" r="r" b="b"/>
            <a:pathLst>
              <a:path w="144145" h="45085">
                <a:moveTo>
                  <a:pt x="0" y="44997"/>
                </a:moveTo>
                <a:lnTo>
                  <a:pt x="143539" y="0"/>
                </a:lnTo>
              </a:path>
            </a:pathLst>
          </a:custGeom>
          <a:ln w="11470">
            <a:solidFill>
              <a:srgbClr val="990033"/>
            </a:solidFill>
          </a:ln>
        </p:spPr>
        <p:txBody>
          <a:bodyPr wrap="square" lIns="0" tIns="0" rIns="0" bIns="0" rtlCol="0"/>
          <a:lstStyle/>
          <a:p>
            <a:endParaRPr/>
          </a:p>
        </p:txBody>
      </p:sp>
      <p:sp>
        <p:nvSpPr>
          <p:cNvPr id="55" name="object 55"/>
          <p:cNvSpPr/>
          <p:nvPr/>
        </p:nvSpPr>
        <p:spPr>
          <a:xfrm>
            <a:off x="5472354" y="3818596"/>
            <a:ext cx="1829435" cy="0"/>
          </a:xfrm>
          <a:custGeom>
            <a:avLst/>
            <a:gdLst/>
            <a:ahLst/>
            <a:cxnLst/>
            <a:rect l="l" t="t" r="r" b="b"/>
            <a:pathLst>
              <a:path w="1829434">
                <a:moveTo>
                  <a:pt x="0" y="0"/>
                </a:moveTo>
                <a:lnTo>
                  <a:pt x="1829198" y="0"/>
                </a:lnTo>
              </a:path>
            </a:pathLst>
          </a:custGeom>
          <a:ln w="3175">
            <a:solidFill>
              <a:srgbClr val="990033"/>
            </a:solidFill>
          </a:ln>
        </p:spPr>
        <p:txBody>
          <a:bodyPr wrap="square" lIns="0" tIns="0" rIns="0" bIns="0" rtlCol="0"/>
          <a:lstStyle/>
          <a:p>
            <a:endParaRPr/>
          </a:p>
        </p:txBody>
      </p:sp>
      <p:sp>
        <p:nvSpPr>
          <p:cNvPr id="56" name="object 56"/>
          <p:cNvSpPr/>
          <p:nvPr/>
        </p:nvSpPr>
        <p:spPr>
          <a:xfrm>
            <a:off x="7161543" y="3810201"/>
            <a:ext cx="132080" cy="45085"/>
          </a:xfrm>
          <a:custGeom>
            <a:avLst/>
            <a:gdLst/>
            <a:ahLst/>
            <a:cxnLst/>
            <a:rect l="l" t="t" r="r" b="b"/>
            <a:pathLst>
              <a:path w="132079" h="45085">
                <a:moveTo>
                  <a:pt x="131605" y="0"/>
                </a:moveTo>
                <a:lnTo>
                  <a:pt x="0" y="44997"/>
                </a:lnTo>
              </a:path>
            </a:pathLst>
          </a:custGeom>
          <a:ln w="11470">
            <a:solidFill>
              <a:srgbClr val="990033"/>
            </a:solidFill>
          </a:ln>
        </p:spPr>
        <p:txBody>
          <a:bodyPr wrap="square" lIns="0" tIns="0" rIns="0" bIns="0" rtlCol="0"/>
          <a:lstStyle/>
          <a:p>
            <a:endParaRPr/>
          </a:p>
        </p:txBody>
      </p:sp>
      <p:sp>
        <p:nvSpPr>
          <p:cNvPr id="57" name="object 57"/>
          <p:cNvSpPr/>
          <p:nvPr/>
        </p:nvSpPr>
        <p:spPr>
          <a:xfrm>
            <a:off x="7161543" y="3753954"/>
            <a:ext cx="132080" cy="56515"/>
          </a:xfrm>
          <a:custGeom>
            <a:avLst/>
            <a:gdLst/>
            <a:ahLst/>
            <a:cxnLst/>
            <a:rect l="l" t="t" r="r" b="b"/>
            <a:pathLst>
              <a:path w="132079" h="56514">
                <a:moveTo>
                  <a:pt x="131605" y="56246"/>
                </a:moveTo>
                <a:lnTo>
                  <a:pt x="0" y="0"/>
                </a:lnTo>
              </a:path>
            </a:pathLst>
          </a:custGeom>
          <a:ln w="11470">
            <a:solidFill>
              <a:srgbClr val="990033"/>
            </a:solidFill>
          </a:ln>
        </p:spPr>
        <p:txBody>
          <a:bodyPr wrap="square" lIns="0" tIns="0" rIns="0" bIns="0" rtlCol="0"/>
          <a:lstStyle/>
          <a:p>
            <a:endParaRPr/>
          </a:p>
        </p:txBody>
      </p:sp>
      <p:sp>
        <p:nvSpPr>
          <p:cNvPr id="58" name="object 58"/>
          <p:cNvSpPr txBox="1"/>
          <p:nvPr/>
        </p:nvSpPr>
        <p:spPr>
          <a:xfrm>
            <a:off x="5583360" y="2983068"/>
            <a:ext cx="1679575" cy="794385"/>
          </a:xfrm>
          <a:prstGeom prst="rect">
            <a:avLst/>
          </a:prstGeom>
        </p:spPr>
        <p:txBody>
          <a:bodyPr vert="horz" wrap="square" lIns="0" tIns="11430" rIns="0" bIns="0" rtlCol="0">
            <a:spAutoFit/>
          </a:bodyPr>
          <a:lstStyle/>
          <a:p>
            <a:pPr algn="ctr">
              <a:lnSpc>
                <a:spcPct val="100000"/>
              </a:lnSpc>
              <a:spcBef>
                <a:spcPts val="90"/>
              </a:spcBef>
            </a:pPr>
            <a:r>
              <a:rPr sz="1600" b="1" spc="20" dirty="0">
                <a:latin typeface="Arial"/>
                <a:cs typeface="Arial"/>
              </a:rPr>
              <a:t>cre</a:t>
            </a:r>
            <a:r>
              <a:rPr sz="1600" b="1" spc="-305" dirty="0">
                <a:latin typeface="Arial"/>
                <a:cs typeface="Arial"/>
              </a:rPr>
              <a:t> </a:t>
            </a:r>
            <a:r>
              <a:rPr sz="1600" b="1" spc="20" dirty="0">
                <a:latin typeface="Arial"/>
                <a:cs typeface="Arial"/>
              </a:rPr>
              <a:t>ate</a:t>
            </a:r>
            <a:r>
              <a:rPr sz="1600" b="1" spc="-305" dirty="0">
                <a:latin typeface="Arial"/>
                <a:cs typeface="Arial"/>
              </a:rPr>
              <a:t> </a:t>
            </a:r>
            <a:r>
              <a:rPr sz="1600" b="1" spc="35" dirty="0">
                <a:latin typeface="Arial"/>
                <a:cs typeface="Arial"/>
              </a:rPr>
              <a:t>Obje</a:t>
            </a:r>
            <a:r>
              <a:rPr sz="1600" b="1" spc="-300" dirty="0">
                <a:latin typeface="Arial"/>
                <a:cs typeface="Arial"/>
              </a:rPr>
              <a:t> </a:t>
            </a:r>
            <a:r>
              <a:rPr sz="1600" b="1" spc="25" dirty="0">
                <a:latin typeface="Arial"/>
                <a:cs typeface="Arial"/>
              </a:rPr>
              <a:t>ct3( </a:t>
            </a:r>
            <a:r>
              <a:rPr sz="1600" b="1" spc="-5" dirty="0">
                <a:latin typeface="Arial"/>
                <a:cs typeface="Arial"/>
              </a:rPr>
              <a:t>)</a:t>
            </a:r>
            <a:endParaRPr sz="1600">
              <a:latin typeface="Arial"/>
              <a:cs typeface="Arial"/>
            </a:endParaRPr>
          </a:p>
          <a:p>
            <a:pPr>
              <a:lnSpc>
                <a:spcPct val="100000"/>
              </a:lnSpc>
              <a:spcBef>
                <a:spcPts val="35"/>
              </a:spcBef>
            </a:pPr>
            <a:endParaRPr sz="1900">
              <a:latin typeface="Times New Roman"/>
              <a:cs typeface="Times New Roman"/>
            </a:endParaRPr>
          </a:p>
          <a:p>
            <a:pPr marR="99060" algn="ctr">
              <a:lnSpc>
                <a:spcPct val="100000"/>
              </a:lnSpc>
              <a:spcBef>
                <a:spcPts val="5"/>
              </a:spcBef>
            </a:pPr>
            <a:r>
              <a:rPr sz="1600" b="1" spc="20" dirty="0">
                <a:latin typeface="Arial"/>
                <a:cs typeface="Arial"/>
              </a:rPr>
              <a:t>cre</a:t>
            </a:r>
            <a:r>
              <a:rPr sz="1600" b="1" spc="-300" dirty="0">
                <a:latin typeface="Arial"/>
                <a:cs typeface="Arial"/>
              </a:rPr>
              <a:t> </a:t>
            </a:r>
            <a:r>
              <a:rPr sz="1600" b="1" spc="20" dirty="0">
                <a:latin typeface="Arial"/>
                <a:cs typeface="Arial"/>
              </a:rPr>
              <a:t>ate</a:t>
            </a:r>
            <a:r>
              <a:rPr sz="1600" b="1" spc="-300" dirty="0">
                <a:latin typeface="Arial"/>
                <a:cs typeface="Arial"/>
              </a:rPr>
              <a:t> </a:t>
            </a:r>
            <a:r>
              <a:rPr sz="1600" b="1" spc="-5" dirty="0">
                <a:latin typeface="Arial"/>
                <a:cs typeface="Arial"/>
              </a:rPr>
              <a:t>(</a:t>
            </a:r>
            <a:r>
              <a:rPr sz="1600" b="1" spc="45" dirty="0">
                <a:latin typeface="Arial"/>
                <a:cs typeface="Arial"/>
              </a:rPr>
              <a:t> </a:t>
            </a:r>
            <a:r>
              <a:rPr sz="1600" b="1" spc="-5" dirty="0">
                <a:latin typeface="Arial"/>
                <a:cs typeface="Arial"/>
              </a:rPr>
              <a:t>)</a:t>
            </a:r>
            <a:endParaRPr sz="1600">
              <a:latin typeface="Arial"/>
              <a:cs typeface="Arial"/>
            </a:endParaRPr>
          </a:p>
        </p:txBody>
      </p:sp>
      <p:sp>
        <p:nvSpPr>
          <p:cNvPr id="59" name="object 59"/>
          <p:cNvSpPr/>
          <p:nvPr/>
        </p:nvSpPr>
        <p:spPr>
          <a:xfrm>
            <a:off x="5463950" y="3978101"/>
            <a:ext cx="1829435" cy="0"/>
          </a:xfrm>
          <a:custGeom>
            <a:avLst/>
            <a:gdLst/>
            <a:ahLst/>
            <a:cxnLst/>
            <a:rect l="l" t="t" r="r" b="b"/>
            <a:pathLst>
              <a:path w="1829434">
                <a:moveTo>
                  <a:pt x="1829198" y="0"/>
                </a:moveTo>
                <a:lnTo>
                  <a:pt x="0" y="0"/>
                </a:lnTo>
              </a:path>
            </a:pathLst>
          </a:custGeom>
          <a:ln w="3175">
            <a:solidFill>
              <a:srgbClr val="990033"/>
            </a:solidFill>
            <a:prstDash val="sysDot"/>
          </a:ln>
        </p:spPr>
        <p:txBody>
          <a:bodyPr wrap="square" lIns="0" tIns="0" rIns="0" bIns="0" rtlCol="0"/>
          <a:lstStyle/>
          <a:p>
            <a:endParaRPr/>
          </a:p>
        </p:txBody>
      </p:sp>
      <p:sp>
        <p:nvSpPr>
          <p:cNvPr id="60" name="object 60"/>
          <p:cNvSpPr/>
          <p:nvPr/>
        </p:nvSpPr>
        <p:spPr>
          <a:xfrm>
            <a:off x="5463950" y="3978101"/>
            <a:ext cx="132715" cy="56515"/>
          </a:xfrm>
          <a:custGeom>
            <a:avLst/>
            <a:gdLst/>
            <a:ahLst/>
            <a:cxnLst/>
            <a:rect l="l" t="t" r="r" b="b"/>
            <a:pathLst>
              <a:path w="132714" h="56514">
                <a:moveTo>
                  <a:pt x="0" y="0"/>
                </a:moveTo>
                <a:lnTo>
                  <a:pt x="132109" y="56078"/>
                </a:lnTo>
              </a:path>
            </a:pathLst>
          </a:custGeom>
          <a:ln w="11470">
            <a:solidFill>
              <a:srgbClr val="990033"/>
            </a:solidFill>
          </a:ln>
        </p:spPr>
        <p:txBody>
          <a:bodyPr wrap="square" lIns="0" tIns="0" rIns="0" bIns="0" rtlCol="0"/>
          <a:lstStyle/>
          <a:p>
            <a:endParaRPr/>
          </a:p>
        </p:txBody>
      </p:sp>
      <p:sp>
        <p:nvSpPr>
          <p:cNvPr id="61" name="object 61"/>
          <p:cNvSpPr/>
          <p:nvPr/>
        </p:nvSpPr>
        <p:spPr>
          <a:xfrm>
            <a:off x="5463950" y="3922023"/>
            <a:ext cx="132715" cy="56515"/>
          </a:xfrm>
          <a:custGeom>
            <a:avLst/>
            <a:gdLst/>
            <a:ahLst/>
            <a:cxnLst/>
            <a:rect l="l" t="t" r="r" b="b"/>
            <a:pathLst>
              <a:path w="132714" h="56514">
                <a:moveTo>
                  <a:pt x="0" y="56078"/>
                </a:moveTo>
                <a:lnTo>
                  <a:pt x="132109" y="0"/>
                </a:lnTo>
              </a:path>
            </a:pathLst>
          </a:custGeom>
          <a:ln w="11470">
            <a:solidFill>
              <a:srgbClr val="990033"/>
            </a:solidFill>
          </a:ln>
        </p:spPr>
        <p:txBody>
          <a:bodyPr wrap="square" lIns="0" tIns="0" rIns="0" bIns="0" rtlCol="0"/>
          <a:lstStyle/>
          <a:p>
            <a:endParaRPr/>
          </a:p>
        </p:txBody>
      </p:sp>
      <p:sp>
        <p:nvSpPr>
          <p:cNvPr id="62" name="object 62"/>
          <p:cNvSpPr/>
          <p:nvPr/>
        </p:nvSpPr>
        <p:spPr>
          <a:xfrm>
            <a:off x="3623659" y="4146505"/>
            <a:ext cx="1721485" cy="0"/>
          </a:xfrm>
          <a:custGeom>
            <a:avLst/>
            <a:gdLst/>
            <a:ahLst/>
            <a:cxnLst/>
            <a:rect l="l" t="t" r="r" b="b"/>
            <a:pathLst>
              <a:path w="1721485">
                <a:moveTo>
                  <a:pt x="1720955" y="0"/>
                </a:moveTo>
                <a:lnTo>
                  <a:pt x="0" y="0"/>
                </a:lnTo>
              </a:path>
            </a:pathLst>
          </a:custGeom>
          <a:ln w="3175">
            <a:solidFill>
              <a:srgbClr val="990033"/>
            </a:solidFill>
            <a:prstDash val="sysDot"/>
          </a:ln>
        </p:spPr>
        <p:txBody>
          <a:bodyPr wrap="square" lIns="0" tIns="0" rIns="0" bIns="0" rtlCol="0"/>
          <a:lstStyle/>
          <a:p>
            <a:endParaRPr/>
          </a:p>
        </p:txBody>
      </p:sp>
      <p:sp>
        <p:nvSpPr>
          <p:cNvPr id="63" name="object 63"/>
          <p:cNvSpPr/>
          <p:nvPr/>
        </p:nvSpPr>
        <p:spPr>
          <a:xfrm>
            <a:off x="3623659" y="4146505"/>
            <a:ext cx="144145" cy="56515"/>
          </a:xfrm>
          <a:custGeom>
            <a:avLst/>
            <a:gdLst/>
            <a:ahLst/>
            <a:cxnLst/>
            <a:rect l="l" t="t" r="r" b="b"/>
            <a:pathLst>
              <a:path w="144145" h="56514">
                <a:moveTo>
                  <a:pt x="0" y="0"/>
                </a:moveTo>
                <a:lnTo>
                  <a:pt x="144043" y="56078"/>
                </a:lnTo>
              </a:path>
            </a:pathLst>
          </a:custGeom>
          <a:ln w="11470">
            <a:solidFill>
              <a:srgbClr val="990033"/>
            </a:solidFill>
          </a:ln>
        </p:spPr>
        <p:txBody>
          <a:bodyPr wrap="square" lIns="0" tIns="0" rIns="0" bIns="0" rtlCol="0"/>
          <a:lstStyle/>
          <a:p>
            <a:endParaRPr/>
          </a:p>
        </p:txBody>
      </p:sp>
      <p:sp>
        <p:nvSpPr>
          <p:cNvPr id="64" name="object 64"/>
          <p:cNvSpPr/>
          <p:nvPr/>
        </p:nvSpPr>
        <p:spPr>
          <a:xfrm>
            <a:off x="3623659" y="4101844"/>
            <a:ext cx="144145" cy="45085"/>
          </a:xfrm>
          <a:custGeom>
            <a:avLst/>
            <a:gdLst/>
            <a:ahLst/>
            <a:cxnLst/>
            <a:rect l="l" t="t" r="r" b="b"/>
            <a:pathLst>
              <a:path w="144145" h="45085">
                <a:moveTo>
                  <a:pt x="0" y="44661"/>
                </a:moveTo>
                <a:lnTo>
                  <a:pt x="144043" y="0"/>
                </a:lnTo>
              </a:path>
            </a:pathLst>
          </a:custGeom>
          <a:ln w="11469">
            <a:solidFill>
              <a:srgbClr val="990033"/>
            </a:solidFill>
          </a:ln>
        </p:spPr>
        <p:txBody>
          <a:bodyPr wrap="square" lIns="0" tIns="0" rIns="0" bIns="0" rtlCol="0"/>
          <a:lstStyle/>
          <a:p>
            <a:endParaRPr/>
          </a:p>
        </p:txBody>
      </p:sp>
      <p:sp>
        <p:nvSpPr>
          <p:cNvPr id="65" name="object 65"/>
          <p:cNvSpPr/>
          <p:nvPr/>
        </p:nvSpPr>
        <p:spPr>
          <a:xfrm>
            <a:off x="3464824" y="5477047"/>
            <a:ext cx="227329" cy="212725"/>
          </a:xfrm>
          <a:custGeom>
            <a:avLst/>
            <a:gdLst/>
            <a:ahLst/>
            <a:cxnLst/>
            <a:rect l="l" t="t" r="r" b="b"/>
            <a:pathLst>
              <a:path w="227329" h="212725">
                <a:moveTo>
                  <a:pt x="0" y="0"/>
                </a:moveTo>
                <a:lnTo>
                  <a:pt x="227074" y="212595"/>
                </a:lnTo>
              </a:path>
            </a:pathLst>
          </a:custGeom>
          <a:ln w="3175">
            <a:solidFill>
              <a:srgbClr val="990033"/>
            </a:solidFill>
          </a:ln>
        </p:spPr>
        <p:txBody>
          <a:bodyPr wrap="square" lIns="0" tIns="0" rIns="0" bIns="0" rtlCol="0"/>
          <a:lstStyle/>
          <a:p>
            <a:endParaRPr/>
          </a:p>
        </p:txBody>
      </p:sp>
      <p:sp>
        <p:nvSpPr>
          <p:cNvPr id="66" name="object 66"/>
          <p:cNvSpPr/>
          <p:nvPr/>
        </p:nvSpPr>
        <p:spPr>
          <a:xfrm>
            <a:off x="3464824" y="5477047"/>
            <a:ext cx="227329" cy="213360"/>
          </a:xfrm>
          <a:custGeom>
            <a:avLst/>
            <a:gdLst/>
            <a:ahLst/>
            <a:cxnLst/>
            <a:rect l="l" t="t" r="r" b="b"/>
            <a:pathLst>
              <a:path w="227329" h="213360">
                <a:moveTo>
                  <a:pt x="0" y="212998"/>
                </a:moveTo>
                <a:lnTo>
                  <a:pt x="227074" y="0"/>
                </a:lnTo>
              </a:path>
            </a:pathLst>
          </a:custGeom>
          <a:ln w="3175">
            <a:solidFill>
              <a:srgbClr val="990033"/>
            </a:solidFill>
          </a:ln>
        </p:spPr>
        <p:txBody>
          <a:bodyPr wrap="square" lIns="0" tIns="0" rIns="0" bIns="0" rtlCol="0"/>
          <a:lstStyle/>
          <a:p>
            <a:endParaRPr/>
          </a:p>
        </p:txBody>
      </p:sp>
      <p:sp>
        <p:nvSpPr>
          <p:cNvPr id="67" name="object 67"/>
          <p:cNvSpPr/>
          <p:nvPr/>
        </p:nvSpPr>
        <p:spPr>
          <a:xfrm>
            <a:off x="5293519" y="5533176"/>
            <a:ext cx="227329" cy="212725"/>
          </a:xfrm>
          <a:custGeom>
            <a:avLst/>
            <a:gdLst/>
            <a:ahLst/>
            <a:cxnLst/>
            <a:rect l="l" t="t" r="r" b="b"/>
            <a:pathLst>
              <a:path w="227329" h="212725">
                <a:moveTo>
                  <a:pt x="0" y="0"/>
                </a:moveTo>
                <a:lnTo>
                  <a:pt x="226737" y="212175"/>
                </a:lnTo>
              </a:path>
            </a:pathLst>
          </a:custGeom>
          <a:ln w="3175">
            <a:solidFill>
              <a:srgbClr val="990033"/>
            </a:solidFill>
          </a:ln>
        </p:spPr>
        <p:txBody>
          <a:bodyPr wrap="square" lIns="0" tIns="0" rIns="0" bIns="0" rtlCol="0"/>
          <a:lstStyle/>
          <a:p>
            <a:endParaRPr/>
          </a:p>
        </p:txBody>
      </p:sp>
      <p:sp>
        <p:nvSpPr>
          <p:cNvPr id="68" name="object 68"/>
          <p:cNvSpPr/>
          <p:nvPr/>
        </p:nvSpPr>
        <p:spPr>
          <a:xfrm>
            <a:off x="5293519" y="5533579"/>
            <a:ext cx="227329" cy="212725"/>
          </a:xfrm>
          <a:custGeom>
            <a:avLst/>
            <a:gdLst/>
            <a:ahLst/>
            <a:cxnLst/>
            <a:rect l="l" t="t" r="r" b="b"/>
            <a:pathLst>
              <a:path w="227329" h="212725">
                <a:moveTo>
                  <a:pt x="0" y="212175"/>
                </a:moveTo>
                <a:lnTo>
                  <a:pt x="226737" y="0"/>
                </a:lnTo>
              </a:path>
            </a:pathLst>
          </a:custGeom>
          <a:ln w="3175">
            <a:solidFill>
              <a:srgbClr val="990033"/>
            </a:solidFill>
          </a:ln>
        </p:spPr>
        <p:txBody>
          <a:bodyPr wrap="square" lIns="0" tIns="0" rIns="0" bIns="0" rtlCol="0"/>
          <a:lstStyle/>
          <a:p>
            <a:endParaRPr/>
          </a:p>
        </p:txBody>
      </p:sp>
      <p:sp>
        <p:nvSpPr>
          <p:cNvPr id="69" name="object 69"/>
          <p:cNvSpPr/>
          <p:nvPr/>
        </p:nvSpPr>
        <p:spPr>
          <a:xfrm>
            <a:off x="7253146" y="5644998"/>
            <a:ext cx="227329" cy="212725"/>
          </a:xfrm>
          <a:custGeom>
            <a:avLst/>
            <a:gdLst/>
            <a:ahLst/>
            <a:cxnLst/>
            <a:rect l="l" t="t" r="r" b="b"/>
            <a:pathLst>
              <a:path w="227329" h="212725">
                <a:moveTo>
                  <a:pt x="0" y="0"/>
                </a:moveTo>
                <a:lnTo>
                  <a:pt x="227242" y="212175"/>
                </a:lnTo>
              </a:path>
            </a:pathLst>
          </a:custGeom>
          <a:ln w="3175">
            <a:solidFill>
              <a:srgbClr val="990033"/>
            </a:solidFill>
          </a:ln>
        </p:spPr>
        <p:txBody>
          <a:bodyPr wrap="square" lIns="0" tIns="0" rIns="0" bIns="0" rtlCol="0"/>
          <a:lstStyle/>
          <a:p>
            <a:endParaRPr/>
          </a:p>
        </p:txBody>
      </p:sp>
      <p:sp>
        <p:nvSpPr>
          <p:cNvPr id="70" name="object 70"/>
          <p:cNvSpPr/>
          <p:nvPr/>
        </p:nvSpPr>
        <p:spPr>
          <a:xfrm>
            <a:off x="7253146" y="5645401"/>
            <a:ext cx="227329" cy="212725"/>
          </a:xfrm>
          <a:custGeom>
            <a:avLst/>
            <a:gdLst/>
            <a:ahLst/>
            <a:cxnLst/>
            <a:rect l="l" t="t" r="r" b="b"/>
            <a:pathLst>
              <a:path w="227329" h="212725">
                <a:moveTo>
                  <a:pt x="0" y="212595"/>
                </a:moveTo>
                <a:lnTo>
                  <a:pt x="227242" y="0"/>
                </a:lnTo>
              </a:path>
            </a:pathLst>
          </a:custGeom>
          <a:ln w="3175">
            <a:solidFill>
              <a:srgbClr val="990033"/>
            </a:solidFill>
          </a:ln>
        </p:spPr>
        <p:txBody>
          <a:bodyPr wrap="square" lIns="0" tIns="0" rIns="0" bIns="0" rtlCol="0"/>
          <a:lstStyle/>
          <a:p>
            <a:endParaRPr/>
          </a:p>
        </p:txBody>
      </p:sp>
      <p:sp>
        <p:nvSpPr>
          <p:cNvPr id="71" name="object 71"/>
          <p:cNvSpPr/>
          <p:nvPr/>
        </p:nvSpPr>
        <p:spPr>
          <a:xfrm>
            <a:off x="756253" y="5423534"/>
            <a:ext cx="2016125" cy="0"/>
          </a:xfrm>
          <a:custGeom>
            <a:avLst/>
            <a:gdLst/>
            <a:ahLst/>
            <a:cxnLst/>
            <a:rect l="l" t="t" r="r" b="b"/>
            <a:pathLst>
              <a:path w="2016125">
                <a:moveTo>
                  <a:pt x="0" y="0"/>
                </a:moveTo>
                <a:lnTo>
                  <a:pt x="2015521" y="0"/>
                </a:lnTo>
              </a:path>
            </a:pathLst>
          </a:custGeom>
          <a:ln w="3175">
            <a:solidFill>
              <a:srgbClr val="CCFFCC"/>
            </a:solidFill>
          </a:ln>
        </p:spPr>
        <p:txBody>
          <a:bodyPr wrap="square" lIns="0" tIns="0" rIns="0" bIns="0" rtlCol="0"/>
          <a:lstStyle/>
          <a:p>
            <a:endParaRPr/>
          </a:p>
        </p:txBody>
      </p:sp>
      <p:sp>
        <p:nvSpPr>
          <p:cNvPr id="72" name="object 72"/>
          <p:cNvSpPr/>
          <p:nvPr/>
        </p:nvSpPr>
        <p:spPr>
          <a:xfrm>
            <a:off x="755904" y="4222750"/>
            <a:ext cx="2016760" cy="1200150"/>
          </a:xfrm>
          <a:custGeom>
            <a:avLst/>
            <a:gdLst/>
            <a:ahLst/>
            <a:cxnLst/>
            <a:rect l="l" t="t" r="r" b="b"/>
            <a:pathLst>
              <a:path w="2016760" h="1200150">
                <a:moveTo>
                  <a:pt x="0" y="1200150"/>
                </a:moveTo>
                <a:lnTo>
                  <a:pt x="2016252" y="1200150"/>
                </a:lnTo>
                <a:lnTo>
                  <a:pt x="2016252" y="0"/>
                </a:lnTo>
                <a:lnTo>
                  <a:pt x="0" y="0"/>
                </a:lnTo>
                <a:lnTo>
                  <a:pt x="0" y="1200150"/>
                </a:lnTo>
                <a:close/>
              </a:path>
            </a:pathLst>
          </a:custGeom>
          <a:solidFill>
            <a:srgbClr val="CCFFCC"/>
          </a:solidFill>
        </p:spPr>
        <p:txBody>
          <a:bodyPr wrap="square" lIns="0" tIns="0" rIns="0" bIns="0" rtlCol="0"/>
          <a:lstStyle/>
          <a:p>
            <a:endParaRPr/>
          </a:p>
        </p:txBody>
      </p:sp>
      <p:sp>
        <p:nvSpPr>
          <p:cNvPr id="73" name="object 73"/>
          <p:cNvSpPr/>
          <p:nvPr/>
        </p:nvSpPr>
        <p:spPr>
          <a:xfrm>
            <a:off x="756020" y="4222115"/>
            <a:ext cx="2016125" cy="0"/>
          </a:xfrm>
          <a:custGeom>
            <a:avLst/>
            <a:gdLst/>
            <a:ahLst/>
            <a:cxnLst/>
            <a:rect l="l" t="t" r="r" b="b"/>
            <a:pathLst>
              <a:path w="2016125">
                <a:moveTo>
                  <a:pt x="0" y="0"/>
                </a:moveTo>
                <a:lnTo>
                  <a:pt x="2016008" y="0"/>
                </a:lnTo>
              </a:path>
            </a:pathLst>
          </a:custGeom>
          <a:ln w="3175">
            <a:solidFill>
              <a:srgbClr val="CCFFCC"/>
            </a:solidFill>
          </a:ln>
        </p:spPr>
        <p:txBody>
          <a:bodyPr wrap="square" lIns="0" tIns="0" rIns="0" bIns="0" rtlCol="0"/>
          <a:lstStyle/>
          <a:p>
            <a:endParaRPr/>
          </a:p>
        </p:txBody>
      </p:sp>
      <p:sp>
        <p:nvSpPr>
          <p:cNvPr id="74" name="object 74"/>
          <p:cNvSpPr/>
          <p:nvPr/>
        </p:nvSpPr>
        <p:spPr>
          <a:xfrm>
            <a:off x="755904" y="4221479"/>
            <a:ext cx="2016760" cy="1202690"/>
          </a:xfrm>
          <a:custGeom>
            <a:avLst/>
            <a:gdLst/>
            <a:ahLst/>
            <a:cxnLst/>
            <a:rect l="l" t="t" r="r" b="b"/>
            <a:pathLst>
              <a:path w="2016760" h="1202689">
                <a:moveTo>
                  <a:pt x="0" y="1524"/>
                </a:moveTo>
                <a:lnTo>
                  <a:pt x="0" y="762"/>
                </a:lnTo>
                <a:lnTo>
                  <a:pt x="698" y="0"/>
                </a:lnTo>
                <a:lnTo>
                  <a:pt x="1562" y="0"/>
                </a:lnTo>
                <a:lnTo>
                  <a:pt x="2014727" y="0"/>
                </a:lnTo>
                <a:lnTo>
                  <a:pt x="2015489" y="0"/>
                </a:lnTo>
                <a:lnTo>
                  <a:pt x="2016252" y="762"/>
                </a:lnTo>
                <a:lnTo>
                  <a:pt x="2016252" y="1524"/>
                </a:lnTo>
                <a:lnTo>
                  <a:pt x="2016252" y="1200912"/>
                </a:lnTo>
                <a:lnTo>
                  <a:pt x="2016252" y="1201674"/>
                </a:lnTo>
                <a:lnTo>
                  <a:pt x="2015489" y="1202436"/>
                </a:lnTo>
                <a:lnTo>
                  <a:pt x="2014727" y="1202436"/>
                </a:lnTo>
                <a:lnTo>
                  <a:pt x="1562" y="1202436"/>
                </a:lnTo>
                <a:lnTo>
                  <a:pt x="698" y="1202436"/>
                </a:lnTo>
                <a:lnTo>
                  <a:pt x="0" y="1201674"/>
                </a:lnTo>
                <a:lnTo>
                  <a:pt x="0" y="1200912"/>
                </a:lnTo>
                <a:lnTo>
                  <a:pt x="0" y="1524"/>
                </a:lnTo>
                <a:close/>
              </a:path>
            </a:pathLst>
          </a:custGeom>
          <a:ln w="12192">
            <a:solidFill>
              <a:srgbClr val="000000"/>
            </a:solidFill>
          </a:ln>
        </p:spPr>
        <p:txBody>
          <a:bodyPr wrap="square" lIns="0" tIns="0" rIns="0" bIns="0" rtlCol="0"/>
          <a:lstStyle/>
          <a:p>
            <a:endParaRPr/>
          </a:p>
        </p:txBody>
      </p:sp>
      <p:sp>
        <p:nvSpPr>
          <p:cNvPr id="75" name="object 75"/>
          <p:cNvSpPr/>
          <p:nvPr/>
        </p:nvSpPr>
        <p:spPr>
          <a:xfrm>
            <a:off x="685800" y="4163618"/>
            <a:ext cx="1907920" cy="565226"/>
          </a:xfrm>
          <a:prstGeom prst="rect">
            <a:avLst/>
          </a:prstGeom>
          <a:blipFill>
            <a:blip r:embed="rId3" cstate="print"/>
            <a:stretch>
              <a:fillRect/>
            </a:stretch>
          </a:blipFill>
        </p:spPr>
        <p:txBody>
          <a:bodyPr wrap="square" lIns="0" tIns="0" rIns="0" bIns="0" rtlCol="0"/>
          <a:lstStyle/>
          <a:p>
            <a:endParaRPr/>
          </a:p>
        </p:txBody>
      </p:sp>
      <p:sp>
        <p:nvSpPr>
          <p:cNvPr id="76" name="object 76"/>
          <p:cNvSpPr/>
          <p:nvPr/>
        </p:nvSpPr>
        <p:spPr>
          <a:xfrm>
            <a:off x="685800" y="4447082"/>
            <a:ext cx="2188210" cy="565226"/>
          </a:xfrm>
          <a:prstGeom prst="rect">
            <a:avLst/>
          </a:prstGeom>
          <a:blipFill>
            <a:blip r:embed="rId4" cstate="print"/>
            <a:stretch>
              <a:fillRect/>
            </a:stretch>
          </a:blipFill>
        </p:spPr>
        <p:txBody>
          <a:bodyPr wrap="square" lIns="0" tIns="0" rIns="0" bIns="0" rtlCol="0"/>
          <a:lstStyle/>
          <a:p>
            <a:endParaRPr/>
          </a:p>
        </p:txBody>
      </p:sp>
      <p:sp>
        <p:nvSpPr>
          <p:cNvPr id="77" name="object 77"/>
          <p:cNvSpPr/>
          <p:nvPr/>
        </p:nvSpPr>
        <p:spPr>
          <a:xfrm>
            <a:off x="685800" y="4730546"/>
            <a:ext cx="1834642" cy="565226"/>
          </a:xfrm>
          <a:prstGeom prst="rect">
            <a:avLst/>
          </a:prstGeom>
          <a:blipFill>
            <a:blip r:embed="rId5" cstate="print"/>
            <a:stretch>
              <a:fillRect/>
            </a:stretch>
          </a:blipFill>
        </p:spPr>
        <p:txBody>
          <a:bodyPr wrap="square" lIns="0" tIns="0" rIns="0" bIns="0" rtlCol="0"/>
          <a:lstStyle/>
          <a:p>
            <a:endParaRPr/>
          </a:p>
        </p:txBody>
      </p:sp>
      <p:sp>
        <p:nvSpPr>
          <p:cNvPr id="78" name="object 78"/>
          <p:cNvSpPr/>
          <p:nvPr/>
        </p:nvSpPr>
        <p:spPr>
          <a:xfrm>
            <a:off x="685800" y="5014010"/>
            <a:ext cx="1851533" cy="565226"/>
          </a:xfrm>
          <a:prstGeom prst="rect">
            <a:avLst/>
          </a:prstGeom>
          <a:blipFill>
            <a:blip r:embed="rId6" cstate="print"/>
            <a:stretch>
              <a:fillRect/>
            </a:stretch>
          </a:blipFill>
        </p:spPr>
        <p:txBody>
          <a:bodyPr wrap="square" lIns="0" tIns="0" rIns="0" bIns="0" rtlCol="0"/>
          <a:lstStyle/>
          <a:p>
            <a:endParaRPr/>
          </a:p>
        </p:txBody>
      </p:sp>
      <p:sp>
        <p:nvSpPr>
          <p:cNvPr id="79" name="object 79"/>
          <p:cNvSpPr txBox="1"/>
          <p:nvPr/>
        </p:nvSpPr>
        <p:spPr>
          <a:xfrm>
            <a:off x="833119" y="4225238"/>
            <a:ext cx="1815464" cy="1182370"/>
          </a:xfrm>
          <a:prstGeom prst="rect">
            <a:avLst/>
          </a:prstGeom>
        </p:spPr>
        <p:txBody>
          <a:bodyPr vert="horz" wrap="square" lIns="0" tIns="34925" rIns="0" bIns="0" rtlCol="0">
            <a:spAutoFit/>
          </a:bodyPr>
          <a:lstStyle/>
          <a:p>
            <a:pPr marL="12700" marR="5080">
              <a:lnSpc>
                <a:spcPct val="93000"/>
              </a:lnSpc>
              <a:spcBef>
                <a:spcPts val="275"/>
              </a:spcBef>
            </a:pPr>
            <a:r>
              <a:rPr sz="2000" dirty="0">
                <a:latin typeface="Times New Roman"/>
                <a:cs typeface="Times New Roman"/>
              </a:rPr>
              <a:t>X at the end of  the </a:t>
            </a:r>
            <a:r>
              <a:rPr sz="2000" spc="-5" dirty="0">
                <a:latin typeface="Times New Roman"/>
                <a:cs typeface="Times New Roman"/>
              </a:rPr>
              <a:t>lifeline</a:t>
            </a:r>
            <a:r>
              <a:rPr sz="2000" spc="-85" dirty="0">
                <a:latin typeface="Times New Roman"/>
                <a:cs typeface="Times New Roman"/>
              </a:rPr>
              <a:t> </a:t>
            </a:r>
            <a:r>
              <a:rPr sz="2000" dirty="0">
                <a:latin typeface="Times New Roman"/>
                <a:cs typeface="Times New Roman"/>
              </a:rPr>
              <a:t>shows  that the object  ceases to</a:t>
            </a:r>
            <a:r>
              <a:rPr sz="2000" spc="-60" dirty="0">
                <a:latin typeface="Times New Roman"/>
                <a:cs typeface="Times New Roman"/>
              </a:rPr>
              <a:t> </a:t>
            </a:r>
            <a:r>
              <a:rPr sz="2000" dirty="0">
                <a:latin typeface="Times New Roman"/>
                <a:cs typeface="Times New Roman"/>
              </a:rPr>
              <a:t>exist.</a:t>
            </a:r>
            <a:endParaRPr sz="2000">
              <a:latin typeface="Times New Roman"/>
              <a:cs typeface="Times New Roman"/>
            </a:endParaRPr>
          </a:p>
        </p:txBody>
      </p:sp>
      <p:sp>
        <p:nvSpPr>
          <p:cNvPr id="80" name="object 80"/>
          <p:cNvSpPr/>
          <p:nvPr/>
        </p:nvSpPr>
        <p:spPr>
          <a:xfrm>
            <a:off x="2762123" y="4788661"/>
            <a:ext cx="658495" cy="728980"/>
          </a:xfrm>
          <a:custGeom>
            <a:avLst/>
            <a:gdLst/>
            <a:ahLst/>
            <a:cxnLst/>
            <a:rect l="l" t="t" r="r" b="b"/>
            <a:pathLst>
              <a:path w="658495" h="728979">
                <a:moveTo>
                  <a:pt x="589606" y="674130"/>
                </a:moveTo>
                <a:lnTo>
                  <a:pt x="568071" y="693547"/>
                </a:lnTo>
                <a:lnTo>
                  <a:pt x="658494" y="728979"/>
                </a:lnTo>
                <a:lnTo>
                  <a:pt x="646296" y="684910"/>
                </a:lnTo>
                <a:lnTo>
                  <a:pt x="599313" y="684910"/>
                </a:lnTo>
                <a:lnTo>
                  <a:pt x="589606" y="674130"/>
                </a:lnTo>
                <a:close/>
              </a:path>
              <a:path w="658495" h="728979">
                <a:moveTo>
                  <a:pt x="611109" y="654744"/>
                </a:moveTo>
                <a:lnTo>
                  <a:pt x="589606" y="674130"/>
                </a:lnTo>
                <a:lnTo>
                  <a:pt x="599313" y="684910"/>
                </a:lnTo>
                <a:lnTo>
                  <a:pt x="620776" y="665479"/>
                </a:lnTo>
                <a:lnTo>
                  <a:pt x="611109" y="654744"/>
                </a:lnTo>
                <a:close/>
              </a:path>
              <a:path w="658495" h="728979">
                <a:moveTo>
                  <a:pt x="632587" y="635381"/>
                </a:moveTo>
                <a:lnTo>
                  <a:pt x="611109" y="654744"/>
                </a:lnTo>
                <a:lnTo>
                  <a:pt x="620776" y="665479"/>
                </a:lnTo>
                <a:lnTo>
                  <a:pt x="599313" y="684910"/>
                </a:lnTo>
                <a:lnTo>
                  <a:pt x="646296" y="684910"/>
                </a:lnTo>
                <a:lnTo>
                  <a:pt x="632587" y="635381"/>
                </a:lnTo>
                <a:close/>
              </a:path>
              <a:path w="658495" h="728979">
                <a:moveTo>
                  <a:pt x="21589" y="0"/>
                </a:moveTo>
                <a:lnTo>
                  <a:pt x="0" y="19304"/>
                </a:lnTo>
                <a:lnTo>
                  <a:pt x="589606" y="674130"/>
                </a:lnTo>
                <a:lnTo>
                  <a:pt x="611109" y="654744"/>
                </a:lnTo>
                <a:lnTo>
                  <a:pt x="21589" y="0"/>
                </a:lnTo>
                <a:close/>
              </a:path>
            </a:pathLst>
          </a:custGeom>
          <a:solidFill>
            <a:srgbClr val="000000"/>
          </a:solidFill>
        </p:spPr>
        <p:txBody>
          <a:bodyPr wrap="square" lIns="0" tIns="0" rIns="0" bIns="0" rtlCol="0"/>
          <a:lstStyle/>
          <a:p>
            <a:endParaRPr/>
          </a:p>
        </p:txBody>
      </p:sp>
      <p:sp>
        <p:nvSpPr>
          <p:cNvPr id="81" name="object 81"/>
          <p:cNvSpPr/>
          <p:nvPr/>
        </p:nvSpPr>
        <p:spPr>
          <a:xfrm>
            <a:off x="2767710" y="4640071"/>
            <a:ext cx="2453005" cy="960755"/>
          </a:xfrm>
          <a:custGeom>
            <a:avLst/>
            <a:gdLst/>
            <a:ahLst/>
            <a:cxnLst/>
            <a:rect l="l" t="t" r="r" b="b"/>
            <a:pathLst>
              <a:path w="2453004" h="960754">
                <a:moveTo>
                  <a:pt x="2366458" y="933224"/>
                </a:moveTo>
                <a:lnTo>
                  <a:pt x="2356104" y="960221"/>
                </a:lnTo>
                <a:lnTo>
                  <a:pt x="2452751" y="950721"/>
                </a:lnTo>
                <a:lnTo>
                  <a:pt x="2441480" y="938402"/>
                </a:lnTo>
                <a:lnTo>
                  <a:pt x="2379979" y="938402"/>
                </a:lnTo>
                <a:lnTo>
                  <a:pt x="2366458" y="933224"/>
                </a:lnTo>
                <a:close/>
              </a:path>
              <a:path w="2453004" h="960754">
                <a:moveTo>
                  <a:pt x="2376821" y="906203"/>
                </a:moveTo>
                <a:lnTo>
                  <a:pt x="2366458" y="933224"/>
                </a:lnTo>
                <a:lnTo>
                  <a:pt x="2379979" y="938402"/>
                </a:lnTo>
                <a:lnTo>
                  <a:pt x="2390266" y="911351"/>
                </a:lnTo>
                <a:lnTo>
                  <a:pt x="2376821" y="906203"/>
                </a:lnTo>
                <a:close/>
              </a:path>
              <a:path w="2453004" h="960754">
                <a:moveTo>
                  <a:pt x="2387218" y="879093"/>
                </a:moveTo>
                <a:lnTo>
                  <a:pt x="2376821" y="906203"/>
                </a:lnTo>
                <a:lnTo>
                  <a:pt x="2390266" y="911351"/>
                </a:lnTo>
                <a:lnTo>
                  <a:pt x="2379979" y="938402"/>
                </a:lnTo>
                <a:lnTo>
                  <a:pt x="2441480" y="938402"/>
                </a:lnTo>
                <a:lnTo>
                  <a:pt x="2387218" y="879093"/>
                </a:lnTo>
                <a:close/>
              </a:path>
              <a:path w="2453004" h="960754">
                <a:moveTo>
                  <a:pt x="10413" y="0"/>
                </a:moveTo>
                <a:lnTo>
                  <a:pt x="0" y="26923"/>
                </a:lnTo>
                <a:lnTo>
                  <a:pt x="2366458" y="933224"/>
                </a:lnTo>
                <a:lnTo>
                  <a:pt x="2376821" y="906203"/>
                </a:lnTo>
                <a:lnTo>
                  <a:pt x="10413" y="0"/>
                </a:lnTo>
                <a:close/>
              </a:path>
            </a:pathLst>
          </a:custGeom>
          <a:solidFill>
            <a:srgbClr val="000000"/>
          </a:solid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4800" y="381000"/>
            <a:ext cx="8458200" cy="5791200"/>
          </a:xfrm>
          <a:prstGeom prst="rect">
            <a:avLst/>
          </a:prstGeom>
        </p:spPr>
      </p:pic>
    </p:spTree>
    <p:extLst>
      <p:ext uri="{BB962C8B-B14F-4D97-AF65-F5344CB8AC3E}">
        <p14:creationId xmlns:p14="http://schemas.microsoft.com/office/powerpoint/2010/main" val="403385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6047740" cy="553998"/>
          </a:xfrm>
        </p:spPr>
        <p:txBody>
          <a:bodyPr/>
          <a:lstStyle/>
          <a:p>
            <a:r>
              <a:rPr lang="en-US" sz="3600" dirty="0"/>
              <a:t>Generate Sequence Diagram</a:t>
            </a:r>
          </a:p>
        </p:txBody>
      </p:sp>
      <p:pic>
        <p:nvPicPr>
          <p:cNvPr id="4" name="Picture 3"/>
          <p:cNvPicPr>
            <a:picLocks noChangeAspect="1"/>
          </p:cNvPicPr>
          <p:nvPr/>
        </p:nvPicPr>
        <p:blipFill>
          <a:blip r:embed="rId2"/>
          <a:stretch>
            <a:fillRect/>
          </a:stretch>
        </p:blipFill>
        <p:spPr>
          <a:xfrm>
            <a:off x="304800" y="1749669"/>
            <a:ext cx="4203700" cy="4076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4648200" y="1749669"/>
            <a:ext cx="4321302" cy="4076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6136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20545" y="457200"/>
            <a:ext cx="6629400" cy="523220"/>
          </a:xfrm>
          <a:prstGeom prst="rect">
            <a:avLst/>
          </a:prstGeom>
          <a:noFill/>
        </p:spPr>
        <p:txBody>
          <a:bodyPr wrap="square" rtlCol="0">
            <a:spAutoFit/>
          </a:bodyPr>
          <a:lstStyle/>
          <a:p>
            <a:r>
              <a:rPr lang="en-US" sz="2800" b="1" dirty="0"/>
              <a:t>Frames in UML Sequence Diagram:</a:t>
            </a:r>
          </a:p>
        </p:txBody>
      </p:sp>
      <p:pic>
        <p:nvPicPr>
          <p:cNvPr id="6" name="Picture 5"/>
          <p:cNvPicPr>
            <a:picLocks noChangeAspect="1"/>
          </p:cNvPicPr>
          <p:nvPr/>
        </p:nvPicPr>
        <p:blipFill rotWithShape="1">
          <a:blip r:embed="rId2"/>
          <a:srcRect l="2877" r="2174" b="56025"/>
          <a:stretch/>
        </p:blipFill>
        <p:spPr>
          <a:xfrm>
            <a:off x="505471" y="1463072"/>
            <a:ext cx="7543801"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2"/>
          <a:srcRect l="3230" t="48572" r="1223" b="39999"/>
          <a:stretch/>
        </p:blipFill>
        <p:spPr>
          <a:xfrm>
            <a:off x="505471" y="3444272"/>
            <a:ext cx="7543801" cy="609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rotWithShape="1">
          <a:blip r:embed="rId2"/>
          <a:srcRect l="3536" t="72347" r="1848" b="11266"/>
          <a:stretch/>
        </p:blipFill>
        <p:spPr>
          <a:xfrm>
            <a:off x="505472" y="4083181"/>
            <a:ext cx="75438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8047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6047740" cy="615553"/>
          </a:xfrm>
        </p:spPr>
        <p:txBody>
          <a:bodyPr/>
          <a:lstStyle/>
          <a:p>
            <a:r>
              <a:rPr lang="en-US" sz="4000" dirty="0"/>
              <a:t>Alternatives: alt</a:t>
            </a:r>
          </a:p>
        </p:txBody>
      </p:sp>
      <p:pic>
        <p:nvPicPr>
          <p:cNvPr id="4" name="Picture 3"/>
          <p:cNvPicPr>
            <a:picLocks noChangeAspect="1"/>
          </p:cNvPicPr>
          <p:nvPr/>
        </p:nvPicPr>
        <p:blipFill>
          <a:blip r:embed="rId2"/>
          <a:stretch>
            <a:fillRect/>
          </a:stretch>
        </p:blipFill>
        <p:spPr>
          <a:xfrm>
            <a:off x="533400" y="1295400"/>
            <a:ext cx="7581900" cy="5219700"/>
          </a:xfrm>
          <a:prstGeom prst="rect">
            <a:avLst/>
          </a:prstGeom>
        </p:spPr>
      </p:pic>
    </p:spTree>
    <p:extLst>
      <p:ext uri="{BB962C8B-B14F-4D97-AF65-F5344CB8AC3E}">
        <p14:creationId xmlns:p14="http://schemas.microsoft.com/office/powerpoint/2010/main" val="179896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0"/>
            <a:ext cx="4572000" cy="1077218"/>
          </a:xfrm>
          <a:prstGeom prst="rect">
            <a:avLst/>
          </a:prstGeom>
        </p:spPr>
        <p:txBody>
          <a:bodyPr>
            <a:spAutoFit/>
          </a:bodyPr>
          <a:lstStyle/>
          <a:p>
            <a:r>
              <a:rPr lang="en-US" sz="3200" b="1" kern="0" spc="-160" dirty="0">
                <a:solidFill>
                  <a:srgbClr val="04607A"/>
                </a:solidFill>
                <a:latin typeface="Trebuchet MS"/>
                <a:ea typeface="+mj-ea"/>
                <a:cs typeface="Trebuchet MS"/>
              </a:rPr>
              <a:t>Collaboration </a:t>
            </a:r>
            <a:r>
              <a:rPr lang="en-US" sz="3200" b="1" kern="0" spc="-145" dirty="0">
                <a:solidFill>
                  <a:srgbClr val="04607A"/>
                </a:solidFill>
                <a:latin typeface="Trebuchet MS"/>
                <a:ea typeface="+mj-ea"/>
                <a:cs typeface="Trebuchet MS"/>
              </a:rPr>
              <a:t>and </a:t>
            </a:r>
            <a:r>
              <a:rPr lang="en-US" sz="3200" b="1" kern="0" spc="-200" dirty="0">
                <a:solidFill>
                  <a:srgbClr val="04607A"/>
                </a:solidFill>
                <a:latin typeface="Trebuchet MS"/>
                <a:ea typeface="+mj-ea"/>
                <a:cs typeface="Trebuchet MS"/>
              </a:rPr>
              <a:t>sequence </a:t>
            </a:r>
            <a:r>
              <a:rPr lang="en-US" sz="3200" b="1" kern="0" spc="-195" dirty="0">
                <a:solidFill>
                  <a:srgbClr val="04607A"/>
                </a:solidFill>
                <a:latin typeface="Trebuchet MS"/>
                <a:ea typeface="+mj-ea"/>
                <a:cs typeface="Trebuchet MS"/>
              </a:rPr>
              <a:t>-</a:t>
            </a:r>
            <a:r>
              <a:rPr lang="en-US" sz="3200" b="1" kern="0" spc="-555" dirty="0">
                <a:solidFill>
                  <a:srgbClr val="04607A"/>
                </a:solidFill>
                <a:latin typeface="Trebuchet MS"/>
                <a:ea typeface="+mj-ea"/>
                <a:cs typeface="Trebuchet MS"/>
              </a:rPr>
              <a:t> </a:t>
            </a:r>
            <a:r>
              <a:rPr lang="en-US" sz="3200" b="1" kern="0" spc="-210" dirty="0">
                <a:solidFill>
                  <a:srgbClr val="04607A"/>
                </a:solidFill>
                <a:latin typeface="Trebuchet MS"/>
                <a:ea typeface="+mj-ea"/>
                <a:cs typeface="Trebuchet MS"/>
              </a:rPr>
              <a:t>differences</a:t>
            </a:r>
            <a:endParaRPr lang="en-US" dirty="0"/>
          </a:p>
        </p:txBody>
      </p:sp>
      <p:sp>
        <p:nvSpPr>
          <p:cNvPr id="6" name="Rectangle 5"/>
          <p:cNvSpPr/>
          <p:nvPr/>
        </p:nvSpPr>
        <p:spPr>
          <a:xfrm>
            <a:off x="533400" y="1640434"/>
            <a:ext cx="8229600" cy="3312958"/>
          </a:xfrm>
          <a:prstGeom prst="rect">
            <a:avLst/>
          </a:prstGeom>
        </p:spPr>
        <p:txBody>
          <a:bodyPr wrap="square">
            <a:spAutoFit/>
          </a:bodyPr>
          <a:lstStyle/>
          <a:p>
            <a:pPr marL="285115" marR="5080" indent="-272415">
              <a:lnSpc>
                <a:spcPct val="93100"/>
              </a:lnSpc>
              <a:spcBef>
                <a:spcPts val="295"/>
              </a:spcBef>
              <a:buClr>
                <a:srgbClr val="0AD0D9"/>
              </a:buClr>
              <a:buSzPct val="93750"/>
              <a:buFont typeface="Arial"/>
              <a:buChar char=""/>
              <a:tabLst>
                <a:tab pos="285750" algn="l"/>
              </a:tabLst>
            </a:pPr>
            <a:r>
              <a:rPr lang="en-US" sz="2400" spc="75" dirty="0">
                <a:solidFill>
                  <a:srgbClr val="666699"/>
                </a:solidFill>
                <a:latin typeface="Times New Roman"/>
                <a:cs typeface="Times New Roman"/>
              </a:rPr>
              <a:t>Collaboration </a:t>
            </a:r>
            <a:r>
              <a:rPr lang="en-US" sz="2400" spc="90" dirty="0">
                <a:solidFill>
                  <a:srgbClr val="666699"/>
                </a:solidFill>
                <a:latin typeface="Times New Roman"/>
                <a:cs typeface="Times New Roman"/>
              </a:rPr>
              <a:t>diagram </a:t>
            </a:r>
            <a:r>
              <a:rPr lang="en-US" sz="2400" spc="75" dirty="0">
                <a:latin typeface="Times New Roman"/>
                <a:cs typeface="Times New Roman"/>
              </a:rPr>
              <a:t>illustrates </a:t>
            </a:r>
            <a:r>
              <a:rPr lang="en-US" sz="2400" spc="80" dirty="0">
                <a:latin typeface="Times New Roman"/>
                <a:cs typeface="Times New Roman"/>
              </a:rPr>
              <a:t>object </a:t>
            </a:r>
            <a:r>
              <a:rPr lang="en-US" sz="2400" spc="95" dirty="0">
                <a:latin typeface="Times New Roman"/>
                <a:cs typeface="Times New Roman"/>
              </a:rPr>
              <a:t>interactions </a:t>
            </a:r>
            <a:r>
              <a:rPr lang="en-US" sz="2400" spc="100" dirty="0">
                <a:latin typeface="Times New Roman"/>
                <a:cs typeface="Times New Roman"/>
              </a:rPr>
              <a:t>in </a:t>
            </a:r>
            <a:r>
              <a:rPr lang="en-US" sz="2400" spc="85" dirty="0">
                <a:latin typeface="Times New Roman"/>
                <a:cs typeface="Times New Roman"/>
              </a:rPr>
              <a:t>a  </a:t>
            </a:r>
            <a:r>
              <a:rPr lang="en-US" sz="2400" spc="105" dirty="0">
                <a:latin typeface="Times New Roman"/>
                <a:cs typeface="Times New Roman"/>
              </a:rPr>
              <a:t>graph or </a:t>
            </a:r>
            <a:r>
              <a:rPr lang="en-US" sz="2400" spc="95" dirty="0">
                <a:latin typeface="Times New Roman"/>
                <a:cs typeface="Times New Roman"/>
              </a:rPr>
              <a:t>network </a:t>
            </a:r>
            <a:r>
              <a:rPr lang="en-US" sz="2400" spc="90" dirty="0">
                <a:latin typeface="Times New Roman"/>
                <a:cs typeface="Times New Roman"/>
              </a:rPr>
              <a:t>format, </a:t>
            </a:r>
            <a:r>
              <a:rPr lang="en-US" sz="2400" spc="100" dirty="0">
                <a:latin typeface="Times New Roman"/>
                <a:cs typeface="Times New Roman"/>
              </a:rPr>
              <a:t>in </a:t>
            </a:r>
            <a:r>
              <a:rPr lang="en-US" sz="2400" spc="85" dirty="0">
                <a:latin typeface="Times New Roman"/>
                <a:cs typeface="Times New Roman"/>
              </a:rPr>
              <a:t>which </a:t>
            </a:r>
            <a:r>
              <a:rPr lang="en-US" sz="2400" spc="70" dirty="0">
                <a:latin typeface="Times New Roman"/>
                <a:cs typeface="Times New Roman"/>
              </a:rPr>
              <a:t>objects </a:t>
            </a:r>
            <a:r>
              <a:rPr lang="en-US" sz="2400" spc="105" dirty="0">
                <a:latin typeface="Times New Roman"/>
                <a:cs typeface="Times New Roman"/>
              </a:rPr>
              <a:t>can be </a:t>
            </a:r>
            <a:r>
              <a:rPr lang="en-US" sz="2400" spc="75" dirty="0">
                <a:latin typeface="Times New Roman"/>
                <a:cs typeface="Times New Roman"/>
              </a:rPr>
              <a:t>placed  </a:t>
            </a:r>
            <a:r>
              <a:rPr lang="en-US" sz="2400" spc="85" dirty="0">
                <a:latin typeface="Times New Roman"/>
                <a:cs typeface="Times New Roman"/>
              </a:rPr>
              <a:t>anywhere</a:t>
            </a:r>
            <a:r>
              <a:rPr lang="en-US" sz="2400" spc="-110" dirty="0">
                <a:latin typeface="Times New Roman"/>
                <a:cs typeface="Times New Roman"/>
              </a:rPr>
              <a:t> </a:t>
            </a:r>
            <a:r>
              <a:rPr lang="en-US" sz="2400" spc="145" dirty="0">
                <a:latin typeface="Times New Roman"/>
                <a:cs typeface="Times New Roman"/>
              </a:rPr>
              <a:t>on</a:t>
            </a:r>
            <a:r>
              <a:rPr lang="en-US" sz="2400" spc="-55" dirty="0">
                <a:latin typeface="Times New Roman"/>
                <a:cs typeface="Times New Roman"/>
              </a:rPr>
              <a:t> </a:t>
            </a:r>
            <a:r>
              <a:rPr lang="en-US" sz="2400" spc="145" dirty="0">
                <a:latin typeface="Times New Roman"/>
                <a:cs typeface="Times New Roman"/>
              </a:rPr>
              <a:t>the</a:t>
            </a:r>
            <a:r>
              <a:rPr lang="en-US" sz="2400" spc="-110" dirty="0">
                <a:latin typeface="Times New Roman"/>
                <a:cs typeface="Times New Roman"/>
              </a:rPr>
              <a:t> </a:t>
            </a:r>
            <a:r>
              <a:rPr lang="en-US" sz="2400" spc="80" dirty="0">
                <a:latin typeface="Times New Roman"/>
                <a:cs typeface="Times New Roman"/>
              </a:rPr>
              <a:t>diagram.</a:t>
            </a:r>
            <a:r>
              <a:rPr lang="en-US" sz="2400" spc="-15" dirty="0">
                <a:latin typeface="Times New Roman"/>
                <a:cs typeface="Times New Roman"/>
              </a:rPr>
              <a:t> </a:t>
            </a:r>
            <a:r>
              <a:rPr lang="en-US" sz="2400" spc="65" dirty="0">
                <a:latin typeface="Times New Roman"/>
                <a:cs typeface="Times New Roman"/>
              </a:rPr>
              <a:t>It</a:t>
            </a:r>
            <a:r>
              <a:rPr lang="en-US" sz="2400" spc="-110" dirty="0">
                <a:latin typeface="Times New Roman"/>
                <a:cs typeface="Times New Roman"/>
              </a:rPr>
              <a:t> </a:t>
            </a:r>
            <a:r>
              <a:rPr lang="en-US" sz="2400" spc="110" dirty="0">
                <a:latin typeface="Times New Roman"/>
                <a:cs typeface="Times New Roman"/>
              </a:rPr>
              <a:t>demonstrates</a:t>
            </a:r>
            <a:r>
              <a:rPr lang="en-US" sz="2400" spc="-35" dirty="0">
                <a:latin typeface="Times New Roman"/>
                <a:cs typeface="Times New Roman"/>
              </a:rPr>
              <a:t> </a:t>
            </a:r>
            <a:r>
              <a:rPr lang="en-US" sz="2400" spc="85" dirty="0">
                <a:latin typeface="Times New Roman"/>
                <a:cs typeface="Times New Roman"/>
              </a:rPr>
              <a:t>how</a:t>
            </a:r>
            <a:r>
              <a:rPr lang="en-US" sz="2400" spc="-100" dirty="0">
                <a:latin typeface="Times New Roman"/>
                <a:cs typeface="Times New Roman"/>
              </a:rPr>
              <a:t> </a:t>
            </a:r>
            <a:r>
              <a:rPr lang="en-US" sz="2400" spc="75" dirty="0">
                <a:latin typeface="Times New Roman"/>
                <a:cs typeface="Times New Roman"/>
              </a:rPr>
              <a:t>objects</a:t>
            </a:r>
            <a:r>
              <a:rPr lang="en-US" sz="2400" spc="-80" dirty="0">
                <a:latin typeface="Times New Roman"/>
                <a:cs typeface="Times New Roman"/>
              </a:rPr>
              <a:t> </a:t>
            </a:r>
            <a:r>
              <a:rPr lang="en-US" sz="2400" spc="85" dirty="0">
                <a:latin typeface="Times New Roman"/>
                <a:cs typeface="Times New Roman"/>
              </a:rPr>
              <a:t>are  </a:t>
            </a:r>
            <a:r>
              <a:rPr lang="en-US" sz="2400" spc="55" dirty="0">
                <a:latin typeface="Times New Roman"/>
                <a:cs typeface="Times New Roman"/>
              </a:rPr>
              <a:t>statically</a:t>
            </a:r>
            <a:r>
              <a:rPr lang="en-US" sz="2400" spc="-130" dirty="0">
                <a:latin typeface="Times New Roman"/>
                <a:cs typeface="Times New Roman"/>
              </a:rPr>
              <a:t> </a:t>
            </a:r>
            <a:r>
              <a:rPr lang="en-US" sz="2400" spc="95" dirty="0">
                <a:latin typeface="Times New Roman"/>
                <a:cs typeface="Times New Roman"/>
              </a:rPr>
              <a:t>connected.</a:t>
            </a:r>
            <a:endParaRPr lang="en-US" sz="2400" dirty="0">
              <a:latin typeface="Times New Roman"/>
              <a:cs typeface="Times New Roman"/>
            </a:endParaRPr>
          </a:p>
          <a:p>
            <a:pPr>
              <a:lnSpc>
                <a:spcPct val="100000"/>
              </a:lnSpc>
              <a:buClr>
                <a:srgbClr val="0AD0D9"/>
              </a:buClr>
              <a:buFont typeface="Arial"/>
              <a:buChar char=""/>
            </a:pPr>
            <a:endParaRPr lang="en-US" sz="2400" dirty="0">
              <a:latin typeface="Times New Roman"/>
              <a:cs typeface="Times New Roman"/>
            </a:endParaRPr>
          </a:p>
          <a:p>
            <a:pPr>
              <a:lnSpc>
                <a:spcPct val="100000"/>
              </a:lnSpc>
              <a:spcBef>
                <a:spcPts val="15"/>
              </a:spcBef>
              <a:buClr>
                <a:srgbClr val="0AD0D9"/>
              </a:buClr>
              <a:buFont typeface="Arial"/>
              <a:buChar char=""/>
            </a:pPr>
            <a:endParaRPr lang="en-US" sz="2400" dirty="0">
              <a:latin typeface="Times New Roman"/>
              <a:cs typeface="Times New Roman"/>
            </a:endParaRPr>
          </a:p>
          <a:p>
            <a:pPr marL="285115" marR="33655" indent="-272415">
              <a:lnSpc>
                <a:spcPct val="100000"/>
              </a:lnSpc>
              <a:buClr>
                <a:srgbClr val="0AD0D9"/>
              </a:buClr>
              <a:buSzPct val="93750"/>
              <a:buFont typeface="Arial"/>
              <a:buChar char=""/>
              <a:tabLst>
                <a:tab pos="285750" algn="l"/>
              </a:tabLst>
            </a:pPr>
            <a:r>
              <a:rPr lang="en-US" sz="2400" spc="75" dirty="0">
                <a:solidFill>
                  <a:srgbClr val="666699"/>
                </a:solidFill>
                <a:latin typeface="Times New Roman"/>
                <a:cs typeface="Times New Roman"/>
              </a:rPr>
              <a:t>Sequence</a:t>
            </a:r>
            <a:r>
              <a:rPr lang="en-US" sz="2400" spc="-114" dirty="0">
                <a:solidFill>
                  <a:srgbClr val="666699"/>
                </a:solidFill>
                <a:latin typeface="Times New Roman"/>
                <a:cs typeface="Times New Roman"/>
              </a:rPr>
              <a:t> </a:t>
            </a:r>
            <a:r>
              <a:rPr lang="en-US" sz="2400" spc="90" dirty="0">
                <a:solidFill>
                  <a:srgbClr val="666699"/>
                </a:solidFill>
                <a:latin typeface="Times New Roman"/>
                <a:cs typeface="Times New Roman"/>
              </a:rPr>
              <a:t>diagram</a:t>
            </a:r>
            <a:r>
              <a:rPr lang="en-US" sz="2400" spc="-50" dirty="0">
                <a:solidFill>
                  <a:srgbClr val="666699"/>
                </a:solidFill>
                <a:latin typeface="Times New Roman"/>
                <a:cs typeface="Times New Roman"/>
              </a:rPr>
              <a:t> </a:t>
            </a:r>
            <a:r>
              <a:rPr lang="en-US" sz="2400" spc="75" dirty="0">
                <a:latin typeface="Times New Roman"/>
                <a:cs typeface="Times New Roman"/>
              </a:rPr>
              <a:t>illustrates</a:t>
            </a:r>
            <a:r>
              <a:rPr lang="en-US" sz="2400" spc="-55" dirty="0">
                <a:latin typeface="Times New Roman"/>
                <a:cs typeface="Times New Roman"/>
              </a:rPr>
              <a:t> </a:t>
            </a:r>
            <a:r>
              <a:rPr lang="en-US" sz="2400" spc="100" dirty="0">
                <a:latin typeface="Times New Roman"/>
                <a:cs typeface="Times New Roman"/>
              </a:rPr>
              <a:t>interaction</a:t>
            </a:r>
            <a:r>
              <a:rPr lang="en-US" sz="2400" spc="-40" dirty="0">
                <a:latin typeface="Times New Roman"/>
                <a:cs typeface="Times New Roman"/>
              </a:rPr>
              <a:t> </a:t>
            </a:r>
            <a:r>
              <a:rPr lang="en-US" sz="2400" spc="100" dirty="0">
                <a:latin typeface="Times New Roman"/>
                <a:cs typeface="Times New Roman"/>
              </a:rPr>
              <a:t>in</a:t>
            </a:r>
            <a:r>
              <a:rPr lang="en-US" sz="2400" spc="-85" dirty="0">
                <a:latin typeface="Times New Roman"/>
                <a:cs typeface="Times New Roman"/>
              </a:rPr>
              <a:t> </a:t>
            </a:r>
            <a:r>
              <a:rPr lang="en-US" sz="2400" spc="85" dirty="0">
                <a:latin typeface="Times New Roman"/>
                <a:cs typeface="Times New Roman"/>
              </a:rPr>
              <a:t>a</a:t>
            </a:r>
            <a:r>
              <a:rPr lang="en-US" sz="2400" spc="-55" dirty="0">
                <a:latin typeface="Times New Roman"/>
                <a:cs typeface="Times New Roman"/>
              </a:rPr>
              <a:t> </a:t>
            </a:r>
            <a:r>
              <a:rPr lang="en-US" sz="2400" spc="110" dirty="0">
                <a:latin typeface="Times New Roman"/>
                <a:cs typeface="Times New Roman"/>
              </a:rPr>
              <a:t>kind</a:t>
            </a:r>
            <a:r>
              <a:rPr lang="en-US" sz="2400" spc="-70" dirty="0">
                <a:latin typeface="Times New Roman"/>
                <a:cs typeface="Times New Roman"/>
              </a:rPr>
              <a:t> </a:t>
            </a:r>
            <a:r>
              <a:rPr lang="en-US" sz="2400" spc="20" dirty="0">
                <a:latin typeface="Times New Roman"/>
                <a:cs typeface="Times New Roman"/>
              </a:rPr>
              <a:t>of</a:t>
            </a:r>
            <a:r>
              <a:rPr lang="en-US" sz="2400" spc="50" dirty="0">
                <a:latin typeface="Times New Roman"/>
                <a:cs typeface="Times New Roman"/>
              </a:rPr>
              <a:t> </a:t>
            </a:r>
            <a:r>
              <a:rPr lang="en-US" sz="2400" spc="-15" dirty="0">
                <a:latin typeface="Times New Roman"/>
                <a:cs typeface="Times New Roman"/>
              </a:rPr>
              <a:t>fence  </a:t>
            </a:r>
            <a:r>
              <a:rPr lang="en-US" sz="2400" spc="90" dirty="0">
                <a:latin typeface="Times New Roman"/>
                <a:cs typeface="Times New Roman"/>
              </a:rPr>
              <a:t>format,</a:t>
            </a:r>
            <a:r>
              <a:rPr lang="en-US" sz="2400" spc="-15" dirty="0">
                <a:latin typeface="Times New Roman"/>
                <a:cs typeface="Times New Roman"/>
              </a:rPr>
              <a:t> </a:t>
            </a:r>
            <a:r>
              <a:rPr lang="en-US" sz="2400" spc="100" dirty="0">
                <a:latin typeface="Times New Roman"/>
                <a:cs typeface="Times New Roman"/>
              </a:rPr>
              <a:t>in</a:t>
            </a:r>
            <a:r>
              <a:rPr lang="en-US" sz="2400" spc="-100" dirty="0">
                <a:latin typeface="Times New Roman"/>
                <a:cs typeface="Times New Roman"/>
              </a:rPr>
              <a:t> </a:t>
            </a:r>
            <a:r>
              <a:rPr lang="en-US" sz="2400" spc="85" dirty="0">
                <a:latin typeface="Times New Roman"/>
                <a:cs typeface="Times New Roman"/>
              </a:rPr>
              <a:t>which</a:t>
            </a:r>
            <a:r>
              <a:rPr lang="en-US" sz="2400" spc="-85" dirty="0">
                <a:latin typeface="Times New Roman"/>
                <a:cs typeface="Times New Roman"/>
              </a:rPr>
              <a:t> </a:t>
            </a:r>
            <a:r>
              <a:rPr lang="en-US" sz="2400" spc="100" dirty="0">
                <a:latin typeface="Times New Roman"/>
                <a:cs typeface="Times New Roman"/>
              </a:rPr>
              <a:t>each</a:t>
            </a:r>
            <a:r>
              <a:rPr lang="en-US" sz="2400" spc="-35" dirty="0">
                <a:latin typeface="Times New Roman"/>
                <a:cs typeface="Times New Roman"/>
              </a:rPr>
              <a:t> </a:t>
            </a:r>
            <a:r>
              <a:rPr lang="en-US" sz="2400" spc="95" dirty="0">
                <a:latin typeface="Times New Roman"/>
                <a:cs typeface="Times New Roman"/>
              </a:rPr>
              <a:t>new</a:t>
            </a:r>
            <a:r>
              <a:rPr lang="en-US" sz="2400" spc="-100" dirty="0">
                <a:latin typeface="Times New Roman"/>
                <a:cs typeface="Times New Roman"/>
              </a:rPr>
              <a:t> </a:t>
            </a:r>
            <a:r>
              <a:rPr lang="en-US" sz="2400" spc="80" dirty="0">
                <a:latin typeface="Times New Roman"/>
                <a:cs typeface="Times New Roman"/>
              </a:rPr>
              <a:t>object</a:t>
            </a:r>
            <a:r>
              <a:rPr lang="en-US" sz="2400" spc="-35" dirty="0">
                <a:latin typeface="Times New Roman"/>
                <a:cs typeface="Times New Roman"/>
              </a:rPr>
              <a:t> </a:t>
            </a:r>
            <a:r>
              <a:rPr lang="en-US" sz="2400" spc="20" dirty="0">
                <a:latin typeface="Times New Roman"/>
                <a:cs typeface="Times New Roman"/>
              </a:rPr>
              <a:t>is</a:t>
            </a:r>
            <a:r>
              <a:rPr lang="en-US" sz="2400" spc="-120" dirty="0">
                <a:latin typeface="Times New Roman"/>
                <a:cs typeface="Times New Roman"/>
              </a:rPr>
              <a:t> </a:t>
            </a:r>
            <a:r>
              <a:rPr lang="en-US" sz="2400" spc="125" dirty="0">
                <a:latin typeface="Times New Roman"/>
                <a:cs typeface="Times New Roman"/>
              </a:rPr>
              <a:t>added</a:t>
            </a:r>
            <a:r>
              <a:rPr lang="en-US" sz="2400" dirty="0">
                <a:latin typeface="Times New Roman"/>
                <a:cs typeface="Times New Roman"/>
              </a:rPr>
              <a:t> </a:t>
            </a:r>
            <a:r>
              <a:rPr lang="en-US" sz="2400" spc="114" dirty="0">
                <a:latin typeface="Times New Roman"/>
                <a:cs typeface="Times New Roman"/>
              </a:rPr>
              <a:t>to</a:t>
            </a:r>
            <a:r>
              <a:rPr lang="en-US" sz="2400" spc="-90" dirty="0">
                <a:latin typeface="Times New Roman"/>
                <a:cs typeface="Times New Roman"/>
              </a:rPr>
              <a:t> </a:t>
            </a:r>
            <a:r>
              <a:rPr lang="en-US" sz="2400" spc="145" dirty="0">
                <a:latin typeface="Times New Roman"/>
                <a:cs typeface="Times New Roman"/>
              </a:rPr>
              <a:t>the</a:t>
            </a:r>
            <a:r>
              <a:rPr lang="en-US" sz="2400" spc="-90" dirty="0">
                <a:latin typeface="Times New Roman"/>
                <a:cs typeface="Times New Roman"/>
              </a:rPr>
              <a:t> </a:t>
            </a:r>
            <a:r>
              <a:rPr lang="en-US" sz="2400" spc="85" dirty="0">
                <a:latin typeface="Times New Roman"/>
                <a:cs typeface="Times New Roman"/>
              </a:rPr>
              <a:t>right.</a:t>
            </a:r>
            <a:r>
              <a:rPr lang="en-US" sz="2400" spc="-10" dirty="0">
                <a:latin typeface="Times New Roman"/>
                <a:cs typeface="Times New Roman"/>
              </a:rPr>
              <a:t> </a:t>
            </a:r>
            <a:r>
              <a:rPr lang="en-US" sz="2400" spc="65" dirty="0">
                <a:latin typeface="Times New Roman"/>
                <a:cs typeface="Times New Roman"/>
              </a:rPr>
              <a:t>It  </a:t>
            </a:r>
            <a:r>
              <a:rPr lang="en-US" sz="2400" spc="45" dirty="0">
                <a:latin typeface="Times New Roman"/>
                <a:cs typeface="Times New Roman"/>
              </a:rPr>
              <a:t>generally</a:t>
            </a:r>
            <a:r>
              <a:rPr lang="en-US" sz="2400" spc="-100" dirty="0">
                <a:latin typeface="Times New Roman"/>
                <a:cs typeface="Times New Roman"/>
              </a:rPr>
              <a:t> </a:t>
            </a:r>
            <a:r>
              <a:rPr lang="en-US" sz="2400" spc="65" dirty="0">
                <a:latin typeface="Times New Roman"/>
                <a:cs typeface="Times New Roman"/>
              </a:rPr>
              <a:t>shows</a:t>
            </a:r>
            <a:r>
              <a:rPr lang="en-US" sz="2400" spc="-65" dirty="0">
                <a:latin typeface="Times New Roman"/>
                <a:cs typeface="Times New Roman"/>
              </a:rPr>
              <a:t> </a:t>
            </a:r>
            <a:r>
              <a:rPr lang="en-US" sz="2400" spc="145" dirty="0">
                <a:latin typeface="Times New Roman"/>
                <a:cs typeface="Times New Roman"/>
              </a:rPr>
              <a:t>the</a:t>
            </a:r>
            <a:r>
              <a:rPr lang="en-US" sz="2400" spc="-105" dirty="0">
                <a:latin typeface="Times New Roman"/>
                <a:cs typeface="Times New Roman"/>
              </a:rPr>
              <a:t> </a:t>
            </a:r>
            <a:r>
              <a:rPr lang="en-US" sz="2400" spc="90" dirty="0">
                <a:latin typeface="Times New Roman"/>
                <a:cs typeface="Times New Roman"/>
              </a:rPr>
              <a:t>sequence</a:t>
            </a:r>
            <a:r>
              <a:rPr lang="en-US" sz="2400" spc="-114" dirty="0">
                <a:latin typeface="Times New Roman"/>
                <a:cs typeface="Times New Roman"/>
              </a:rPr>
              <a:t> </a:t>
            </a:r>
            <a:r>
              <a:rPr lang="en-US" sz="2400" spc="20" dirty="0">
                <a:latin typeface="Times New Roman"/>
                <a:cs typeface="Times New Roman"/>
              </a:rPr>
              <a:t>of</a:t>
            </a:r>
            <a:r>
              <a:rPr lang="en-US" sz="2400" spc="-5" dirty="0">
                <a:latin typeface="Times New Roman"/>
                <a:cs typeface="Times New Roman"/>
              </a:rPr>
              <a:t> </a:t>
            </a:r>
            <a:r>
              <a:rPr lang="en-US" sz="2400" spc="80" dirty="0">
                <a:latin typeface="Times New Roman"/>
                <a:cs typeface="Times New Roman"/>
              </a:rPr>
              <a:t>events</a:t>
            </a:r>
            <a:r>
              <a:rPr lang="en-US" sz="2400" spc="-70" dirty="0">
                <a:latin typeface="Times New Roman"/>
                <a:cs typeface="Times New Roman"/>
              </a:rPr>
              <a:t> </a:t>
            </a:r>
            <a:r>
              <a:rPr lang="en-US" sz="2400" spc="155" dirty="0">
                <a:latin typeface="Times New Roman"/>
                <a:cs typeface="Times New Roman"/>
              </a:rPr>
              <a:t>that</a:t>
            </a:r>
            <a:r>
              <a:rPr lang="en-US" sz="2400" spc="-114" dirty="0">
                <a:latin typeface="Times New Roman"/>
                <a:cs typeface="Times New Roman"/>
              </a:rPr>
              <a:t> </a:t>
            </a:r>
            <a:r>
              <a:rPr lang="en-US" sz="2400" spc="30" dirty="0">
                <a:latin typeface="Times New Roman"/>
                <a:cs typeface="Times New Roman"/>
              </a:rPr>
              <a:t>occur.</a:t>
            </a:r>
            <a:endParaRPr lang="en-US" sz="2400" dirty="0">
              <a:latin typeface="Times New Roman"/>
              <a:cs typeface="Times New Roman"/>
            </a:endParaRPr>
          </a:p>
        </p:txBody>
      </p:sp>
    </p:spTree>
    <p:extLst>
      <p:ext uri="{BB962C8B-B14F-4D97-AF65-F5344CB8AC3E}">
        <p14:creationId xmlns:p14="http://schemas.microsoft.com/office/powerpoint/2010/main" val="749600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800" y="533400"/>
            <a:ext cx="7486650" cy="5715000"/>
          </a:xfrm>
          <a:prstGeom prst="rect">
            <a:avLst/>
          </a:prstGeom>
        </p:spPr>
      </p:pic>
    </p:spTree>
    <p:extLst>
      <p:ext uri="{BB962C8B-B14F-4D97-AF65-F5344CB8AC3E}">
        <p14:creationId xmlns:p14="http://schemas.microsoft.com/office/powerpoint/2010/main" val="2232525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990600"/>
            <a:ext cx="6970248" cy="4648200"/>
          </a:xfrm>
          <a:prstGeom prst="rect">
            <a:avLst/>
          </a:prstGeom>
        </p:spPr>
      </p:pic>
    </p:spTree>
    <p:extLst>
      <p:ext uri="{BB962C8B-B14F-4D97-AF65-F5344CB8AC3E}">
        <p14:creationId xmlns:p14="http://schemas.microsoft.com/office/powerpoint/2010/main" val="2089976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44500" y="728853"/>
            <a:ext cx="6637020" cy="1083310"/>
          </a:xfrm>
          <a:prstGeom prst="rect">
            <a:avLst/>
          </a:prstGeom>
        </p:spPr>
        <p:txBody>
          <a:bodyPr vert="horz" wrap="square" lIns="0" tIns="62230" rIns="0" bIns="0" rtlCol="0">
            <a:spAutoFit/>
          </a:bodyPr>
          <a:lstStyle/>
          <a:p>
            <a:pPr marL="12700" marR="5080">
              <a:lnSpc>
                <a:spcPts val="4010"/>
              </a:lnSpc>
              <a:spcBef>
                <a:spcPts val="490"/>
              </a:spcBef>
            </a:pPr>
            <a:r>
              <a:rPr sz="3600" b="1" spc="-229" dirty="0">
                <a:latin typeface="Trebuchet MS"/>
                <a:cs typeface="Trebuchet MS"/>
              </a:rPr>
              <a:t>Sequence </a:t>
            </a:r>
            <a:r>
              <a:rPr sz="3600" b="1" spc="-170" dirty="0">
                <a:latin typeface="Trebuchet MS"/>
                <a:cs typeface="Trebuchet MS"/>
              </a:rPr>
              <a:t>diagrams </a:t>
            </a:r>
            <a:r>
              <a:rPr sz="3600" b="1" spc="-220" dirty="0">
                <a:latin typeface="Trebuchet MS"/>
                <a:cs typeface="Trebuchet MS"/>
              </a:rPr>
              <a:t>- </a:t>
            </a:r>
            <a:r>
              <a:rPr sz="3600" b="1" spc="-190" dirty="0">
                <a:latin typeface="Trebuchet MS"/>
                <a:cs typeface="Trebuchet MS"/>
              </a:rPr>
              <a:t>strengths</a:t>
            </a:r>
            <a:r>
              <a:rPr sz="3600" b="1" spc="-525" dirty="0">
                <a:latin typeface="Trebuchet MS"/>
                <a:cs typeface="Trebuchet MS"/>
              </a:rPr>
              <a:t> </a:t>
            </a:r>
            <a:r>
              <a:rPr sz="3600" b="1" spc="-165" dirty="0">
                <a:latin typeface="Trebuchet MS"/>
                <a:cs typeface="Trebuchet MS"/>
              </a:rPr>
              <a:t>and  </a:t>
            </a:r>
            <a:r>
              <a:rPr sz="3600" b="1" spc="-190" dirty="0">
                <a:latin typeface="Trebuchet MS"/>
                <a:cs typeface="Trebuchet MS"/>
              </a:rPr>
              <a:t>weaknesses</a:t>
            </a:r>
            <a:endParaRPr sz="3600">
              <a:latin typeface="Trebuchet MS"/>
              <a:cs typeface="Trebuchet MS"/>
            </a:endParaRPr>
          </a:p>
        </p:txBody>
      </p:sp>
      <p:sp>
        <p:nvSpPr>
          <p:cNvPr id="8" name="object 8"/>
          <p:cNvSpPr txBox="1"/>
          <p:nvPr/>
        </p:nvSpPr>
        <p:spPr>
          <a:xfrm>
            <a:off x="535940" y="2211984"/>
            <a:ext cx="8072755" cy="3747770"/>
          </a:xfrm>
          <a:prstGeom prst="rect">
            <a:avLst/>
          </a:prstGeom>
        </p:spPr>
        <p:txBody>
          <a:bodyPr vert="horz" wrap="square" lIns="0" tIns="97790" rIns="0" bIns="0" rtlCol="0">
            <a:spAutoFit/>
          </a:bodyPr>
          <a:lstStyle/>
          <a:p>
            <a:pPr marL="12700">
              <a:lnSpc>
                <a:spcPct val="100000"/>
              </a:lnSpc>
              <a:spcBef>
                <a:spcPts val="770"/>
              </a:spcBef>
            </a:pPr>
            <a:r>
              <a:rPr sz="2800" spc="90" dirty="0">
                <a:solidFill>
                  <a:srgbClr val="666699"/>
                </a:solidFill>
                <a:latin typeface="Times New Roman"/>
                <a:cs typeface="Times New Roman"/>
              </a:rPr>
              <a:t>Strengths:</a:t>
            </a:r>
            <a:endParaRPr sz="2800">
              <a:latin typeface="Times New Roman"/>
              <a:cs typeface="Times New Roman"/>
            </a:endParaRPr>
          </a:p>
          <a:p>
            <a:pPr marL="12700" marR="13970">
              <a:lnSpc>
                <a:spcPct val="100000"/>
              </a:lnSpc>
              <a:spcBef>
                <a:spcPts val="675"/>
              </a:spcBef>
              <a:buChar char="-"/>
              <a:tabLst>
                <a:tab pos="316865" algn="l"/>
                <a:tab pos="317500" algn="l"/>
                <a:tab pos="1158875" algn="l"/>
                <a:tab pos="2333625" algn="l"/>
                <a:tab pos="3300095" algn="l"/>
                <a:tab pos="4886960" algn="l"/>
                <a:tab pos="5379085" algn="l"/>
                <a:tab pos="6252210" algn="l"/>
                <a:tab pos="7747634" algn="l"/>
              </a:tabLst>
            </a:pPr>
            <a:r>
              <a:rPr sz="2800" spc="160" dirty="0">
                <a:latin typeface="Times New Roman"/>
                <a:cs typeface="Times New Roman"/>
              </a:rPr>
              <a:t>th</a:t>
            </a:r>
            <a:r>
              <a:rPr sz="2800" spc="204" dirty="0">
                <a:latin typeface="Times New Roman"/>
                <a:cs typeface="Times New Roman"/>
              </a:rPr>
              <a:t>e</a:t>
            </a:r>
            <a:r>
              <a:rPr sz="2800" spc="-55" dirty="0">
                <a:latin typeface="Times New Roman"/>
                <a:cs typeface="Times New Roman"/>
              </a:rPr>
              <a:t>y</a:t>
            </a:r>
            <a:r>
              <a:rPr sz="2800" dirty="0">
                <a:latin typeface="Times New Roman"/>
                <a:cs typeface="Times New Roman"/>
              </a:rPr>
              <a:t>	</a:t>
            </a:r>
            <a:r>
              <a:rPr sz="2800" spc="25" dirty="0">
                <a:latin typeface="Times New Roman"/>
                <a:cs typeface="Times New Roman"/>
              </a:rPr>
              <a:t>c</a:t>
            </a:r>
            <a:r>
              <a:rPr sz="2800" spc="30" dirty="0">
                <a:latin typeface="Times New Roman"/>
                <a:cs typeface="Times New Roman"/>
              </a:rPr>
              <a:t>l</a:t>
            </a:r>
            <a:r>
              <a:rPr sz="2800" spc="120" dirty="0">
                <a:latin typeface="Times New Roman"/>
                <a:cs typeface="Times New Roman"/>
              </a:rPr>
              <a:t>ea</a:t>
            </a:r>
            <a:r>
              <a:rPr sz="2800" spc="70" dirty="0">
                <a:latin typeface="Times New Roman"/>
                <a:cs typeface="Times New Roman"/>
              </a:rPr>
              <a:t>r</a:t>
            </a:r>
            <a:r>
              <a:rPr sz="2800" spc="-30" dirty="0">
                <a:latin typeface="Times New Roman"/>
                <a:cs typeface="Times New Roman"/>
              </a:rPr>
              <a:t>l</a:t>
            </a:r>
            <a:r>
              <a:rPr sz="2800" spc="-55" dirty="0">
                <a:latin typeface="Times New Roman"/>
                <a:cs typeface="Times New Roman"/>
              </a:rPr>
              <a:t>y</a:t>
            </a:r>
            <a:r>
              <a:rPr sz="2800" dirty="0">
                <a:latin typeface="Times New Roman"/>
                <a:cs typeface="Times New Roman"/>
              </a:rPr>
              <a:t>	</a:t>
            </a:r>
            <a:r>
              <a:rPr sz="2800" spc="114" dirty="0">
                <a:latin typeface="Times New Roman"/>
                <a:cs typeface="Times New Roman"/>
              </a:rPr>
              <a:t>sh</a:t>
            </a:r>
            <a:r>
              <a:rPr sz="2800" spc="90" dirty="0">
                <a:latin typeface="Times New Roman"/>
                <a:cs typeface="Times New Roman"/>
              </a:rPr>
              <a:t>o</a:t>
            </a:r>
            <a:r>
              <a:rPr sz="2800" spc="20" dirty="0">
                <a:latin typeface="Times New Roman"/>
                <a:cs typeface="Times New Roman"/>
              </a:rPr>
              <a:t>w</a:t>
            </a:r>
            <a:r>
              <a:rPr sz="2800" dirty="0">
                <a:latin typeface="Times New Roman"/>
                <a:cs typeface="Times New Roman"/>
              </a:rPr>
              <a:t>	</a:t>
            </a:r>
            <a:r>
              <a:rPr sz="2800" spc="114" dirty="0">
                <a:latin typeface="Times New Roman"/>
                <a:cs typeface="Times New Roman"/>
              </a:rPr>
              <a:t>seque</a:t>
            </a:r>
            <a:r>
              <a:rPr sz="2800" spc="140" dirty="0">
                <a:latin typeface="Times New Roman"/>
                <a:cs typeface="Times New Roman"/>
              </a:rPr>
              <a:t>n</a:t>
            </a:r>
            <a:r>
              <a:rPr sz="2800" spc="75" dirty="0">
                <a:latin typeface="Times New Roman"/>
                <a:cs typeface="Times New Roman"/>
              </a:rPr>
              <a:t>c</a:t>
            </a:r>
            <a:r>
              <a:rPr sz="2800" spc="95" dirty="0">
                <a:latin typeface="Times New Roman"/>
                <a:cs typeface="Times New Roman"/>
              </a:rPr>
              <a:t>e</a:t>
            </a:r>
            <a:r>
              <a:rPr sz="2800" dirty="0">
                <a:latin typeface="Times New Roman"/>
                <a:cs typeface="Times New Roman"/>
              </a:rPr>
              <a:t>	</a:t>
            </a:r>
            <a:r>
              <a:rPr sz="2800" spc="125" dirty="0">
                <a:latin typeface="Times New Roman"/>
                <a:cs typeface="Times New Roman"/>
              </a:rPr>
              <a:t>or</a:t>
            </a:r>
            <a:r>
              <a:rPr sz="2800" dirty="0">
                <a:latin typeface="Times New Roman"/>
                <a:cs typeface="Times New Roman"/>
              </a:rPr>
              <a:t>	</a:t>
            </a:r>
            <a:r>
              <a:rPr sz="2800" spc="90" dirty="0">
                <a:latin typeface="Times New Roman"/>
                <a:cs typeface="Times New Roman"/>
              </a:rPr>
              <a:t>ti</a:t>
            </a:r>
            <a:r>
              <a:rPr sz="2800" spc="275" dirty="0">
                <a:latin typeface="Times New Roman"/>
                <a:cs typeface="Times New Roman"/>
              </a:rPr>
              <a:t>m</a:t>
            </a:r>
            <a:r>
              <a:rPr sz="2800" spc="95" dirty="0">
                <a:latin typeface="Times New Roman"/>
                <a:cs typeface="Times New Roman"/>
              </a:rPr>
              <a:t>e</a:t>
            </a:r>
            <a:r>
              <a:rPr sz="2800" dirty="0">
                <a:latin typeface="Times New Roman"/>
                <a:cs typeface="Times New Roman"/>
              </a:rPr>
              <a:t>	</a:t>
            </a:r>
            <a:r>
              <a:rPr sz="2800" spc="150" dirty="0">
                <a:latin typeface="Times New Roman"/>
                <a:cs typeface="Times New Roman"/>
              </a:rPr>
              <a:t>o</a:t>
            </a:r>
            <a:r>
              <a:rPr sz="2800" spc="60" dirty="0">
                <a:latin typeface="Times New Roman"/>
                <a:cs typeface="Times New Roman"/>
              </a:rPr>
              <a:t>r</a:t>
            </a:r>
            <a:r>
              <a:rPr sz="2800" spc="100" dirty="0">
                <a:latin typeface="Times New Roman"/>
                <a:cs typeface="Times New Roman"/>
              </a:rPr>
              <a:t>derin</a:t>
            </a:r>
            <a:r>
              <a:rPr sz="2800" spc="130" dirty="0">
                <a:latin typeface="Times New Roman"/>
                <a:cs typeface="Times New Roman"/>
              </a:rPr>
              <a:t>g</a:t>
            </a:r>
            <a:r>
              <a:rPr sz="2800" dirty="0">
                <a:latin typeface="Times New Roman"/>
                <a:cs typeface="Times New Roman"/>
              </a:rPr>
              <a:t>	</a:t>
            </a:r>
            <a:r>
              <a:rPr sz="2800" spc="15" dirty="0">
                <a:latin typeface="Times New Roman"/>
                <a:cs typeface="Times New Roman"/>
              </a:rPr>
              <a:t>of  </a:t>
            </a:r>
            <a:r>
              <a:rPr sz="2800" spc="70" dirty="0">
                <a:latin typeface="Times New Roman"/>
                <a:cs typeface="Times New Roman"/>
              </a:rPr>
              <a:t>messages</a:t>
            </a:r>
            <a:endParaRPr sz="2800">
              <a:latin typeface="Times New Roman"/>
              <a:cs typeface="Times New Roman"/>
            </a:endParaRPr>
          </a:p>
          <a:p>
            <a:pPr marL="226060" indent="-213360">
              <a:lnSpc>
                <a:spcPct val="100000"/>
              </a:lnSpc>
              <a:spcBef>
                <a:spcPts val="675"/>
              </a:spcBef>
              <a:buChar char="-"/>
              <a:tabLst>
                <a:tab pos="226060" algn="l"/>
              </a:tabLst>
            </a:pPr>
            <a:r>
              <a:rPr sz="2800" spc="170" dirty="0">
                <a:latin typeface="Times New Roman"/>
                <a:cs typeface="Times New Roman"/>
              </a:rPr>
              <a:t>the</a:t>
            </a:r>
            <a:r>
              <a:rPr sz="2800" spc="-70" dirty="0">
                <a:latin typeface="Times New Roman"/>
                <a:cs typeface="Times New Roman"/>
              </a:rPr>
              <a:t> </a:t>
            </a:r>
            <a:r>
              <a:rPr sz="2800" spc="145" dirty="0">
                <a:latin typeface="Times New Roman"/>
                <a:cs typeface="Times New Roman"/>
              </a:rPr>
              <a:t>notation</a:t>
            </a:r>
            <a:r>
              <a:rPr sz="2800" spc="-35" dirty="0">
                <a:latin typeface="Times New Roman"/>
                <a:cs typeface="Times New Roman"/>
              </a:rPr>
              <a:t> </a:t>
            </a:r>
            <a:r>
              <a:rPr sz="2800" spc="25" dirty="0">
                <a:latin typeface="Times New Roman"/>
                <a:cs typeface="Times New Roman"/>
              </a:rPr>
              <a:t>is</a:t>
            </a:r>
            <a:r>
              <a:rPr sz="2800" spc="-90" dirty="0">
                <a:latin typeface="Times New Roman"/>
                <a:cs typeface="Times New Roman"/>
              </a:rPr>
              <a:t> </a:t>
            </a:r>
            <a:r>
              <a:rPr sz="2800" spc="140" dirty="0">
                <a:latin typeface="Times New Roman"/>
                <a:cs typeface="Times New Roman"/>
              </a:rPr>
              <a:t>rather</a:t>
            </a:r>
            <a:r>
              <a:rPr sz="2800" spc="-140" dirty="0">
                <a:latin typeface="Times New Roman"/>
                <a:cs typeface="Times New Roman"/>
              </a:rPr>
              <a:t> </a:t>
            </a:r>
            <a:r>
              <a:rPr sz="2800" spc="90" dirty="0">
                <a:latin typeface="Times New Roman"/>
                <a:cs typeface="Times New Roman"/>
              </a:rPr>
              <a:t>simple</a:t>
            </a:r>
            <a:endParaRPr sz="2800">
              <a:latin typeface="Times New Roman"/>
              <a:cs typeface="Times New Roman"/>
            </a:endParaRPr>
          </a:p>
          <a:p>
            <a:pPr>
              <a:lnSpc>
                <a:spcPct val="100000"/>
              </a:lnSpc>
              <a:spcBef>
                <a:spcPts val="45"/>
              </a:spcBef>
              <a:buFont typeface="Times New Roman"/>
              <a:buChar char="-"/>
            </a:pPr>
            <a:endParaRPr sz="2650">
              <a:latin typeface="Times New Roman"/>
              <a:cs typeface="Times New Roman"/>
            </a:endParaRPr>
          </a:p>
          <a:p>
            <a:pPr marL="12700">
              <a:lnSpc>
                <a:spcPct val="100000"/>
              </a:lnSpc>
            </a:pPr>
            <a:r>
              <a:rPr sz="2800" spc="70" dirty="0">
                <a:solidFill>
                  <a:srgbClr val="666699"/>
                </a:solidFill>
                <a:latin typeface="Times New Roman"/>
                <a:cs typeface="Times New Roman"/>
              </a:rPr>
              <a:t>Weaknesses:</a:t>
            </a:r>
            <a:endParaRPr sz="2800">
              <a:latin typeface="Times New Roman"/>
              <a:cs typeface="Times New Roman"/>
            </a:endParaRPr>
          </a:p>
          <a:p>
            <a:pPr marL="12700" marR="5080">
              <a:lnSpc>
                <a:spcPct val="100000"/>
              </a:lnSpc>
              <a:spcBef>
                <a:spcPts val="675"/>
              </a:spcBef>
              <a:buChar char="-"/>
              <a:tabLst>
                <a:tab pos="236854" algn="l"/>
              </a:tabLst>
            </a:pPr>
            <a:r>
              <a:rPr sz="2800" spc="65" dirty="0">
                <a:latin typeface="Times New Roman"/>
                <a:cs typeface="Times New Roman"/>
              </a:rPr>
              <a:t>forced</a:t>
            </a:r>
            <a:r>
              <a:rPr sz="2800" spc="60" dirty="0">
                <a:latin typeface="Times New Roman"/>
                <a:cs typeface="Times New Roman"/>
              </a:rPr>
              <a:t> </a:t>
            </a:r>
            <a:r>
              <a:rPr sz="2800" spc="145" dirty="0">
                <a:latin typeface="Times New Roman"/>
                <a:cs typeface="Times New Roman"/>
              </a:rPr>
              <a:t>to</a:t>
            </a:r>
            <a:r>
              <a:rPr sz="2800" spc="-25" dirty="0">
                <a:latin typeface="Times New Roman"/>
                <a:cs typeface="Times New Roman"/>
              </a:rPr>
              <a:t> </a:t>
            </a:r>
            <a:r>
              <a:rPr sz="2800" spc="120" dirty="0">
                <a:latin typeface="Times New Roman"/>
                <a:cs typeface="Times New Roman"/>
              </a:rPr>
              <a:t>extend</a:t>
            </a:r>
            <a:r>
              <a:rPr sz="2800" spc="55" dirty="0">
                <a:latin typeface="Times New Roman"/>
                <a:cs typeface="Times New Roman"/>
              </a:rPr>
              <a:t> </a:t>
            </a:r>
            <a:r>
              <a:rPr sz="2800" spc="145" dirty="0">
                <a:latin typeface="Times New Roman"/>
                <a:cs typeface="Times New Roman"/>
              </a:rPr>
              <a:t>to</a:t>
            </a:r>
            <a:r>
              <a:rPr sz="2800" spc="-10" dirty="0">
                <a:latin typeface="Times New Roman"/>
                <a:cs typeface="Times New Roman"/>
              </a:rPr>
              <a:t> </a:t>
            </a:r>
            <a:r>
              <a:rPr sz="2800" spc="110" dirty="0">
                <a:latin typeface="Times New Roman"/>
                <a:cs typeface="Times New Roman"/>
              </a:rPr>
              <a:t>right</a:t>
            </a:r>
            <a:r>
              <a:rPr sz="2800" spc="-20" dirty="0">
                <a:latin typeface="Times New Roman"/>
                <a:cs typeface="Times New Roman"/>
              </a:rPr>
              <a:t> </a:t>
            </a:r>
            <a:r>
              <a:rPr sz="2800" spc="140" dirty="0">
                <a:latin typeface="Times New Roman"/>
                <a:cs typeface="Times New Roman"/>
              </a:rPr>
              <a:t>when</a:t>
            </a:r>
            <a:r>
              <a:rPr sz="2800" spc="15" dirty="0">
                <a:latin typeface="Times New Roman"/>
                <a:cs typeface="Times New Roman"/>
              </a:rPr>
              <a:t> </a:t>
            </a:r>
            <a:r>
              <a:rPr sz="2800" spc="120" dirty="0">
                <a:latin typeface="Times New Roman"/>
                <a:cs typeface="Times New Roman"/>
              </a:rPr>
              <a:t>adding</a:t>
            </a:r>
            <a:r>
              <a:rPr sz="2800" spc="40" dirty="0">
                <a:latin typeface="Times New Roman"/>
                <a:cs typeface="Times New Roman"/>
              </a:rPr>
              <a:t> </a:t>
            </a:r>
            <a:r>
              <a:rPr sz="2800" spc="114" dirty="0">
                <a:latin typeface="Times New Roman"/>
                <a:cs typeface="Times New Roman"/>
              </a:rPr>
              <a:t>new</a:t>
            </a:r>
            <a:r>
              <a:rPr sz="2800" spc="-5" dirty="0">
                <a:latin typeface="Times New Roman"/>
                <a:cs typeface="Times New Roman"/>
              </a:rPr>
              <a:t> </a:t>
            </a:r>
            <a:r>
              <a:rPr sz="2800" spc="75" dirty="0">
                <a:latin typeface="Times New Roman"/>
                <a:cs typeface="Times New Roman"/>
              </a:rPr>
              <a:t>objects,  </a:t>
            </a:r>
            <a:r>
              <a:rPr sz="2800" spc="114" dirty="0">
                <a:latin typeface="Times New Roman"/>
                <a:cs typeface="Times New Roman"/>
              </a:rPr>
              <a:t>consumes</a:t>
            </a:r>
            <a:r>
              <a:rPr sz="2800" spc="-125" dirty="0">
                <a:latin typeface="Times New Roman"/>
                <a:cs typeface="Times New Roman"/>
              </a:rPr>
              <a:t> </a:t>
            </a:r>
            <a:r>
              <a:rPr sz="2800" spc="95" dirty="0">
                <a:latin typeface="Times New Roman"/>
                <a:cs typeface="Times New Roman"/>
              </a:rPr>
              <a:t>a</a:t>
            </a:r>
            <a:r>
              <a:rPr sz="2800" spc="-65" dirty="0">
                <a:latin typeface="Times New Roman"/>
                <a:cs typeface="Times New Roman"/>
              </a:rPr>
              <a:t> </a:t>
            </a:r>
            <a:r>
              <a:rPr sz="2800" spc="105" dirty="0">
                <a:latin typeface="Times New Roman"/>
                <a:cs typeface="Times New Roman"/>
              </a:rPr>
              <a:t>lot</a:t>
            </a:r>
            <a:r>
              <a:rPr sz="2800" spc="-135" dirty="0">
                <a:latin typeface="Times New Roman"/>
                <a:cs typeface="Times New Roman"/>
              </a:rPr>
              <a:t> </a:t>
            </a:r>
            <a:r>
              <a:rPr sz="2800" spc="20" dirty="0">
                <a:latin typeface="Times New Roman"/>
                <a:cs typeface="Times New Roman"/>
              </a:rPr>
              <a:t>of</a:t>
            </a:r>
            <a:r>
              <a:rPr sz="2800" spc="5" dirty="0">
                <a:latin typeface="Times New Roman"/>
                <a:cs typeface="Times New Roman"/>
              </a:rPr>
              <a:t> </a:t>
            </a:r>
            <a:r>
              <a:rPr sz="2800" spc="75" dirty="0">
                <a:latin typeface="Times New Roman"/>
                <a:cs typeface="Times New Roman"/>
              </a:rPr>
              <a:t>space</a:t>
            </a:r>
            <a:endParaRPr sz="28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0" y="1629570"/>
            <a:ext cx="8001000" cy="3314754"/>
          </a:xfrm>
          <a:prstGeom prst="rect">
            <a:avLst/>
          </a:prstGeom>
        </p:spPr>
        <p:txBody>
          <a:bodyPr wrap="square">
            <a:spAutoFit/>
          </a:bodyPr>
          <a:lstStyle/>
          <a:p>
            <a:pPr marL="285115" marR="133350" indent="-272415">
              <a:lnSpc>
                <a:spcPct val="80000"/>
              </a:lnSpc>
              <a:spcBef>
                <a:spcPts val="770"/>
              </a:spcBef>
              <a:buClr>
                <a:srgbClr val="0AD0D9"/>
              </a:buClr>
              <a:buSzPct val="94642"/>
              <a:buFont typeface="Arial"/>
              <a:buChar char=""/>
              <a:tabLst>
                <a:tab pos="285750" algn="l"/>
              </a:tabLst>
            </a:pPr>
            <a:r>
              <a:rPr lang="en-US" sz="2400" spc="-140" dirty="0">
                <a:latin typeface="Times New Roman"/>
                <a:cs typeface="Times New Roman"/>
              </a:rPr>
              <a:t>A </a:t>
            </a:r>
            <a:r>
              <a:rPr lang="en-US" sz="2400" spc="90" dirty="0">
                <a:latin typeface="Times New Roman"/>
                <a:cs typeface="Times New Roman"/>
              </a:rPr>
              <a:t>collaboration </a:t>
            </a:r>
            <a:r>
              <a:rPr lang="en-US" sz="2400" spc="100" dirty="0">
                <a:latin typeface="Times New Roman"/>
                <a:cs typeface="Times New Roman"/>
              </a:rPr>
              <a:t>diagram </a:t>
            </a:r>
            <a:r>
              <a:rPr lang="en-US" sz="2400" spc="75" dirty="0">
                <a:latin typeface="Times New Roman"/>
                <a:cs typeface="Times New Roman"/>
              </a:rPr>
              <a:t>shows </a:t>
            </a:r>
            <a:r>
              <a:rPr lang="en-US" sz="2400" spc="170" dirty="0">
                <a:latin typeface="Times New Roman"/>
                <a:cs typeface="Times New Roman"/>
              </a:rPr>
              <a:t>the </a:t>
            </a:r>
            <a:r>
              <a:rPr lang="en-US" sz="2400" u="heavy" spc="105" dirty="0">
                <a:uFill>
                  <a:solidFill>
                    <a:srgbClr val="000000"/>
                  </a:solidFill>
                </a:uFill>
                <a:latin typeface="Times New Roman"/>
                <a:cs typeface="Times New Roman"/>
              </a:rPr>
              <a:t>relationship  </a:t>
            </a:r>
            <a:r>
              <a:rPr lang="en-US" sz="2400" u="heavy" spc="114" dirty="0">
                <a:uFill>
                  <a:solidFill>
                    <a:srgbClr val="000000"/>
                  </a:solidFill>
                </a:uFill>
                <a:latin typeface="Times New Roman"/>
                <a:cs typeface="Times New Roman"/>
              </a:rPr>
              <a:t>between</a:t>
            </a:r>
            <a:r>
              <a:rPr lang="en-US" sz="2400" u="heavy" spc="-120" dirty="0">
                <a:uFill>
                  <a:solidFill>
                    <a:srgbClr val="000000"/>
                  </a:solidFill>
                </a:uFill>
                <a:latin typeface="Times New Roman"/>
                <a:cs typeface="Times New Roman"/>
              </a:rPr>
              <a:t> </a:t>
            </a:r>
            <a:r>
              <a:rPr lang="en-US" sz="2400" u="heavy" spc="85" dirty="0">
                <a:uFill>
                  <a:solidFill>
                    <a:srgbClr val="000000"/>
                  </a:solidFill>
                </a:uFill>
                <a:latin typeface="Times New Roman"/>
                <a:cs typeface="Times New Roman"/>
              </a:rPr>
              <a:t>objects</a:t>
            </a:r>
            <a:r>
              <a:rPr lang="en-US" sz="2400" spc="-130" dirty="0">
                <a:latin typeface="Times New Roman"/>
                <a:cs typeface="Times New Roman"/>
              </a:rPr>
              <a:t> </a:t>
            </a:r>
            <a:r>
              <a:rPr lang="en-US" sz="2400" spc="170" dirty="0">
                <a:latin typeface="Times New Roman"/>
                <a:cs typeface="Times New Roman"/>
              </a:rPr>
              <a:t>and</a:t>
            </a:r>
            <a:r>
              <a:rPr lang="en-US" sz="2400" spc="-5" dirty="0">
                <a:latin typeface="Times New Roman"/>
                <a:cs typeface="Times New Roman"/>
              </a:rPr>
              <a:t> </a:t>
            </a:r>
            <a:r>
              <a:rPr lang="en-US" sz="2400" spc="170" dirty="0">
                <a:latin typeface="Times New Roman"/>
                <a:cs typeface="Times New Roman"/>
              </a:rPr>
              <a:t>the</a:t>
            </a:r>
            <a:r>
              <a:rPr lang="en-US" sz="2400" spc="-140" dirty="0">
                <a:latin typeface="Times New Roman"/>
                <a:cs typeface="Times New Roman"/>
              </a:rPr>
              <a:t> </a:t>
            </a:r>
            <a:r>
              <a:rPr lang="en-US" sz="2400" u="heavy" spc="120" dirty="0">
                <a:uFill>
                  <a:solidFill>
                    <a:srgbClr val="000000"/>
                  </a:solidFill>
                </a:uFill>
                <a:latin typeface="Times New Roman"/>
                <a:cs typeface="Times New Roman"/>
              </a:rPr>
              <a:t>order</a:t>
            </a:r>
            <a:r>
              <a:rPr lang="en-US" sz="2400" u="heavy" spc="-160" dirty="0">
                <a:uFill>
                  <a:solidFill>
                    <a:srgbClr val="000000"/>
                  </a:solidFill>
                </a:uFill>
                <a:latin typeface="Times New Roman"/>
                <a:cs typeface="Times New Roman"/>
              </a:rPr>
              <a:t> </a:t>
            </a:r>
            <a:r>
              <a:rPr lang="en-US" sz="2400" u="heavy" spc="20" dirty="0">
                <a:uFill>
                  <a:solidFill>
                    <a:srgbClr val="000000"/>
                  </a:solidFill>
                </a:uFill>
                <a:latin typeface="Times New Roman"/>
                <a:cs typeface="Times New Roman"/>
              </a:rPr>
              <a:t>of</a:t>
            </a:r>
            <a:r>
              <a:rPr lang="en-US" sz="2400" u="heavy" spc="75" dirty="0">
                <a:uFill>
                  <a:solidFill>
                    <a:srgbClr val="000000"/>
                  </a:solidFill>
                </a:uFill>
                <a:latin typeface="Times New Roman"/>
                <a:cs typeface="Times New Roman"/>
              </a:rPr>
              <a:t> </a:t>
            </a:r>
            <a:r>
              <a:rPr lang="en-US" sz="2400" u="heavy" spc="70" dirty="0">
                <a:uFill>
                  <a:solidFill>
                    <a:srgbClr val="000000"/>
                  </a:solidFill>
                </a:uFill>
                <a:latin typeface="Times New Roman"/>
                <a:cs typeface="Times New Roman"/>
              </a:rPr>
              <a:t>messages</a:t>
            </a:r>
            <a:r>
              <a:rPr lang="en-US" sz="2400" spc="-50" dirty="0">
                <a:latin typeface="Times New Roman"/>
                <a:cs typeface="Times New Roman"/>
              </a:rPr>
              <a:t> </a:t>
            </a:r>
            <a:r>
              <a:rPr lang="en-US" sz="2400" spc="100" dirty="0">
                <a:latin typeface="Times New Roman"/>
                <a:cs typeface="Times New Roman"/>
              </a:rPr>
              <a:t>passed  </a:t>
            </a:r>
            <a:r>
              <a:rPr lang="en-US" sz="2400" spc="114" dirty="0">
                <a:latin typeface="Times New Roman"/>
                <a:cs typeface="Times New Roman"/>
              </a:rPr>
              <a:t>between</a:t>
            </a:r>
            <a:r>
              <a:rPr lang="en-US" sz="2400" spc="-85" dirty="0">
                <a:latin typeface="Times New Roman"/>
                <a:cs typeface="Times New Roman"/>
              </a:rPr>
              <a:t> </a:t>
            </a:r>
            <a:r>
              <a:rPr lang="en-US" sz="2400" spc="150" dirty="0">
                <a:latin typeface="Times New Roman"/>
                <a:cs typeface="Times New Roman"/>
              </a:rPr>
              <a:t>them.</a:t>
            </a:r>
            <a:endParaRPr lang="en-US" sz="2400" dirty="0">
              <a:latin typeface="Times New Roman"/>
              <a:cs typeface="Times New Roman"/>
            </a:endParaRPr>
          </a:p>
          <a:p>
            <a:pPr marL="285115" marR="151130" indent="-272415">
              <a:lnSpc>
                <a:spcPts val="2690"/>
              </a:lnSpc>
              <a:spcBef>
                <a:spcPts val="1775"/>
              </a:spcBef>
              <a:buClr>
                <a:srgbClr val="0AD0D9"/>
              </a:buClr>
              <a:buSzPct val="94642"/>
              <a:buFont typeface="Arial"/>
              <a:buChar char=""/>
              <a:tabLst>
                <a:tab pos="285750" algn="l"/>
              </a:tabLst>
            </a:pPr>
            <a:r>
              <a:rPr lang="en-US" sz="2400" spc="105" dirty="0">
                <a:latin typeface="Times New Roman"/>
                <a:cs typeface="Times New Roman"/>
              </a:rPr>
              <a:t>The</a:t>
            </a:r>
            <a:r>
              <a:rPr lang="en-US" sz="2400" spc="-150" dirty="0">
                <a:latin typeface="Times New Roman"/>
                <a:cs typeface="Times New Roman"/>
              </a:rPr>
              <a:t> </a:t>
            </a:r>
            <a:r>
              <a:rPr lang="en-US" sz="2400" spc="90" dirty="0">
                <a:latin typeface="Times New Roman"/>
                <a:cs typeface="Times New Roman"/>
              </a:rPr>
              <a:t>objects</a:t>
            </a:r>
            <a:r>
              <a:rPr lang="en-US" sz="2400" spc="-135" dirty="0">
                <a:latin typeface="Times New Roman"/>
                <a:cs typeface="Times New Roman"/>
              </a:rPr>
              <a:t> </a:t>
            </a:r>
            <a:r>
              <a:rPr lang="en-US" sz="2400" spc="95" dirty="0">
                <a:latin typeface="Times New Roman"/>
                <a:cs typeface="Times New Roman"/>
              </a:rPr>
              <a:t>are</a:t>
            </a:r>
            <a:r>
              <a:rPr lang="en-US" sz="2400" spc="-65" dirty="0">
                <a:latin typeface="Times New Roman"/>
                <a:cs typeface="Times New Roman"/>
              </a:rPr>
              <a:t> </a:t>
            </a:r>
            <a:r>
              <a:rPr lang="en-US" sz="2400" spc="85" dirty="0">
                <a:latin typeface="Times New Roman"/>
                <a:cs typeface="Times New Roman"/>
              </a:rPr>
              <a:t>listed</a:t>
            </a:r>
            <a:r>
              <a:rPr lang="en-US" sz="2400" spc="-65" dirty="0">
                <a:latin typeface="Times New Roman"/>
                <a:cs typeface="Times New Roman"/>
              </a:rPr>
              <a:t> </a:t>
            </a:r>
            <a:r>
              <a:rPr lang="en-US" sz="2400" spc="70" dirty="0">
                <a:latin typeface="Times New Roman"/>
                <a:cs typeface="Times New Roman"/>
              </a:rPr>
              <a:t>as</a:t>
            </a:r>
            <a:r>
              <a:rPr lang="en-US" sz="2400" spc="-55" dirty="0">
                <a:latin typeface="Times New Roman"/>
                <a:cs typeface="Times New Roman"/>
              </a:rPr>
              <a:t> </a:t>
            </a:r>
            <a:r>
              <a:rPr lang="en-US" sz="2400" spc="75" dirty="0">
                <a:latin typeface="Times New Roman"/>
                <a:cs typeface="Times New Roman"/>
              </a:rPr>
              <a:t>icons</a:t>
            </a:r>
            <a:r>
              <a:rPr lang="en-US" sz="2400" spc="-125" dirty="0">
                <a:latin typeface="Times New Roman"/>
                <a:cs typeface="Times New Roman"/>
              </a:rPr>
              <a:t> </a:t>
            </a:r>
            <a:r>
              <a:rPr lang="en-US" sz="2400" spc="170" dirty="0">
                <a:latin typeface="Times New Roman"/>
                <a:cs typeface="Times New Roman"/>
              </a:rPr>
              <a:t>and</a:t>
            </a:r>
            <a:r>
              <a:rPr lang="en-US" sz="2400" spc="-60" dirty="0">
                <a:latin typeface="Times New Roman"/>
                <a:cs typeface="Times New Roman"/>
              </a:rPr>
              <a:t> </a:t>
            </a:r>
            <a:r>
              <a:rPr lang="en-US" sz="2400" spc="75" dirty="0">
                <a:latin typeface="Times New Roman"/>
                <a:cs typeface="Times New Roman"/>
              </a:rPr>
              <a:t>arrows</a:t>
            </a:r>
            <a:r>
              <a:rPr lang="en-US" sz="2400" spc="-30" dirty="0">
                <a:latin typeface="Times New Roman"/>
                <a:cs typeface="Times New Roman"/>
              </a:rPr>
              <a:t> </a:t>
            </a:r>
            <a:r>
              <a:rPr lang="en-US" sz="2400" spc="45" dirty="0">
                <a:latin typeface="Times New Roman"/>
                <a:cs typeface="Times New Roman"/>
              </a:rPr>
              <a:t>indicate  </a:t>
            </a:r>
            <a:r>
              <a:rPr lang="en-US" sz="2400" spc="170" dirty="0">
                <a:latin typeface="Times New Roman"/>
                <a:cs typeface="Times New Roman"/>
              </a:rPr>
              <a:t>the</a:t>
            </a:r>
            <a:r>
              <a:rPr lang="en-US" sz="2400" spc="-75" dirty="0">
                <a:latin typeface="Times New Roman"/>
                <a:cs typeface="Times New Roman"/>
              </a:rPr>
              <a:t> </a:t>
            </a:r>
            <a:r>
              <a:rPr lang="en-US" sz="2400" spc="75" dirty="0">
                <a:latin typeface="Times New Roman"/>
                <a:cs typeface="Times New Roman"/>
              </a:rPr>
              <a:t>messages</a:t>
            </a:r>
            <a:r>
              <a:rPr lang="en-US" sz="2400" spc="-20" dirty="0">
                <a:latin typeface="Times New Roman"/>
                <a:cs typeface="Times New Roman"/>
              </a:rPr>
              <a:t> </a:t>
            </a:r>
            <a:r>
              <a:rPr lang="en-US" sz="2400" spc="100" dirty="0">
                <a:latin typeface="Times New Roman"/>
                <a:cs typeface="Times New Roman"/>
              </a:rPr>
              <a:t>being</a:t>
            </a:r>
            <a:r>
              <a:rPr lang="en-US" sz="2400" spc="-50" dirty="0">
                <a:latin typeface="Times New Roman"/>
                <a:cs typeface="Times New Roman"/>
              </a:rPr>
              <a:t> </a:t>
            </a:r>
            <a:r>
              <a:rPr lang="en-US" sz="2400" spc="100" dirty="0">
                <a:latin typeface="Times New Roman"/>
                <a:cs typeface="Times New Roman"/>
              </a:rPr>
              <a:t>passed</a:t>
            </a:r>
            <a:r>
              <a:rPr lang="en-US" sz="2400" spc="20" dirty="0">
                <a:latin typeface="Times New Roman"/>
                <a:cs typeface="Times New Roman"/>
              </a:rPr>
              <a:t> </a:t>
            </a:r>
            <a:r>
              <a:rPr lang="en-US" sz="2400" spc="114" dirty="0">
                <a:latin typeface="Times New Roman"/>
                <a:cs typeface="Times New Roman"/>
              </a:rPr>
              <a:t>between</a:t>
            </a:r>
            <a:r>
              <a:rPr lang="en-US" sz="2400" spc="-80" dirty="0">
                <a:latin typeface="Times New Roman"/>
                <a:cs typeface="Times New Roman"/>
              </a:rPr>
              <a:t> </a:t>
            </a:r>
            <a:r>
              <a:rPr lang="en-US" sz="2400" spc="150" dirty="0">
                <a:latin typeface="Times New Roman"/>
                <a:cs typeface="Times New Roman"/>
              </a:rPr>
              <a:t>them.</a:t>
            </a:r>
            <a:endParaRPr lang="en-US" sz="2400" dirty="0">
              <a:latin typeface="Times New Roman"/>
              <a:cs typeface="Times New Roman"/>
            </a:endParaRPr>
          </a:p>
          <a:p>
            <a:pPr marL="285115" marR="5080" indent="-272415">
              <a:lnSpc>
                <a:spcPct val="80000"/>
              </a:lnSpc>
              <a:spcBef>
                <a:spcPts val="1820"/>
              </a:spcBef>
              <a:buClr>
                <a:srgbClr val="0AD0D9"/>
              </a:buClr>
              <a:buSzPct val="94642"/>
              <a:buFont typeface="Arial"/>
              <a:buChar char=""/>
              <a:tabLst>
                <a:tab pos="285750" algn="l"/>
              </a:tabLst>
            </a:pPr>
            <a:r>
              <a:rPr lang="en-US" sz="2400" spc="100" dirty="0">
                <a:latin typeface="Times New Roman"/>
                <a:cs typeface="Times New Roman"/>
              </a:rPr>
              <a:t>The </a:t>
            </a:r>
            <a:r>
              <a:rPr lang="en-US" sz="2400" spc="155" dirty="0">
                <a:latin typeface="Times New Roman"/>
                <a:cs typeface="Times New Roman"/>
              </a:rPr>
              <a:t>numbers </a:t>
            </a:r>
            <a:r>
              <a:rPr lang="en-US" sz="2400" spc="114" dirty="0">
                <a:latin typeface="Times New Roman"/>
                <a:cs typeface="Times New Roman"/>
              </a:rPr>
              <a:t>next </a:t>
            </a:r>
            <a:r>
              <a:rPr lang="en-US" sz="2400" spc="140" dirty="0">
                <a:latin typeface="Times New Roman"/>
                <a:cs typeface="Times New Roman"/>
              </a:rPr>
              <a:t>to </a:t>
            </a:r>
            <a:r>
              <a:rPr lang="en-US" sz="2400" spc="170" dirty="0">
                <a:latin typeface="Times New Roman"/>
                <a:cs typeface="Times New Roman"/>
              </a:rPr>
              <a:t>the </a:t>
            </a:r>
            <a:r>
              <a:rPr lang="en-US" sz="2400" spc="75" dirty="0">
                <a:latin typeface="Times New Roman"/>
                <a:cs typeface="Times New Roman"/>
              </a:rPr>
              <a:t>messages </a:t>
            </a:r>
            <a:r>
              <a:rPr lang="en-US" sz="2400" spc="95" dirty="0">
                <a:latin typeface="Times New Roman"/>
                <a:cs typeface="Times New Roman"/>
              </a:rPr>
              <a:t>are </a:t>
            </a:r>
            <a:r>
              <a:rPr lang="en-US" sz="2400" spc="70" dirty="0">
                <a:latin typeface="Times New Roman"/>
                <a:cs typeface="Times New Roman"/>
              </a:rPr>
              <a:t>called </a:t>
            </a:r>
            <a:r>
              <a:rPr lang="en-US" sz="2400" u="heavy" spc="70" dirty="0">
                <a:uFill>
                  <a:solidFill>
                    <a:srgbClr val="000000"/>
                  </a:solidFill>
                </a:uFill>
                <a:latin typeface="Times New Roman"/>
                <a:cs typeface="Times New Roman"/>
              </a:rPr>
              <a:t> </a:t>
            </a:r>
            <a:r>
              <a:rPr lang="en-US" sz="2400" u="heavy" spc="110" dirty="0">
                <a:uFill>
                  <a:solidFill>
                    <a:srgbClr val="000000"/>
                  </a:solidFill>
                </a:uFill>
                <a:latin typeface="Times New Roman"/>
                <a:cs typeface="Times New Roman"/>
              </a:rPr>
              <a:t>sequence</a:t>
            </a:r>
            <a:r>
              <a:rPr lang="en-US" sz="2400" u="heavy" spc="-90" dirty="0">
                <a:uFill>
                  <a:solidFill>
                    <a:srgbClr val="000000"/>
                  </a:solidFill>
                </a:uFill>
                <a:latin typeface="Times New Roman"/>
                <a:cs typeface="Times New Roman"/>
              </a:rPr>
              <a:t> </a:t>
            </a:r>
            <a:r>
              <a:rPr lang="en-US" sz="2400" u="heavy" spc="155" dirty="0">
                <a:uFill>
                  <a:solidFill>
                    <a:srgbClr val="000000"/>
                  </a:solidFill>
                </a:uFill>
                <a:latin typeface="Times New Roman"/>
                <a:cs typeface="Times New Roman"/>
              </a:rPr>
              <a:t>numbers</a:t>
            </a:r>
            <a:r>
              <a:rPr lang="en-US" sz="2400" spc="-120" dirty="0">
                <a:latin typeface="Times New Roman"/>
                <a:cs typeface="Times New Roman"/>
              </a:rPr>
              <a:t> </a:t>
            </a:r>
            <a:r>
              <a:rPr lang="en-US" sz="2400" spc="130" dirty="0">
                <a:latin typeface="Times New Roman"/>
                <a:cs typeface="Times New Roman"/>
              </a:rPr>
              <a:t>and,</a:t>
            </a:r>
            <a:r>
              <a:rPr lang="en-US" sz="2400" spc="-60" dirty="0">
                <a:latin typeface="Times New Roman"/>
                <a:cs typeface="Times New Roman"/>
              </a:rPr>
              <a:t> </a:t>
            </a:r>
            <a:r>
              <a:rPr lang="en-US" sz="2400" spc="70" dirty="0">
                <a:latin typeface="Times New Roman"/>
                <a:cs typeface="Times New Roman"/>
              </a:rPr>
              <a:t>as</a:t>
            </a:r>
            <a:r>
              <a:rPr lang="en-US" sz="2400" spc="-80" dirty="0">
                <a:latin typeface="Times New Roman"/>
                <a:cs typeface="Times New Roman"/>
              </a:rPr>
              <a:t> </a:t>
            </a:r>
            <a:r>
              <a:rPr lang="en-US" sz="2400" spc="170" dirty="0">
                <a:latin typeface="Times New Roman"/>
                <a:cs typeface="Times New Roman"/>
              </a:rPr>
              <a:t>the</a:t>
            </a:r>
            <a:r>
              <a:rPr lang="en-US" sz="2400" spc="-75" dirty="0">
                <a:latin typeface="Times New Roman"/>
                <a:cs typeface="Times New Roman"/>
              </a:rPr>
              <a:t> </a:t>
            </a:r>
            <a:r>
              <a:rPr lang="en-US" sz="2400" spc="165" dirty="0">
                <a:latin typeface="Times New Roman"/>
                <a:cs typeface="Times New Roman"/>
              </a:rPr>
              <a:t>name</a:t>
            </a:r>
            <a:r>
              <a:rPr lang="en-US" sz="2400" spc="-114" dirty="0">
                <a:latin typeface="Times New Roman"/>
                <a:cs typeface="Times New Roman"/>
              </a:rPr>
              <a:t> </a:t>
            </a:r>
            <a:r>
              <a:rPr lang="en-US" sz="2400" spc="60" dirty="0">
                <a:latin typeface="Times New Roman"/>
                <a:cs typeface="Times New Roman"/>
              </a:rPr>
              <a:t>suggests,</a:t>
            </a:r>
            <a:r>
              <a:rPr lang="en-US" sz="2400" spc="10" dirty="0">
                <a:latin typeface="Times New Roman"/>
                <a:cs typeface="Times New Roman"/>
              </a:rPr>
              <a:t> </a:t>
            </a:r>
            <a:r>
              <a:rPr lang="en-US" sz="2400" spc="110" dirty="0">
                <a:latin typeface="Times New Roman"/>
                <a:cs typeface="Times New Roman"/>
              </a:rPr>
              <a:t>they  </a:t>
            </a:r>
            <a:r>
              <a:rPr lang="en-US" sz="2400" spc="80" dirty="0">
                <a:latin typeface="Times New Roman"/>
                <a:cs typeface="Times New Roman"/>
              </a:rPr>
              <a:t>show </a:t>
            </a:r>
            <a:r>
              <a:rPr lang="en-US" sz="2400" spc="170" dirty="0">
                <a:latin typeface="Times New Roman"/>
                <a:cs typeface="Times New Roman"/>
              </a:rPr>
              <a:t>the </a:t>
            </a:r>
            <a:r>
              <a:rPr lang="en-US" sz="2400" spc="110" dirty="0">
                <a:latin typeface="Times New Roman"/>
                <a:cs typeface="Times New Roman"/>
              </a:rPr>
              <a:t>sequence </a:t>
            </a:r>
            <a:r>
              <a:rPr lang="en-US" sz="2400" spc="20" dirty="0">
                <a:latin typeface="Times New Roman"/>
                <a:cs typeface="Times New Roman"/>
              </a:rPr>
              <a:t>of </a:t>
            </a:r>
            <a:r>
              <a:rPr lang="en-US" sz="2400" spc="170" dirty="0">
                <a:latin typeface="Times New Roman"/>
                <a:cs typeface="Times New Roman"/>
              </a:rPr>
              <a:t>the </a:t>
            </a:r>
            <a:r>
              <a:rPr lang="en-US" sz="2400" spc="75" dirty="0">
                <a:latin typeface="Times New Roman"/>
                <a:cs typeface="Times New Roman"/>
              </a:rPr>
              <a:t>messages </a:t>
            </a:r>
            <a:r>
              <a:rPr lang="en-US" sz="2400" spc="70" dirty="0">
                <a:latin typeface="Times New Roman"/>
                <a:cs typeface="Times New Roman"/>
              </a:rPr>
              <a:t>as </a:t>
            </a:r>
            <a:r>
              <a:rPr lang="en-US" sz="2400" spc="114" dirty="0">
                <a:latin typeface="Times New Roman"/>
                <a:cs typeface="Times New Roman"/>
              </a:rPr>
              <a:t>they </a:t>
            </a:r>
            <a:r>
              <a:rPr lang="en-US" sz="2400" spc="95" dirty="0">
                <a:latin typeface="Times New Roman"/>
                <a:cs typeface="Times New Roman"/>
              </a:rPr>
              <a:t>are  </a:t>
            </a:r>
            <a:r>
              <a:rPr lang="en-US" sz="2400" spc="100" dirty="0">
                <a:latin typeface="Times New Roman"/>
                <a:cs typeface="Times New Roman"/>
              </a:rPr>
              <a:t>passed </a:t>
            </a:r>
            <a:r>
              <a:rPr lang="en-US" sz="2400" spc="114" dirty="0">
                <a:latin typeface="Times New Roman"/>
                <a:cs typeface="Times New Roman"/>
              </a:rPr>
              <a:t>between </a:t>
            </a:r>
            <a:r>
              <a:rPr lang="en-US" sz="2400" spc="170" dirty="0">
                <a:latin typeface="Times New Roman"/>
                <a:cs typeface="Times New Roman"/>
              </a:rPr>
              <a:t>the</a:t>
            </a:r>
            <a:r>
              <a:rPr lang="en-US" sz="2400" spc="-405" dirty="0">
                <a:latin typeface="Times New Roman"/>
                <a:cs typeface="Times New Roman"/>
              </a:rPr>
              <a:t> </a:t>
            </a:r>
            <a:r>
              <a:rPr lang="en-US" sz="2400" spc="70" dirty="0">
                <a:latin typeface="Times New Roman"/>
                <a:cs typeface="Times New Roman"/>
              </a:rPr>
              <a:t>objects.</a:t>
            </a:r>
            <a:endParaRPr lang="en-US" sz="2400" dirty="0">
              <a:latin typeface="Times New Roman"/>
              <a:cs typeface="Times New Roman"/>
            </a:endParaRPr>
          </a:p>
        </p:txBody>
      </p:sp>
      <p:sp>
        <p:nvSpPr>
          <p:cNvPr id="10" name="Rectangle 9"/>
          <p:cNvSpPr/>
          <p:nvPr/>
        </p:nvSpPr>
        <p:spPr>
          <a:xfrm>
            <a:off x="380999" y="228600"/>
            <a:ext cx="8686801" cy="646331"/>
          </a:xfrm>
          <a:prstGeom prst="rect">
            <a:avLst/>
          </a:prstGeom>
          <a:noFill/>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accent5">
                      <a:lumMod val="60000"/>
                      <a:lumOff val="40000"/>
                    </a:schemeClr>
                  </a:outerShdw>
                </a:effectLst>
              </a:rPr>
              <a:t>Collaboration/Communication</a:t>
            </a:r>
            <a:r>
              <a:rPr lang="en-US" sz="3600" dirty="0">
                <a:ln w="0"/>
                <a:effectLst>
                  <a:outerShdw blurRad="38100" dist="25400" dir="5400000" algn="ctr" rotWithShape="0">
                    <a:srgbClr val="6E747A">
                      <a:alpha val="43000"/>
                    </a:srgbClr>
                  </a:outerShdw>
                </a:effectLst>
              </a:rPr>
              <a:t> </a:t>
            </a:r>
            <a:r>
              <a:rPr lang="en-US" sz="3600" b="1" dirty="0">
                <a:ln w="9525">
                  <a:solidFill>
                    <a:schemeClr val="bg1"/>
                  </a:solidFill>
                  <a:prstDash val="solid"/>
                </a:ln>
                <a:effectLst>
                  <a:outerShdw blurRad="12700" dist="38100" dir="2700000" algn="tl" rotWithShape="0">
                    <a:schemeClr val="accent5">
                      <a:lumMod val="60000"/>
                      <a:lumOff val="40000"/>
                    </a:schemeClr>
                  </a:outerShdw>
                </a:effectLst>
              </a:rPr>
              <a:t>Diagram</a:t>
            </a:r>
            <a:r>
              <a:rPr lang="en-US" sz="3600" dirty="0">
                <a:ln w="0"/>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957415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6DB4-5A19-4C35-A271-F6E3B2E8386E}"/>
              </a:ext>
            </a:extLst>
          </p:cNvPr>
          <p:cNvSpPr>
            <a:spLocks noGrp="1"/>
          </p:cNvSpPr>
          <p:nvPr>
            <p:ph type="title"/>
          </p:nvPr>
        </p:nvSpPr>
        <p:spPr>
          <a:xfrm>
            <a:off x="444500" y="327406"/>
            <a:ext cx="6047740" cy="861774"/>
          </a:xfrm>
        </p:spPr>
        <p:txBody>
          <a:bodyPr/>
          <a:lstStyle/>
          <a:p>
            <a:r>
              <a:rPr lang="en-US" sz="2800" b="0" i="0" dirty="0">
                <a:solidFill>
                  <a:srgbClr val="333333"/>
                </a:solidFill>
                <a:effectLst/>
                <a:latin typeface="Open Sans" panose="020B0606030504020204" pitchFamily="34" charset="0"/>
              </a:rPr>
              <a:t>Communication Diagram Elements</a:t>
            </a:r>
            <a:br>
              <a:rPr lang="en-US" sz="2800" b="0" i="0" dirty="0">
                <a:solidFill>
                  <a:srgbClr val="333333"/>
                </a:solidFill>
                <a:effectLst/>
                <a:latin typeface="Open Sans" panose="020B0606030504020204" pitchFamily="34" charset="0"/>
              </a:rPr>
            </a:br>
            <a:endParaRPr lang="x-none" sz="2800" dirty="0"/>
          </a:p>
        </p:txBody>
      </p:sp>
      <p:sp>
        <p:nvSpPr>
          <p:cNvPr id="3" name="Text Placeholder 2">
            <a:extLst>
              <a:ext uri="{FF2B5EF4-FFF2-40B4-BE49-F238E27FC236}">
                <a16:creationId xmlns:a16="http://schemas.microsoft.com/office/drawing/2014/main" id="{92C90BD7-2A0C-4CD2-836B-3A90CD5629E7}"/>
              </a:ext>
            </a:extLst>
          </p:cNvPr>
          <p:cNvSpPr>
            <a:spLocks noGrp="1"/>
          </p:cNvSpPr>
          <p:nvPr>
            <p:ph type="body" idx="1"/>
          </p:nvPr>
        </p:nvSpPr>
        <p:spPr/>
        <p:txBody>
          <a:bodyPr/>
          <a:lstStyle/>
          <a:p>
            <a:endParaRPr lang="x-none" dirty="0"/>
          </a:p>
        </p:txBody>
      </p:sp>
      <p:pic>
        <p:nvPicPr>
          <p:cNvPr id="5" name="Picture 4">
            <a:extLst>
              <a:ext uri="{FF2B5EF4-FFF2-40B4-BE49-F238E27FC236}">
                <a16:creationId xmlns:a16="http://schemas.microsoft.com/office/drawing/2014/main" id="{C22BF183-0AF6-48A7-93E4-0F69F62FA73C}"/>
              </a:ext>
            </a:extLst>
          </p:cNvPr>
          <p:cNvPicPr>
            <a:picLocks noChangeAspect="1"/>
          </p:cNvPicPr>
          <p:nvPr/>
        </p:nvPicPr>
        <p:blipFill>
          <a:blip r:embed="rId3"/>
          <a:stretch>
            <a:fillRect/>
          </a:stretch>
        </p:blipFill>
        <p:spPr>
          <a:xfrm>
            <a:off x="444500" y="1067838"/>
            <a:ext cx="8104187" cy="5309149"/>
          </a:xfrm>
          <a:prstGeom prst="rect">
            <a:avLst/>
          </a:prstGeom>
        </p:spPr>
      </p:pic>
    </p:spTree>
    <p:extLst>
      <p:ext uri="{BB962C8B-B14F-4D97-AF65-F5344CB8AC3E}">
        <p14:creationId xmlns:p14="http://schemas.microsoft.com/office/powerpoint/2010/main" val="7564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9B46AA-A665-443D-A869-3CD684994303}"/>
              </a:ext>
            </a:extLst>
          </p:cNvPr>
          <p:cNvSpPr>
            <a:spLocks noGrp="1"/>
          </p:cNvSpPr>
          <p:nvPr>
            <p:ph type="body" idx="1"/>
          </p:nvPr>
        </p:nvSpPr>
        <p:spPr>
          <a:xfrm>
            <a:off x="535940" y="1067838"/>
            <a:ext cx="7812405" cy="1292662"/>
          </a:xfrm>
        </p:spPr>
        <p:txBody>
          <a:bodyPr/>
          <a:lstStyle/>
          <a:p>
            <a:r>
              <a:rPr lang="en-US" b="0" i="0" dirty="0">
                <a:solidFill>
                  <a:srgbClr val="000000"/>
                </a:solidFill>
                <a:effectLst/>
                <a:latin typeface="Georgia" panose="02040502050405020303" pitchFamily="18" charset="0"/>
              </a:rPr>
              <a:t>Communication diagrams could be shown within a rectangular </a:t>
            </a:r>
            <a:r>
              <a:rPr lang="en-US" b="1" i="0" dirty="0">
                <a:solidFill>
                  <a:srgbClr val="000000"/>
                </a:solidFill>
                <a:effectLst/>
                <a:latin typeface="Georgia" panose="02040502050405020303" pitchFamily="18" charset="0"/>
              </a:rPr>
              <a:t>frame</a:t>
            </a:r>
            <a:r>
              <a:rPr lang="en-US" b="0" i="0" dirty="0">
                <a:solidFill>
                  <a:srgbClr val="000000"/>
                </a:solidFill>
                <a:effectLst/>
                <a:latin typeface="Georgia" panose="02040502050405020303" pitchFamily="18" charset="0"/>
              </a:rPr>
              <a:t> with the </a:t>
            </a:r>
            <a:r>
              <a:rPr lang="en-US" b="1" i="0" dirty="0">
                <a:solidFill>
                  <a:srgbClr val="000000"/>
                </a:solidFill>
                <a:effectLst/>
                <a:latin typeface="Georgia" panose="02040502050405020303" pitchFamily="18" charset="0"/>
              </a:rPr>
              <a:t>name</a:t>
            </a:r>
            <a:r>
              <a:rPr lang="en-US" b="0" i="0" dirty="0">
                <a:solidFill>
                  <a:srgbClr val="000000"/>
                </a:solidFill>
                <a:effectLst/>
                <a:latin typeface="Georgia" panose="02040502050405020303" pitchFamily="18" charset="0"/>
              </a:rPr>
              <a:t> in a compartment in the upper left corner.</a:t>
            </a:r>
            <a:endParaRPr lang="x-none" dirty="0"/>
          </a:p>
        </p:txBody>
      </p:sp>
      <p:sp>
        <p:nvSpPr>
          <p:cNvPr id="5" name="Title 4">
            <a:extLst>
              <a:ext uri="{FF2B5EF4-FFF2-40B4-BE49-F238E27FC236}">
                <a16:creationId xmlns:a16="http://schemas.microsoft.com/office/drawing/2014/main" id="{9C5EB00E-853F-4288-8C7A-27D45B0FA4D2}"/>
              </a:ext>
            </a:extLst>
          </p:cNvPr>
          <p:cNvSpPr>
            <a:spLocks noGrp="1"/>
          </p:cNvSpPr>
          <p:nvPr>
            <p:ph type="title"/>
          </p:nvPr>
        </p:nvSpPr>
        <p:spPr/>
        <p:txBody>
          <a:bodyPr/>
          <a:lstStyle/>
          <a:p>
            <a:r>
              <a:rPr lang="en-US" dirty="0"/>
              <a:t>Frame</a:t>
            </a:r>
            <a:endParaRPr lang="x-none" dirty="0"/>
          </a:p>
        </p:txBody>
      </p:sp>
      <p:pic>
        <p:nvPicPr>
          <p:cNvPr id="7" name="Picture 6">
            <a:extLst>
              <a:ext uri="{FF2B5EF4-FFF2-40B4-BE49-F238E27FC236}">
                <a16:creationId xmlns:a16="http://schemas.microsoft.com/office/drawing/2014/main" id="{03522A45-A39A-4797-9A18-7A10CDF0EAB7}"/>
              </a:ext>
            </a:extLst>
          </p:cNvPr>
          <p:cNvPicPr>
            <a:picLocks noChangeAspect="1"/>
          </p:cNvPicPr>
          <p:nvPr/>
        </p:nvPicPr>
        <p:blipFill>
          <a:blip r:embed="rId2"/>
          <a:stretch>
            <a:fillRect/>
          </a:stretch>
        </p:blipFill>
        <p:spPr>
          <a:xfrm>
            <a:off x="2514600" y="3200400"/>
            <a:ext cx="4752975" cy="2171700"/>
          </a:xfrm>
          <a:prstGeom prst="rect">
            <a:avLst/>
          </a:prstGeom>
        </p:spPr>
      </p:pic>
    </p:spTree>
    <p:extLst>
      <p:ext uri="{BB962C8B-B14F-4D97-AF65-F5344CB8AC3E}">
        <p14:creationId xmlns:p14="http://schemas.microsoft.com/office/powerpoint/2010/main" val="3988874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CF83-D14F-4276-BDE3-D62ADED380B0}"/>
              </a:ext>
            </a:extLst>
          </p:cNvPr>
          <p:cNvSpPr>
            <a:spLocks noGrp="1"/>
          </p:cNvSpPr>
          <p:nvPr>
            <p:ph type="title"/>
          </p:nvPr>
        </p:nvSpPr>
        <p:spPr/>
        <p:txBody>
          <a:bodyPr/>
          <a:lstStyle/>
          <a:p>
            <a:r>
              <a:rPr lang="en-US" dirty="0"/>
              <a:t>Lifeline</a:t>
            </a:r>
            <a:endParaRPr lang="x-none" dirty="0"/>
          </a:p>
        </p:txBody>
      </p:sp>
      <p:sp>
        <p:nvSpPr>
          <p:cNvPr id="3" name="Text Placeholder 2">
            <a:extLst>
              <a:ext uri="{FF2B5EF4-FFF2-40B4-BE49-F238E27FC236}">
                <a16:creationId xmlns:a16="http://schemas.microsoft.com/office/drawing/2014/main" id="{985A9C14-A6CC-4FAB-8FD0-6371B1EE086D}"/>
              </a:ext>
            </a:extLst>
          </p:cNvPr>
          <p:cNvSpPr>
            <a:spLocks noGrp="1"/>
          </p:cNvSpPr>
          <p:nvPr>
            <p:ph type="body" idx="1"/>
          </p:nvPr>
        </p:nvSpPr>
        <p:spPr>
          <a:xfrm>
            <a:off x="535940" y="1067838"/>
            <a:ext cx="7812405" cy="2215991"/>
          </a:xfrm>
        </p:spPr>
        <p:txBody>
          <a:bodyPr/>
          <a:lstStyle/>
          <a:p>
            <a:pPr algn="just"/>
            <a:r>
              <a:rPr lang="en-US" sz="2400" b="0" i="0" dirty="0">
                <a:solidFill>
                  <a:srgbClr val="000000"/>
                </a:solidFill>
                <a:effectLst/>
                <a:latin typeface="Georgia" panose="02040502050405020303" pitchFamily="18" charset="0"/>
              </a:rPr>
              <a:t>A </a:t>
            </a:r>
            <a:r>
              <a:rPr lang="en-US" sz="2400" b="1" i="0" dirty="0">
                <a:solidFill>
                  <a:srgbClr val="000000"/>
                </a:solidFill>
                <a:effectLst/>
                <a:latin typeface="Georgia" panose="02040502050405020303" pitchFamily="18" charset="0"/>
              </a:rPr>
              <a:t>Lifeline</a:t>
            </a:r>
            <a:r>
              <a:rPr lang="en-US" sz="2400" b="0" i="0" dirty="0">
                <a:solidFill>
                  <a:srgbClr val="000000"/>
                </a:solidFill>
                <a:effectLst/>
                <a:latin typeface="Georgia" panose="02040502050405020303" pitchFamily="18" charset="0"/>
              </a:rPr>
              <a:t> is shown as a rectangle (corresponding to the "head" in sequence diagrams). Lifeline in sequence diagrams does have "tail" representing the </a:t>
            </a:r>
            <a:r>
              <a:rPr lang="en-US" sz="2400" b="1" i="0" dirty="0">
                <a:solidFill>
                  <a:srgbClr val="000000"/>
                </a:solidFill>
                <a:effectLst/>
                <a:latin typeface="Georgia" panose="02040502050405020303" pitchFamily="18" charset="0"/>
              </a:rPr>
              <a:t>line of life</a:t>
            </a:r>
            <a:r>
              <a:rPr lang="en-US" sz="2400" b="0" i="0" dirty="0">
                <a:solidFill>
                  <a:srgbClr val="000000"/>
                </a:solidFill>
                <a:effectLst/>
                <a:latin typeface="Georgia" panose="02040502050405020303" pitchFamily="18" charset="0"/>
              </a:rPr>
              <a:t> whereas "lifeline" in </a:t>
            </a:r>
            <a:r>
              <a:rPr lang="en-US" sz="2400" b="1" i="0" dirty="0">
                <a:solidFill>
                  <a:srgbClr val="000000"/>
                </a:solidFill>
                <a:effectLst/>
                <a:latin typeface="Georgia" panose="02040502050405020303" pitchFamily="18" charset="0"/>
              </a:rPr>
              <a:t>communication diagram</a:t>
            </a:r>
            <a:r>
              <a:rPr lang="en-US" sz="2400" b="0" i="0" dirty="0">
                <a:solidFill>
                  <a:srgbClr val="000000"/>
                </a:solidFill>
                <a:effectLst/>
                <a:latin typeface="Georgia" panose="02040502050405020303" pitchFamily="18" charset="0"/>
              </a:rPr>
              <a:t> has no line, just "head". Usually the head is a white rectangle containing name of the class after colon.</a:t>
            </a:r>
            <a:endParaRPr lang="x-none" sz="2400" dirty="0"/>
          </a:p>
        </p:txBody>
      </p:sp>
      <p:pic>
        <p:nvPicPr>
          <p:cNvPr id="5" name="Picture 4">
            <a:extLst>
              <a:ext uri="{FF2B5EF4-FFF2-40B4-BE49-F238E27FC236}">
                <a16:creationId xmlns:a16="http://schemas.microsoft.com/office/drawing/2014/main" id="{642EE79E-58F5-4104-BB76-FA35F3C173D1}"/>
              </a:ext>
            </a:extLst>
          </p:cNvPr>
          <p:cNvPicPr>
            <a:picLocks noChangeAspect="1"/>
          </p:cNvPicPr>
          <p:nvPr/>
        </p:nvPicPr>
        <p:blipFill>
          <a:blip r:embed="rId2"/>
          <a:stretch>
            <a:fillRect/>
          </a:stretch>
        </p:blipFill>
        <p:spPr>
          <a:xfrm>
            <a:off x="3176587" y="4114800"/>
            <a:ext cx="2790825" cy="2647950"/>
          </a:xfrm>
          <a:prstGeom prst="rect">
            <a:avLst/>
          </a:prstGeom>
        </p:spPr>
      </p:pic>
    </p:spTree>
    <p:extLst>
      <p:ext uri="{BB962C8B-B14F-4D97-AF65-F5344CB8AC3E}">
        <p14:creationId xmlns:p14="http://schemas.microsoft.com/office/powerpoint/2010/main" val="51167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C2D2-A899-47B4-9B8D-CB9F45788E9B}"/>
              </a:ext>
            </a:extLst>
          </p:cNvPr>
          <p:cNvSpPr>
            <a:spLocks noGrp="1"/>
          </p:cNvSpPr>
          <p:nvPr>
            <p:ph type="title"/>
          </p:nvPr>
        </p:nvSpPr>
        <p:spPr/>
        <p:txBody>
          <a:bodyPr/>
          <a:lstStyle/>
          <a:p>
            <a:r>
              <a:rPr lang="en-US" dirty="0"/>
              <a:t>Objects</a:t>
            </a:r>
            <a:endParaRPr lang="x-none" dirty="0"/>
          </a:p>
        </p:txBody>
      </p:sp>
      <p:sp>
        <p:nvSpPr>
          <p:cNvPr id="3" name="Text Placeholder 2">
            <a:extLst>
              <a:ext uri="{FF2B5EF4-FFF2-40B4-BE49-F238E27FC236}">
                <a16:creationId xmlns:a16="http://schemas.microsoft.com/office/drawing/2014/main" id="{11F4154F-AF83-433C-83B2-A26BB6282DCC}"/>
              </a:ext>
            </a:extLst>
          </p:cNvPr>
          <p:cNvSpPr>
            <a:spLocks noGrp="1"/>
          </p:cNvSpPr>
          <p:nvPr>
            <p:ph type="body" idx="1"/>
          </p:nvPr>
        </p:nvSpPr>
        <p:spPr>
          <a:xfrm>
            <a:off x="535940" y="1067838"/>
            <a:ext cx="7812405" cy="5355312"/>
          </a:xfrm>
        </p:spPr>
        <p:txBody>
          <a:bodyPr/>
          <a:lstStyle/>
          <a:p>
            <a:pPr marL="285115" marR="13335" indent="-272415">
              <a:lnSpc>
                <a:spcPct val="100000"/>
              </a:lnSpc>
              <a:spcBef>
                <a:spcPts val="575"/>
              </a:spcBef>
              <a:buClr>
                <a:srgbClr val="0AD0D9"/>
              </a:buClr>
              <a:buSzPct val="93750"/>
              <a:buFont typeface="Arial"/>
              <a:buChar char=""/>
              <a:tabLst>
                <a:tab pos="285750" algn="l"/>
                <a:tab pos="1550035" algn="l"/>
                <a:tab pos="1870075" algn="l"/>
                <a:tab pos="3373120" algn="l"/>
                <a:tab pos="4955540" algn="l"/>
                <a:tab pos="5546725" algn="l"/>
                <a:tab pos="6516370" algn="l"/>
                <a:tab pos="7906384" algn="l"/>
              </a:tabLst>
            </a:pPr>
            <a:r>
              <a:rPr lang="en-US" sz="2800" spc="85" dirty="0">
                <a:latin typeface="Times New Roman"/>
                <a:cs typeface="Times New Roman"/>
              </a:rPr>
              <a:t>r</a:t>
            </a:r>
            <a:r>
              <a:rPr lang="en-US" sz="2800" spc="95" dirty="0">
                <a:latin typeface="Times New Roman"/>
                <a:cs typeface="Times New Roman"/>
              </a:rPr>
              <a:t>ectang</a:t>
            </a:r>
            <a:r>
              <a:rPr lang="en-US" sz="2800" spc="35" dirty="0">
                <a:latin typeface="Times New Roman"/>
                <a:cs typeface="Times New Roman"/>
              </a:rPr>
              <a:t>l</a:t>
            </a:r>
            <a:r>
              <a:rPr lang="en-US" sz="2800" spc="65" dirty="0">
                <a:latin typeface="Times New Roman"/>
                <a:cs typeface="Times New Roman"/>
              </a:rPr>
              <a:t>e</a:t>
            </a:r>
            <a:r>
              <a:rPr lang="en-US" sz="2800" spc="35" dirty="0">
                <a:latin typeface="Times New Roman"/>
                <a:cs typeface="Times New Roman"/>
              </a:rPr>
              <a:t>s</a:t>
            </a:r>
            <a:r>
              <a:rPr lang="en-US" sz="2800" dirty="0">
                <a:latin typeface="Times New Roman"/>
                <a:cs typeface="Times New Roman"/>
              </a:rPr>
              <a:t>	</a:t>
            </a:r>
            <a:r>
              <a:rPr lang="en-US" sz="2800" spc="-15" dirty="0">
                <a:latin typeface="Times New Roman"/>
                <a:cs typeface="Times New Roman"/>
              </a:rPr>
              <a:t>c</a:t>
            </a:r>
            <a:r>
              <a:rPr lang="en-US" sz="2800" spc="100" dirty="0">
                <a:latin typeface="Times New Roman"/>
                <a:cs typeface="Times New Roman"/>
              </a:rPr>
              <a:t>ontainin</a:t>
            </a:r>
            <a:r>
              <a:rPr lang="en-US" sz="2800" spc="135" dirty="0">
                <a:latin typeface="Times New Roman"/>
                <a:cs typeface="Times New Roman"/>
              </a:rPr>
              <a:t>g</a:t>
            </a:r>
            <a:r>
              <a:rPr lang="en-US" sz="2800" dirty="0">
                <a:latin typeface="Times New Roman"/>
                <a:cs typeface="Times New Roman"/>
              </a:rPr>
              <a:t>	</a:t>
            </a:r>
            <a:r>
              <a:rPr lang="en-US" sz="2800" spc="140" dirty="0">
                <a:latin typeface="Times New Roman"/>
                <a:cs typeface="Times New Roman"/>
              </a:rPr>
              <a:t>th</a:t>
            </a:r>
            <a:r>
              <a:rPr lang="en-US" sz="2800" spc="165" dirty="0">
                <a:latin typeface="Times New Roman"/>
                <a:cs typeface="Times New Roman"/>
              </a:rPr>
              <a:t>e</a:t>
            </a:r>
            <a:r>
              <a:rPr lang="en-US" sz="2800" dirty="0">
                <a:latin typeface="Times New Roman"/>
                <a:cs typeface="Times New Roman"/>
              </a:rPr>
              <a:t>	</a:t>
            </a:r>
            <a:r>
              <a:rPr lang="en-US" sz="2800" spc="114" dirty="0">
                <a:latin typeface="Times New Roman"/>
                <a:cs typeface="Times New Roman"/>
              </a:rPr>
              <a:t>o</a:t>
            </a:r>
            <a:r>
              <a:rPr lang="en-US" sz="2800" spc="105" dirty="0">
                <a:latin typeface="Times New Roman"/>
                <a:cs typeface="Times New Roman"/>
              </a:rPr>
              <a:t>b</a:t>
            </a:r>
            <a:r>
              <a:rPr lang="en-US" sz="2800" spc="65" dirty="0">
                <a:latin typeface="Times New Roman"/>
                <a:cs typeface="Times New Roman"/>
              </a:rPr>
              <a:t>jec</a:t>
            </a:r>
            <a:r>
              <a:rPr lang="en-US" sz="2800" spc="50" dirty="0">
                <a:latin typeface="Times New Roman"/>
                <a:cs typeface="Times New Roman"/>
              </a:rPr>
              <a:t>t</a:t>
            </a:r>
            <a:r>
              <a:rPr lang="en-US" sz="2800" dirty="0">
                <a:latin typeface="Times New Roman"/>
                <a:cs typeface="Times New Roman"/>
              </a:rPr>
              <a:t>	</a:t>
            </a:r>
            <a:r>
              <a:rPr lang="en-US" sz="2800" spc="25" dirty="0">
                <a:latin typeface="Times New Roman"/>
                <a:cs typeface="Times New Roman"/>
              </a:rPr>
              <a:t>si</a:t>
            </a:r>
            <a:r>
              <a:rPr lang="en-US" sz="2800" spc="20" dirty="0">
                <a:latin typeface="Times New Roman"/>
                <a:cs typeface="Times New Roman"/>
              </a:rPr>
              <a:t>g</a:t>
            </a:r>
            <a:r>
              <a:rPr lang="en-US" sz="2800" spc="170" dirty="0">
                <a:latin typeface="Times New Roman"/>
                <a:cs typeface="Times New Roman"/>
              </a:rPr>
              <a:t>na</a:t>
            </a:r>
            <a:r>
              <a:rPr lang="en-US" sz="2800" spc="105" dirty="0">
                <a:latin typeface="Times New Roman"/>
                <a:cs typeface="Times New Roman"/>
              </a:rPr>
              <a:t>t</a:t>
            </a:r>
            <a:r>
              <a:rPr lang="en-US" sz="2800" spc="165" dirty="0">
                <a:latin typeface="Times New Roman"/>
                <a:cs typeface="Times New Roman"/>
              </a:rPr>
              <a:t>u</a:t>
            </a:r>
            <a:r>
              <a:rPr lang="en-US" sz="2800" spc="85" dirty="0">
                <a:latin typeface="Times New Roman"/>
                <a:cs typeface="Times New Roman"/>
              </a:rPr>
              <a:t>r</a:t>
            </a:r>
            <a:r>
              <a:rPr lang="en-US" sz="2800" spc="80" dirty="0">
                <a:latin typeface="Times New Roman"/>
                <a:cs typeface="Times New Roman"/>
              </a:rPr>
              <a:t>e</a:t>
            </a:r>
            <a:r>
              <a:rPr lang="en-US" sz="2800" dirty="0">
                <a:latin typeface="Times New Roman"/>
                <a:cs typeface="Times New Roman"/>
              </a:rPr>
              <a:t>	</a:t>
            </a:r>
          </a:p>
          <a:p>
            <a:pPr marL="285115" marR="13335" indent="-272415">
              <a:lnSpc>
                <a:spcPct val="100000"/>
              </a:lnSpc>
              <a:spcBef>
                <a:spcPts val="575"/>
              </a:spcBef>
              <a:buClr>
                <a:srgbClr val="0AD0D9"/>
              </a:buClr>
              <a:buSzPct val="93750"/>
              <a:buFont typeface="Arial"/>
              <a:buChar char=""/>
              <a:tabLst>
                <a:tab pos="285750" algn="l"/>
                <a:tab pos="1550035" algn="l"/>
                <a:tab pos="1870075" algn="l"/>
                <a:tab pos="3373120" algn="l"/>
                <a:tab pos="4955540" algn="l"/>
                <a:tab pos="5546725" algn="l"/>
                <a:tab pos="6516370" algn="l"/>
                <a:tab pos="7906384" algn="l"/>
              </a:tabLst>
            </a:pPr>
            <a:r>
              <a:rPr lang="en-US" sz="2800" dirty="0">
                <a:latin typeface="Times New Roman"/>
                <a:cs typeface="Times New Roman"/>
              </a:rPr>
              <a:t>–  </a:t>
            </a:r>
            <a:r>
              <a:rPr lang="en-US" sz="2800" spc="80" dirty="0">
                <a:latin typeface="Times New Roman"/>
                <a:cs typeface="Times New Roman"/>
              </a:rPr>
              <a:t>object</a:t>
            </a:r>
            <a:r>
              <a:rPr lang="en-US" sz="2800" spc="-100" dirty="0">
                <a:latin typeface="Times New Roman"/>
                <a:cs typeface="Times New Roman"/>
              </a:rPr>
              <a:t> </a:t>
            </a:r>
            <a:r>
              <a:rPr lang="en-US" sz="2800" spc="80" dirty="0">
                <a:latin typeface="Times New Roman"/>
                <a:cs typeface="Times New Roman"/>
              </a:rPr>
              <a:t>signature:</a:t>
            </a:r>
            <a:endParaRPr lang="en-US" sz="2800" dirty="0">
              <a:latin typeface="Times New Roman"/>
              <a:cs typeface="Times New Roman"/>
            </a:endParaRPr>
          </a:p>
          <a:p>
            <a:pPr marL="285115" marR="13335" indent="12065" algn="just">
              <a:lnSpc>
                <a:spcPct val="100000"/>
              </a:lnSpc>
              <a:spcBef>
                <a:spcPts val="580"/>
              </a:spcBef>
            </a:pPr>
            <a:r>
              <a:rPr lang="en-US" sz="2800" b="1" spc="125" dirty="0">
                <a:latin typeface="Times New Roman"/>
                <a:cs typeface="Times New Roman"/>
              </a:rPr>
              <a:t>object </a:t>
            </a:r>
            <a:r>
              <a:rPr lang="en-US" sz="2800" b="1" spc="185" dirty="0">
                <a:latin typeface="Times New Roman"/>
                <a:cs typeface="Times New Roman"/>
              </a:rPr>
              <a:t>name </a:t>
            </a:r>
            <a:r>
              <a:rPr lang="en-US" sz="2800" b="1" spc="-114" dirty="0">
                <a:latin typeface="Times New Roman"/>
                <a:cs typeface="Times New Roman"/>
              </a:rPr>
              <a:t>: </a:t>
            </a:r>
            <a:r>
              <a:rPr lang="en-US" sz="2800" b="1" spc="125" dirty="0">
                <a:latin typeface="Times New Roman"/>
                <a:cs typeface="Times New Roman"/>
              </a:rPr>
              <a:t>object </a:t>
            </a:r>
            <a:r>
              <a:rPr lang="en-US" sz="2800" b="1" spc="75" dirty="0">
                <a:latin typeface="Times New Roman"/>
                <a:cs typeface="Times New Roman"/>
              </a:rPr>
              <a:t>Class </a:t>
            </a:r>
            <a:endParaRPr lang="en-US" sz="2800" b="1" spc="75" dirty="0" smtClean="0">
              <a:latin typeface="Times New Roman"/>
              <a:cs typeface="Times New Roman"/>
            </a:endParaRPr>
          </a:p>
          <a:p>
            <a:pPr marL="285115" marR="13335" indent="12065" algn="just">
              <a:lnSpc>
                <a:spcPct val="100000"/>
              </a:lnSpc>
              <a:spcBef>
                <a:spcPts val="580"/>
              </a:spcBef>
            </a:pPr>
            <a:r>
              <a:rPr lang="en-US" sz="2800" spc="-90" dirty="0" smtClean="0">
                <a:latin typeface="Times New Roman"/>
                <a:cs typeface="Times New Roman"/>
              </a:rPr>
              <a:t>• </a:t>
            </a:r>
            <a:r>
              <a:rPr lang="en-US" sz="2800" spc="80" dirty="0">
                <a:latin typeface="Times New Roman"/>
                <a:cs typeface="Times New Roman"/>
              </a:rPr>
              <a:t>object </a:t>
            </a:r>
            <a:r>
              <a:rPr lang="en-US" sz="2800" spc="140" dirty="0">
                <a:latin typeface="Times New Roman"/>
                <a:cs typeface="Times New Roman"/>
              </a:rPr>
              <a:t>name </a:t>
            </a:r>
            <a:r>
              <a:rPr lang="en-US" sz="2800" spc="95" dirty="0">
                <a:latin typeface="Times New Roman"/>
                <a:cs typeface="Times New Roman"/>
              </a:rPr>
              <a:t>(optional) </a:t>
            </a:r>
            <a:endParaRPr lang="en-US" sz="2800" spc="95" dirty="0" smtClean="0">
              <a:latin typeface="Times New Roman"/>
              <a:cs typeface="Times New Roman"/>
            </a:endParaRPr>
          </a:p>
          <a:p>
            <a:pPr marL="742315" marR="13335" indent="-457200" algn="just">
              <a:lnSpc>
                <a:spcPct val="100000"/>
              </a:lnSpc>
              <a:spcBef>
                <a:spcPts val="580"/>
              </a:spcBef>
              <a:buFontTx/>
              <a:buChar char="-"/>
            </a:pPr>
            <a:r>
              <a:rPr lang="en-US" sz="2800" spc="105" dirty="0" smtClean="0">
                <a:latin typeface="Times New Roman"/>
                <a:cs typeface="Times New Roman"/>
              </a:rPr>
              <a:t>starts </a:t>
            </a:r>
            <a:r>
              <a:rPr lang="en-US" sz="2800" spc="100" dirty="0">
                <a:latin typeface="Times New Roman"/>
                <a:cs typeface="Times New Roman"/>
              </a:rPr>
              <a:t>with </a:t>
            </a:r>
            <a:r>
              <a:rPr lang="en-US" sz="2800" spc="45" dirty="0">
                <a:latin typeface="Times New Roman"/>
                <a:cs typeface="Times New Roman"/>
              </a:rPr>
              <a:t>lowercase </a:t>
            </a:r>
            <a:r>
              <a:rPr lang="en-US" sz="2800" spc="95" dirty="0">
                <a:latin typeface="Times New Roman"/>
                <a:cs typeface="Times New Roman"/>
              </a:rPr>
              <a:t>letter </a:t>
            </a:r>
            <a:endParaRPr lang="en-US" sz="2800" spc="95" dirty="0" smtClean="0">
              <a:latin typeface="Times New Roman"/>
              <a:cs typeface="Times New Roman"/>
            </a:endParaRPr>
          </a:p>
          <a:p>
            <a:pPr marL="742315" marR="13335" indent="-457200" algn="just">
              <a:lnSpc>
                <a:spcPct val="100000"/>
              </a:lnSpc>
              <a:spcBef>
                <a:spcPts val="580"/>
              </a:spcBef>
              <a:buFontTx/>
              <a:buChar char="-"/>
            </a:pPr>
            <a:r>
              <a:rPr lang="en-US" sz="2800" spc="40" dirty="0" smtClean="0">
                <a:latin typeface="Times New Roman"/>
                <a:cs typeface="Times New Roman"/>
              </a:rPr>
              <a:t>class </a:t>
            </a:r>
            <a:r>
              <a:rPr lang="en-US" sz="2800" spc="140" dirty="0">
                <a:latin typeface="Times New Roman"/>
                <a:cs typeface="Times New Roman"/>
              </a:rPr>
              <a:t>name </a:t>
            </a:r>
            <a:r>
              <a:rPr lang="en-US" sz="2800" spc="110" dirty="0">
                <a:latin typeface="Times New Roman"/>
                <a:cs typeface="Times New Roman"/>
              </a:rPr>
              <a:t>(mandatory) </a:t>
            </a:r>
            <a:endParaRPr lang="en-US" sz="2800" spc="110" dirty="0" smtClean="0">
              <a:latin typeface="Times New Roman"/>
              <a:cs typeface="Times New Roman"/>
            </a:endParaRPr>
          </a:p>
          <a:p>
            <a:pPr marL="742315" marR="13335" indent="-457200" algn="just">
              <a:lnSpc>
                <a:spcPct val="100000"/>
              </a:lnSpc>
              <a:spcBef>
                <a:spcPts val="580"/>
              </a:spcBef>
              <a:buFontTx/>
              <a:buChar char="-"/>
            </a:pPr>
            <a:r>
              <a:rPr lang="en-US" sz="2800" spc="60" dirty="0" smtClean="0">
                <a:latin typeface="Times New Roman"/>
                <a:cs typeface="Times New Roman"/>
              </a:rPr>
              <a:t>-  </a:t>
            </a:r>
            <a:r>
              <a:rPr lang="en-US" sz="2800" spc="105" dirty="0">
                <a:latin typeface="Times New Roman"/>
                <a:cs typeface="Times New Roman"/>
              </a:rPr>
              <a:t>starts </a:t>
            </a:r>
            <a:r>
              <a:rPr lang="en-US" sz="2800" spc="100" dirty="0">
                <a:latin typeface="Times New Roman"/>
                <a:cs typeface="Times New Roman"/>
              </a:rPr>
              <a:t>with </a:t>
            </a:r>
            <a:r>
              <a:rPr lang="en-US" sz="2800" spc="90" dirty="0">
                <a:latin typeface="Times New Roman"/>
                <a:cs typeface="Times New Roman"/>
              </a:rPr>
              <a:t>uppercase </a:t>
            </a:r>
            <a:r>
              <a:rPr lang="en-US" sz="2800" spc="95" dirty="0">
                <a:latin typeface="Times New Roman"/>
                <a:cs typeface="Times New Roman"/>
              </a:rPr>
              <a:t>letter </a:t>
            </a:r>
            <a:endParaRPr lang="en-US" sz="2800" spc="95" dirty="0" smtClean="0">
              <a:latin typeface="Times New Roman"/>
              <a:cs typeface="Times New Roman"/>
            </a:endParaRPr>
          </a:p>
          <a:p>
            <a:pPr marL="742315" marR="13335" indent="-457200" algn="just">
              <a:lnSpc>
                <a:spcPct val="100000"/>
              </a:lnSpc>
              <a:spcBef>
                <a:spcPts val="580"/>
              </a:spcBef>
              <a:buFontTx/>
              <a:buChar char="-"/>
            </a:pPr>
            <a:r>
              <a:rPr lang="en-US" sz="2800" dirty="0" smtClean="0">
                <a:latin typeface="Times New Roman"/>
                <a:cs typeface="Times New Roman"/>
              </a:rPr>
              <a:t>– </a:t>
            </a:r>
            <a:r>
              <a:rPr lang="en-US" sz="2800" spc="70" dirty="0">
                <a:latin typeface="Times New Roman"/>
                <a:cs typeface="Times New Roman"/>
              </a:rPr>
              <a:t>objects </a:t>
            </a:r>
            <a:r>
              <a:rPr lang="en-US" sz="2800" spc="110" dirty="0">
                <a:latin typeface="Times New Roman"/>
                <a:cs typeface="Times New Roman"/>
              </a:rPr>
              <a:t>connected </a:t>
            </a:r>
            <a:r>
              <a:rPr lang="en-US" sz="2800" spc="30" dirty="0">
                <a:latin typeface="Times New Roman"/>
                <a:cs typeface="Times New Roman"/>
              </a:rPr>
              <a:t>by </a:t>
            </a:r>
            <a:r>
              <a:rPr lang="en-US" sz="2800" spc="65" dirty="0">
                <a:latin typeface="Times New Roman"/>
                <a:cs typeface="Times New Roman"/>
              </a:rPr>
              <a:t>lines </a:t>
            </a:r>
            <a:endParaRPr lang="en-US" sz="2800" spc="65" dirty="0" smtClean="0">
              <a:latin typeface="Times New Roman"/>
              <a:cs typeface="Times New Roman"/>
            </a:endParaRPr>
          </a:p>
          <a:p>
            <a:pPr marL="742315" marR="13335" indent="-457200" algn="just">
              <a:lnSpc>
                <a:spcPct val="100000"/>
              </a:lnSpc>
              <a:spcBef>
                <a:spcPts val="580"/>
              </a:spcBef>
              <a:buFontTx/>
              <a:buChar char="-"/>
            </a:pPr>
            <a:r>
              <a:rPr lang="en-US" sz="2800" dirty="0" smtClean="0">
                <a:latin typeface="Times New Roman"/>
                <a:cs typeface="Times New Roman"/>
              </a:rPr>
              <a:t>–  </a:t>
            </a:r>
            <a:r>
              <a:rPr lang="en-US" sz="2800" spc="95" dirty="0">
                <a:latin typeface="Times New Roman"/>
                <a:cs typeface="Times New Roman"/>
              </a:rPr>
              <a:t>user</a:t>
            </a:r>
            <a:r>
              <a:rPr lang="en-US" sz="2800" spc="-80" dirty="0">
                <a:latin typeface="Times New Roman"/>
                <a:cs typeface="Times New Roman"/>
              </a:rPr>
              <a:t> </a:t>
            </a:r>
            <a:r>
              <a:rPr lang="en-US" sz="2800" spc="70" dirty="0">
                <a:latin typeface="Times New Roman"/>
                <a:cs typeface="Times New Roman"/>
              </a:rPr>
              <a:t>(stick</a:t>
            </a:r>
            <a:r>
              <a:rPr lang="en-US" sz="2800" spc="-25" dirty="0">
                <a:latin typeface="Times New Roman"/>
                <a:cs typeface="Times New Roman"/>
              </a:rPr>
              <a:t> </a:t>
            </a:r>
            <a:r>
              <a:rPr lang="en-US" sz="2800" spc="140" dirty="0">
                <a:latin typeface="Times New Roman"/>
                <a:cs typeface="Times New Roman"/>
              </a:rPr>
              <a:t>man)</a:t>
            </a:r>
            <a:r>
              <a:rPr lang="en-US" sz="2800" spc="-45" dirty="0">
                <a:latin typeface="Times New Roman"/>
                <a:cs typeface="Times New Roman"/>
              </a:rPr>
              <a:t> </a:t>
            </a:r>
            <a:r>
              <a:rPr lang="en-US" sz="2800" spc="105" dirty="0">
                <a:latin typeface="Times New Roman"/>
                <a:cs typeface="Times New Roman"/>
              </a:rPr>
              <a:t>can</a:t>
            </a:r>
            <a:r>
              <a:rPr lang="en-US" sz="2800" spc="-95" dirty="0">
                <a:latin typeface="Times New Roman"/>
                <a:cs typeface="Times New Roman"/>
              </a:rPr>
              <a:t> </a:t>
            </a:r>
            <a:r>
              <a:rPr lang="en-US" sz="2800" spc="110" dirty="0">
                <a:latin typeface="Times New Roman"/>
                <a:cs typeface="Times New Roman"/>
              </a:rPr>
              <a:t>appear</a:t>
            </a:r>
            <a:endParaRPr lang="en-US" sz="2800" dirty="0">
              <a:latin typeface="Times New Roman"/>
              <a:cs typeface="Times New Roman"/>
            </a:endParaRPr>
          </a:p>
          <a:p>
            <a:endParaRPr lang="x-none" dirty="0"/>
          </a:p>
        </p:txBody>
      </p:sp>
    </p:spTree>
    <p:extLst>
      <p:ext uri="{BB962C8B-B14F-4D97-AF65-F5344CB8AC3E}">
        <p14:creationId xmlns:p14="http://schemas.microsoft.com/office/powerpoint/2010/main" val="3180360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247"/>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7" y="0"/>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81" y="52959"/>
            <a:ext cx="9145643"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44500" y="327406"/>
            <a:ext cx="2546350" cy="788035"/>
          </a:xfrm>
          <a:prstGeom prst="rect">
            <a:avLst/>
          </a:prstGeom>
        </p:spPr>
        <p:txBody>
          <a:bodyPr vert="horz" wrap="square" lIns="0" tIns="12700" rIns="0" bIns="0" rtlCol="0">
            <a:spAutoFit/>
          </a:bodyPr>
          <a:lstStyle/>
          <a:p>
            <a:pPr marL="12700">
              <a:lnSpc>
                <a:spcPct val="100000"/>
              </a:lnSpc>
              <a:spcBef>
                <a:spcPts val="100"/>
              </a:spcBef>
            </a:pPr>
            <a:r>
              <a:rPr spc="-350" dirty="0"/>
              <a:t>Messa</a:t>
            </a:r>
            <a:r>
              <a:rPr spc="-370" dirty="0"/>
              <a:t>g</a:t>
            </a:r>
            <a:r>
              <a:rPr spc="-420" dirty="0"/>
              <a:t>es</a:t>
            </a:r>
          </a:p>
        </p:txBody>
      </p:sp>
      <p:sp>
        <p:nvSpPr>
          <p:cNvPr id="8" name="object 8"/>
          <p:cNvSpPr txBox="1"/>
          <p:nvPr/>
        </p:nvSpPr>
        <p:spPr>
          <a:xfrm>
            <a:off x="535940" y="1147317"/>
            <a:ext cx="8084184" cy="3317875"/>
          </a:xfrm>
          <a:prstGeom prst="rect">
            <a:avLst/>
          </a:prstGeom>
        </p:spPr>
        <p:txBody>
          <a:bodyPr vert="horz" wrap="square" lIns="0" tIns="12700" rIns="0" bIns="0" rtlCol="0">
            <a:spAutoFit/>
          </a:bodyPr>
          <a:lstStyle/>
          <a:p>
            <a:pPr marL="285115" marR="5080" indent="-273050" algn="just">
              <a:lnSpc>
                <a:spcPct val="100000"/>
              </a:lnSpc>
              <a:spcBef>
                <a:spcPts val="100"/>
              </a:spcBef>
            </a:pPr>
            <a:r>
              <a:rPr sz="3400" spc="95" dirty="0">
                <a:solidFill>
                  <a:srgbClr val="0AD0D9"/>
                </a:solidFill>
                <a:latin typeface="Arial"/>
                <a:cs typeface="Arial"/>
              </a:rPr>
              <a:t></a:t>
            </a:r>
            <a:r>
              <a:rPr sz="3600" b="1" spc="95" dirty="0">
                <a:latin typeface="Times New Roman"/>
                <a:cs typeface="Times New Roman"/>
              </a:rPr>
              <a:t>Messages </a:t>
            </a:r>
            <a:r>
              <a:rPr sz="3600" dirty="0">
                <a:latin typeface="Times New Roman"/>
                <a:cs typeface="Times New Roman"/>
              </a:rPr>
              <a:t>– </a:t>
            </a:r>
            <a:r>
              <a:rPr sz="3600" spc="125" dirty="0">
                <a:latin typeface="Times New Roman"/>
                <a:cs typeface="Times New Roman"/>
              </a:rPr>
              <a:t>are </a:t>
            </a:r>
            <a:r>
              <a:rPr sz="3600" spc="114" dirty="0">
                <a:latin typeface="Times New Roman"/>
                <a:cs typeface="Times New Roman"/>
              </a:rPr>
              <a:t>labeled </a:t>
            </a:r>
            <a:r>
              <a:rPr sz="3600" spc="45" dirty="0">
                <a:latin typeface="Times New Roman"/>
                <a:cs typeface="Times New Roman"/>
              </a:rPr>
              <a:t>like </a:t>
            </a:r>
            <a:r>
              <a:rPr sz="3600" spc="-60" dirty="0">
                <a:latin typeface="Times New Roman"/>
                <a:cs typeface="Times New Roman"/>
              </a:rPr>
              <a:t>C </a:t>
            </a:r>
            <a:r>
              <a:rPr sz="3600" spc="220" dirty="0">
                <a:latin typeface="Times New Roman"/>
                <a:cs typeface="Times New Roman"/>
              </a:rPr>
              <a:t>and </a:t>
            </a:r>
            <a:r>
              <a:rPr sz="3600" spc="-225" dirty="0">
                <a:latin typeface="Times New Roman"/>
                <a:cs typeface="Times New Roman"/>
              </a:rPr>
              <a:t>Java  </a:t>
            </a:r>
            <a:r>
              <a:rPr sz="3600" spc="155" dirty="0">
                <a:latin typeface="Times New Roman"/>
                <a:cs typeface="Times New Roman"/>
              </a:rPr>
              <a:t>function </a:t>
            </a:r>
            <a:r>
              <a:rPr sz="3600" spc="50" dirty="0">
                <a:latin typeface="Times New Roman"/>
                <a:cs typeface="Times New Roman"/>
              </a:rPr>
              <a:t>calls </a:t>
            </a:r>
            <a:r>
              <a:rPr sz="3600" spc="55" dirty="0">
                <a:latin typeface="Times New Roman"/>
                <a:cs typeface="Times New Roman"/>
              </a:rPr>
              <a:t>followed </a:t>
            </a:r>
            <a:r>
              <a:rPr sz="3600" spc="50" dirty="0">
                <a:latin typeface="Times New Roman"/>
                <a:cs typeface="Times New Roman"/>
              </a:rPr>
              <a:t>by </a:t>
            </a:r>
            <a:r>
              <a:rPr sz="3600" spc="210" dirty="0">
                <a:latin typeface="Times New Roman"/>
                <a:cs typeface="Times New Roman"/>
              </a:rPr>
              <a:t>round  </a:t>
            </a:r>
            <a:r>
              <a:rPr sz="3600" spc="105" dirty="0">
                <a:latin typeface="Times New Roman"/>
                <a:cs typeface="Times New Roman"/>
              </a:rPr>
              <a:t>brackets, </a:t>
            </a:r>
            <a:r>
              <a:rPr sz="3600" spc="220" dirty="0">
                <a:latin typeface="Times New Roman"/>
                <a:cs typeface="Times New Roman"/>
              </a:rPr>
              <a:t>and </a:t>
            </a:r>
            <a:r>
              <a:rPr sz="3600" spc="155" dirty="0">
                <a:latin typeface="Times New Roman"/>
                <a:cs typeface="Times New Roman"/>
              </a:rPr>
              <a:t>can </a:t>
            </a:r>
            <a:r>
              <a:rPr sz="3600" spc="70" dirty="0">
                <a:latin typeface="Times New Roman"/>
                <a:cs typeface="Times New Roman"/>
              </a:rPr>
              <a:t>have </a:t>
            </a:r>
            <a:r>
              <a:rPr sz="3600" spc="160" dirty="0">
                <a:latin typeface="Times New Roman"/>
                <a:cs typeface="Times New Roman"/>
              </a:rPr>
              <a:t>parameters </a:t>
            </a:r>
            <a:r>
              <a:rPr sz="3600" spc="210" dirty="0">
                <a:latin typeface="Times New Roman"/>
                <a:cs typeface="Times New Roman"/>
              </a:rPr>
              <a:t>and  </a:t>
            </a:r>
            <a:r>
              <a:rPr sz="3600" spc="204" dirty="0">
                <a:latin typeface="Times New Roman"/>
                <a:cs typeface="Times New Roman"/>
              </a:rPr>
              <a:t>return </a:t>
            </a:r>
            <a:r>
              <a:rPr sz="3600" spc="75" dirty="0">
                <a:latin typeface="Times New Roman"/>
                <a:cs typeface="Times New Roman"/>
              </a:rPr>
              <a:t>values </a:t>
            </a:r>
            <a:r>
              <a:rPr sz="3600" spc="125" dirty="0">
                <a:latin typeface="Times New Roman"/>
                <a:cs typeface="Times New Roman"/>
              </a:rPr>
              <a:t>are </a:t>
            </a:r>
            <a:r>
              <a:rPr sz="3600" spc="55" dirty="0">
                <a:latin typeface="Times New Roman"/>
                <a:cs typeface="Times New Roman"/>
              </a:rPr>
              <a:t>followed </a:t>
            </a:r>
            <a:r>
              <a:rPr sz="3600" spc="40" dirty="0">
                <a:latin typeface="Times New Roman"/>
                <a:cs typeface="Times New Roman"/>
              </a:rPr>
              <a:t>by </a:t>
            </a:r>
            <a:r>
              <a:rPr sz="3600" spc="210" dirty="0">
                <a:latin typeface="Times New Roman"/>
                <a:cs typeface="Times New Roman"/>
              </a:rPr>
              <a:t>an </a:t>
            </a:r>
            <a:r>
              <a:rPr sz="3600" spc="100" dirty="0">
                <a:latin typeface="Times New Roman"/>
                <a:cs typeface="Times New Roman"/>
              </a:rPr>
              <a:t>arrow  </a:t>
            </a:r>
            <a:r>
              <a:rPr sz="3600" spc="180" dirty="0">
                <a:latin typeface="Times New Roman"/>
                <a:cs typeface="Times New Roman"/>
              </a:rPr>
              <a:t>to </a:t>
            </a:r>
            <a:r>
              <a:rPr sz="3600" spc="114" dirty="0">
                <a:latin typeface="Times New Roman"/>
                <a:cs typeface="Times New Roman"/>
              </a:rPr>
              <a:t>show </a:t>
            </a:r>
            <a:r>
              <a:rPr sz="3600" spc="145" dirty="0">
                <a:latin typeface="Times New Roman"/>
                <a:cs typeface="Times New Roman"/>
              </a:rPr>
              <a:t>direction </a:t>
            </a:r>
            <a:r>
              <a:rPr sz="3600" spc="160" dirty="0">
                <a:latin typeface="Times New Roman"/>
                <a:cs typeface="Times New Roman"/>
              </a:rPr>
              <a:t>internal </a:t>
            </a:r>
            <a:r>
              <a:rPr sz="3600" spc="95" dirty="0">
                <a:latin typeface="Times New Roman"/>
                <a:cs typeface="Times New Roman"/>
              </a:rPr>
              <a:t>messages  </a:t>
            </a:r>
            <a:r>
              <a:rPr sz="3600" spc="130" dirty="0">
                <a:latin typeface="Times New Roman"/>
                <a:cs typeface="Times New Roman"/>
              </a:rPr>
              <a:t>are</a:t>
            </a:r>
            <a:r>
              <a:rPr sz="3600" spc="-114" dirty="0">
                <a:latin typeface="Times New Roman"/>
                <a:cs typeface="Times New Roman"/>
              </a:rPr>
              <a:t> </a:t>
            </a:r>
            <a:r>
              <a:rPr sz="3600" spc="185" dirty="0">
                <a:latin typeface="Times New Roman"/>
                <a:cs typeface="Times New Roman"/>
              </a:rPr>
              <a:t>numbered,</a:t>
            </a:r>
            <a:r>
              <a:rPr sz="3600" spc="-90" dirty="0">
                <a:latin typeface="Times New Roman"/>
                <a:cs typeface="Times New Roman"/>
              </a:rPr>
              <a:t> </a:t>
            </a:r>
            <a:r>
              <a:rPr sz="3600" spc="155" dirty="0">
                <a:latin typeface="Times New Roman"/>
                <a:cs typeface="Times New Roman"/>
              </a:rPr>
              <a:t>starting</a:t>
            </a:r>
            <a:r>
              <a:rPr sz="3600" spc="-10" dirty="0">
                <a:latin typeface="Times New Roman"/>
                <a:cs typeface="Times New Roman"/>
              </a:rPr>
              <a:t> </a:t>
            </a:r>
            <a:r>
              <a:rPr sz="3600" spc="125" dirty="0">
                <a:latin typeface="Times New Roman"/>
                <a:cs typeface="Times New Roman"/>
              </a:rPr>
              <a:t>from</a:t>
            </a:r>
            <a:r>
              <a:rPr sz="3600" spc="-85" dirty="0">
                <a:latin typeface="Times New Roman"/>
                <a:cs typeface="Times New Roman"/>
              </a:rPr>
              <a:t> </a:t>
            </a:r>
            <a:r>
              <a:rPr sz="3600" spc="-675" dirty="0">
                <a:latin typeface="Times New Roman"/>
                <a:cs typeface="Times New Roman"/>
              </a:rPr>
              <a:t>1</a:t>
            </a:r>
            <a:endParaRPr sz="3600">
              <a:latin typeface="Times New Roman"/>
              <a:cs typeface="Times New Roman"/>
            </a:endParaRPr>
          </a:p>
        </p:txBody>
      </p:sp>
      <p:pic>
        <p:nvPicPr>
          <p:cNvPr id="10" name="Picture 9">
            <a:extLst>
              <a:ext uri="{FF2B5EF4-FFF2-40B4-BE49-F238E27FC236}">
                <a16:creationId xmlns:a16="http://schemas.microsoft.com/office/drawing/2014/main" id="{9AD4D2A1-1AFA-4361-AE18-040994D37CBB}"/>
              </a:ext>
            </a:extLst>
          </p:cNvPr>
          <p:cNvPicPr>
            <a:picLocks noChangeAspect="1"/>
          </p:cNvPicPr>
          <p:nvPr/>
        </p:nvPicPr>
        <p:blipFill>
          <a:blip r:embed="rId7"/>
          <a:stretch>
            <a:fillRect/>
          </a:stretch>
        </p:blipFill>
        <p:spPr>
          <a:xfrm>
            <a:off x="1447800" y="4516501"/>
            <a:ext cx="5562600" cy="15716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F994-AE31-4725-AAE2-1D0EFF37C717}"/>
              </a:ext>
            </a:extLst>
          </p:cNvPr>
          <p:cNvSpPr>
            <a:spLocks noGrp="1"/>
          </p:cNvSpPr>
          <p:nvPr>
            <p:ph type="title"/>
          </p:nvPr>
        </p:nvSpPr>
        <p:spPr>
          <a:xfrm>
            <a:off x="444500" y="327406"/>
            <a:ext cx="6047740" cy="1231106"/>
          </a:xfrm>
        </p:spPr>
        <p:txBody>
          <a:bodyPr/>
          <a:lstStyle/>
          <a:p>
            <a:r>
              <a:rPr lang="en-US" sz="4000" b="1" i="0" dirty="0">
                <a:solidFill>
                  <a:srgbClr val="0404B4"/>
                </a:solidFill>
                <a:effectLst/>
                <a:latin typeface="Georgia" panose="02040502050405020303" pitchFamily="18" charset="0"/>
              </a:rPr>
              <a:t>Sequence Expression</a:t>
            </a:r>
            <a:br>
              <a:rPr lang="en-US" sz="4000" b="1" i="0" dirty="0">
                <a:solidFill>
                  <a:srgbClr val="0404B4"/>
                </a:solidFill>
                <a:effectLst/>
                <a:latin typeface="Georgia" panose="02040502050405020303" pitchFamily="18" charset="0"/>
              </a:rPr>
            </a:br>
            <a:endParaRPr lang="x-none" sz="4000" dirty="0"/>
          </a:p>
        </p:txBody>
      </p:sp>
      <p:sp>
        <p:nvSpPr>
          <p:cNvPr id="3" name="Text Placeholder 2">
            <a:extLst>
              <a:ext uri="{FF2B5EF4-FFF2-40B4-BE49-F238E27FC236}">
                <a16:creationId xmlns:a16="http://schemas.microsoft.com/office/drawing/2014/main" id="{1CF37904-0C62-4C5C-B754-B2C49EBD00FF}"/>
              </a:ext>
            </a:extLst>
          </p:cNvPr>
          <p:cNvSpPr>
            <a:spLocks noGrp="1"/>
          </p:cNvSpPr>
          <p:nvPr>
            <p:ph type="body" idx="1"/>
          </p:nvPr>
        </p:nvSpPr>
        <p:spPr>
          <a:xfrm>
            <a:off x="535940" y="1067838"/>
            <a:ext cx="7812405" cy="4062651"/>
          </a:xfrm>
        </p:spPr>
        <p:txBody>
          <a:bodyPr/>
          <a:lstStyle/>
          <a:p>
            <a:r>
              <a:rPr lang="en-US" b="0" i="0" dirty="0">
                <a:solidFill>
                  <a:srgbClr val="000000"/>
                </a:solidFill>
                <a:effectLst/>
                <a:latin typeface="Georgia" panose="02040502050405020303" pitchFamily="18" charset="0"/>
              </a:rPr>
              <a:t>The </a:t>
            </a:r>
            <a:r>
              <a:rPr lang="en-US" b="1" i="0" dirty="0">
                <a:solidFill>
                  <a:srgbClr val="000000"/>
                </a:solidFill>
                <a:effectLst/>
                <a:latin typeface="Georgia" panose="02040502050405020303" pitchFamily="18" charset="0"/>
              </a:rPr>
              <a:t>sequence expression</a:t>
            </a:r>
            <a:r>
              <a:rPr lang="en-US" b="0" i="0" dirty="0">
                <a:solidFill>
                  <a:srgbClr val="000000"/>
                </a:solidFill>
                <a:effectLst/>
                <a:latin typeface="Georgia" panose="02040502050405020303" pitchFamily="18" charset="0"/>
              </a:rPr>
              <a:t> is a dot separated list of </a:t>
            </a:r>
            <a:r>
              <a:rPr lang="en-US" b="1" i="0" dirty="0">
                <a:solidFill>
                  <a:srgbClr val="000000"/>
                </a:solidFill>
                <a:effectLst/>
                <a:latin typeface="Georgia" panose="02040502050405020303" pitchFamily="18" charset="0"/>
              </a:rPr>
              <a:t>sequence terms</a:t>
            </a:r>
            <a:r>
              <a:rPr lang="en-US" b="0" i="0" dirty="0">
                <a:solidFill>
                  <a:srgbClr val="000000"/>
                </a:solidFill>
                <a:effectLst/>
                <a:latin typeface="Georgia" panose="02040502050405020303" pitchFamily="18" charset="0"/>
              </a:rPr>
              <a:t> followed by a colon (":") and message name after that:</a:t>
            </a:r>
          </a:p>
          <a:p>
            <a:r>
              <a:rPr lang="en-US" sz="2000" b="1" i="1" dirty="0">
                <a:solidFill>
                  <a:srgbClr val="006600"/>
                </a:solidFill>
                <a:effectLst/>
                <a:latin typeface="Arial" panose="020B0604020202020204" pitchFamily="34" charset="0"/>
              </a:rPr>
              <a:t>sequence-expression</a:t>
            </a:r>
            <a:r>
              <a:rPr lang="en-US" sz="2000" b="0" i="0" dirty="0">
                <a:solidFill>
                  <a:srgbClr val="000000"/>
                </a:solidFill>
                <a:effectLst/>
                <a:latin typeface="Arial" panose="020B0604020202020204" pitchFamily="34" charset="0"/>
              </a:rPr>
              <a:t> =  </a:t>
            </a:r>
            <a:r>
              <a:rPr lang="en-US" sz="2000" b="1" i="1" dirty="0">
                <a:solidFill>
                  <a:srgbClr val="006600"/>
                </a:solidFill>
                <a:effectLst/>
                <a:latin typeface="Arial" panose="020B0604020202020204" pitchFamily="34" charset="0"/>
              </a:rPr>
              <a:t>sequence-term</a:t>
            </a:r>
            <a:r>
              <a:rPr lang="en-US" sz="2000" b="0" i="0" dirty="0">
                <a:solidFill>
                  <a:srgbClr val="000000"/>
                </a:solidFill>
                <a:effectLst/>
                <a:latin typeface="Arial" panose="020B0604020202020204" pitchFamily="34" charset="0"/>
              </a:rPr>
              <a:t> '.'   ':' </a:t>
            </a:r>
            <a:r>
              <a:rPr lang="en-US" sz="2000" b="1" i="1" dirty="0">
                <a:solidFill>
                  <a:srgbClr val="006600"/>
                </a:solidFill>
                <a:effectLst/>
                <a:latin typeface="Arial" panose="020B0604020202020204" pitchFamily="34" charset="0"/>
              </a:rPr>
              <a:t>message-name</a:t>
            </a:r>
          </a:p>
          <a:p>
            <a:pPr algn="l"/>
            <a:r>
              <a:rPr lang="en-US" sz="2000" b="0" i="0" dirty="0">
                <a:solidFill>
                  <a:srgbClr val="000000"/>
                </a:solidFill>
                <a:effectLst/>
                <a:latin typeface="Arial" panose="020B0604020202020204" pitchFamily="34" charset="0"/>
                <a:cs typeface="Arial" panose="020B0604020202020204" pitchFamily="34" charset="0"/>
              </a:rPr>
              <a:t>For example,</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a:t>
            </a:r>
            <a:r>
              <a:rPr lang="en-US" sz="2000" b="1" i="0" dirty="0">
                <a:solidFill>
                  <a:srgbClr val="000000"/>
                </a:solidFill>
                <a:effectLst/>
                <a:latin typeface="Arial" panose="020B0604020202020204" pitchFamily="34" charset="0"/>
                <a:cs typeface="Arial" panose="020B0604020202020204" pitchFamily="34" charset="0"/>
              </a:rPr>
              <a:t>3b.2.2:m5</a:t>
            </a:r>
            <a:r>
              <a:rPr lang="en-US" sz="2000" b="0" i="0" dirty="0">
                <a:solidFill>
                  <a:srgbClr val="000000"/>
                </a:solidFill>
                <a:effectLst/>
                <a:latin typeface="Arial" panose="020B0604020202020204" pitchFamily="34" charset="0"/>
                <a:cs typeface="Arial" panose="020B0604020202020204" pitchFamily="34" charset="0"/>
              </a:rPr>
              <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contains sequence expression </a:t>
            </a:r>
            <a:r>
              <a:rPr lang="en-US" sz="2000" b="1" i="0" dirty="0">
                <a:solidFill>
                  <a:srgbClr val="000000"/>
                </a:solidFill>
                <a:effectLst/>
                <a:latin typeface="Arial" panose="020B0604020202020204" pitchFamily="34" charset="0"/>
                <a:cs typeface="Arial" panose="020B0604020202020204" pitchFamily="34" charset="0"/>
              </a:rPr>
              <a:t>3b.2.2</a:t>
            </a:r>
            <a:r>
              <a:rPr lang="en-US" sz="2000" b="0" i="0" dirty="0">
                <a:solidFill>
                  <a:srgbClr val="000000"/>
                </a:solidFill>
                <a:effectLst/>
                <a:latin typeface="Arial" panose="020B0604020202020204" pitchFamily="34" charset="0"/>
                <a:cs typeface="Arial" panose="020B0604020202020204" pitchFamily="34" charset="0"/>
              </a:rPr>
              <a:t> and message name </a:t>
            </a:r>
            <a:r>
              <a:rPr lang="en-US" sz="2000" b="1" i="0" dirty="0">
                <a:solidFill>
                  <a:srgbClr val="000000"/>
                </a:solidFill>
                <a:effectLst/>
                <a:latin typeface="Arial" panose="020B0604020202020204" pitchFamily="34" charset="0"/>
                <a:cs typeface="Arial" panose="020B0604020202020204" pitchFamily="34" charset="0"/>
              </a:rPr>
              <a:t>m5</a:t>
            </a:r>
            <a:r>
              <a:rPr lang="en-US" sz="2000" b="0" i="0" dirty="0">
                <a:solidFill>
                  <a:srgbClr val="000000"/>
                </a:solidFill>
                <a:effectLst/>
                <a:latin typeface="Arial" panose="020B0604020202020204" pitchFamily="34" charset="0"/>
                <a:cs typeface="Arial" panose="020B0604020202020204" pitchFamily="34" charset="0"/>
              </a:rPr>
              <a:t>.</a:t>
            </a:r>
          </a:p>
          <a:p>
            <a:pPr algn="l"/>
            <a:r>
              <a:rPr lang="en-US" sz="2000" b="0" i="0" dirty="0">
                <a:solidFill>
                  <a:srgbClr val="000000"/>
                </a:solidFill>
                <a:effectLst/>
                <a:latin typeface="Arial" panose="020B0604020202020204" pitchFamily="34" charset="0"/>
                <a:cs typeface="Arial" panose="020B0604020202020204" pitchFamily="34" charset="0"/>
              </a:rPr>
              <a:t>Each </a:t>
            </a:r>
            <a:r>
              <a:rPr lang="en-US" sz="2000" b="1" i="0" dirty="0">
                <a:solidFill>
                  <a:srgbClr val="000000"/>
                </a:solidFill>
                <a:effectLst/>
                <a:latin typeface="Arial" panose="020B0604020202020204" pitchFamily="34" charset="0"/>
                <a:cs typeface="Arial" panose="020B0604020202020204" pitchFamily="34" charset="0"/>
              </a:rPr>
              <a:t>sequence term</a:t>
            </a:r>
            <a:r>
              <a:rPr lang="en-US" sz="2000" b="0" i="0" dirty="0">
                <a:solidFill>
                  <a:srgbClr val="000000"/>
                </a:solidFill>
                <a:effectLst/>
                <a:latin typeface="Arial" panose="020B0604020202020204" pitchFamily="34" charset="0"/>
                <a:cs typeface="Arial" panose="020B0604020202020204" pitchFamily="34" charset="0"/>
              </a:rPr>
              <a:t> represents a level of </a:t>
            </a:r>
            <a:r>
              <a:rPr lang="en-US" sz="2000" b="1" i="0" dirty="0">
                <a:solidFill>
                  <a:srgbClr val="000000"/>
                </a:solidFill>
                <a:effectLst/>
                <a:latin typeface="Arial" panose="020B0604020202020204" pitchFamily="34" charset="0"/>
                <a:cs typeface="Arial" panose="020B0604020202020204" pitchFamily="34" charset="0"/>
              </a:rPr>
              <a:t>procedural nesting</a:t>
            </a:r>
            <a:r>
              <a:rPr lang="en-US" sz="2000" b="0" i="0" dirty="0">
                <a:solidFill>
                  <a:srgbClr val="000000"/>
                </a:solidFill>
                <a:effectLst/>
                <a:latin typeface="Arial" panose="020B0604020202020204" pitchFamily="34" charset="0"/>
                <a:cs typeface="Arial" panose="020B0604020202020204" pitchFamily="34" charset="0"/>
              </a:rPr>
              <a:t> within the overall interaction. Each sequence-term has the following syntax:</a:t>
            </a:r>
          </a:p>
          <a:p>
            <a:pPr algn="l"/>
            <a:r>
              <a:rPr lang="en-US" sz="2000" b="1" i="1" dirty="0">
                <a:solidFill>
                  <a:srgbClr val="006600"/>
                </a:solidFill>
                <a:effectLst/>
                <a:latin typeface="Arial" panose="020B0604020202020204" pitchFamily="34" charset="0"/>
                <a:cs typeface="Arial" panose="020B0604020202020204" pitchFamily="34" charset="0"/>
              </a:rPr>
              <a:t>sequence-term</a:t>
            </a:r>
            <a:r>
              <a:rPr lang="en-US" sz="2000" b="0" i="0" dirty="0">
                <a:solidFill>
                  <a:srgbClr val="000000"/>
                </a:solidFill>
                <a:effectLst/>
                <a:latin typeface="Arial" panose="020B0604020202020204" pitchFamily="34" charset="0"/>
                <a:cs typeface="Arial" panose="020B0604020202020204" pitchFamily="34" charset="0"/>
              </a:rPr>
              <a:t> ::=  [ </a:t>
            </a:r>
            <a:r>
              <a:rPr lang="en-US" sz="2000" b="1" i="1" dirty="0">
                <a:solidFill>
                  <a:srgbClr val="006600"/>
                </a:solidFill>
                <a:effectLst/>
                <a:latin typeface="Arial" panose="020B0604020202020204" pitchFamily="34" charset="0"/>
                <a:cs typeface="Arial" panose="020B0604020202020204" pitchFamily="34" charset="0"/>
              </a:rPr>
              <a:t>integer</a:t>
            </a:r>
            <a:r>
              <a:rPr lang="en-US" sz="2000" b="0" i="0" dirty="0">
                <a:solidFill>
                  <a:srgbClr val="000000"/>
                </a:solidFill>
                <a:effectLst/>
                <a:latin typeface="Arial" panose="020B0604020202020204" pitchFamily="34" charset="0"/>
                <a:cs typeface="Arial" panose="020B0604020202020204" pitchFamily="34" charset="0"/>
              </a:rPr>
              <a:t> [ </a:t>
            </a:r>
            <a:r>
              <a:rPr lang="en-US" sz="2000" b="1" i="1" dirty="0">
                <a:solidFill>
                  <a:srgbClr val="006600"/>
                </a:solidFill>
                <a:effectLst/>
                <a:latin typeface="Arial" panose="020B0604020202020204" pitchFamily="34" charset="0"/>
                <a:cs typeface="Arial" panose="020B0604020202020204" pitchFamily="34" charset="0"/>
              </a:rPr>
              <a:t>name</a:t>
            </a:r>
            <a:r>
              <a:rPr lang="en-US" sz="2000" b="0" i="0" dirty="0">
                <a:solidFill>
                  <a:srgbClr val="000000"/>
                </a:solidFill>
                <a:effectLst/>
                <a:latin typeface="Arial" panose="020B0604020202020204" pitchFamily="34" charset="0"/>
                <a:cs typeface="Arial" panose="020B0604020202020204" pitchFamily="34" charset="0"/>
              </a:rPr>
              <a:t> ] ]  [ </a:t>
            </a:r>
            <a:r>
              <a:rPr lang="en-US" sz="2000" b="1" i="1" dirty="0">
                <a:solidFill>
                  <a:srgbClr val="006600"/>
                </a:solidFill>
                <a:effectLst/>
                <a:latin typeface="Arial" panose="020B0604020202020204" pitchFamily="34" charset="0"/>
                <a:cs typeface="Arial" panose="020B0604020202020204" pitchFamily="34" charset="0"/>
              </a:rPr>
              <a:t>recurrence</a:t>
            </a:r>
            <a:r>
              <a:rPr lang="en-US" sz="2000" b="0" i="0" dirty="0">
                <a:solidFill>
                  <a:srgbClr val="000000"/>
                </a:solidFill>
                <a:effectLst/>
                <a:latin typeface="Arial" panose="020B0604020202020204" pitchFamily="34" charset="0"/>
                <a:cs typeface="Arial" panose="020B0604020202020204" pitchFamily="34" charset="0"/>
              </a:rPr>
              <a:t> ]</a:t>
            </a:r>
          </a:p>
          <a:p>
            <a:endParaRPr lang="x-none" sz="2000" dirty="0"/>
          </a:p>
        </p:txBody>
      </p:sp>
    </p:spTree>
    <p:extLst>
      <p:ext uri="{BB962C8B-B14F-4D97-AF65-F5344CB8AC3E}">
        <p14:creationId xmlns:p14="http://schemas.microsoft.com/office/powerpoint/2010/main" val="2341535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247"/>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7" y="0"/>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81" y="52959"/>
            <a:ext cx="9145643"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44500" y="1012901"/>
            <a:ext cx="7849870" cy="788670"/>
          </a:xfrm>
          <a:prstGeom prst="rect">
            <a:avLst/>
          </a:prstGeom>
        </p:spPr>
        <p:txBody>
          <a:bodyPr vert="horz" wrap="square" lIns="0" tIns="13335" rIns="0" bIns="0" rtlCol="0">
            <a:spAutoFit/>
          </a:bodyPr>
          <a:lstStyle/>
          <a:p>
            <a:pPr marL="12700">
              <a:lnSpc>
                <a:spcPct val="100000"/>
              </a:lnSpc>
              <a:spcBef>
                <a:spcPts val="105"/>
              </a:spcBef>
            </a:pPr>
            <a:r>
              <a:rPr spc="-105" dirty="0"/>
              <a:t>Interaction </a:t>
            </a:r>
            <a:r>
              <a:rPr spc="-240" dirty="0"/>
              <a:t>diagrams:</a:t>
            </a:r>
            <a:r>
              <a:rPr spc="-500" dirty="0"/>
              <a:t> </a:t>
            </a:r>
            <a:r>
              <a:rPr spc="-60" dirty="0"/>
              <a:t>notation</a:t>
            </a:r>
          </a:p>
        </p:txBody>
      </p:sp>
      <p:sp>
        <p:nvSpPr>
          <p:cNvPr id="8" name="object 8"/>
          <p:cNvSpPr txBox="1"/>
          <p:nvPr/>
        </p:nvSpPr>
        <p:spPr>
          <a:xfrm>
            <a:off x="535940" y="1969134"/>
            <a:ext cx="7809865" cy="391160"/>
          </a:xfrm>
          <a:prstGeom prst="rect">
            <a:avLst/>
          </a:prstGeom>
        </p:spPr>
        <p:txBody>
          <a:bodyPr vert="horz" wrap="square" lIns="0" tIns="12700" rIns="0" bIns="0" rtlCol="0">
            <a:spAutoFit/>
          </a:bodyPr>
          <a:lstStyle/>
          <a:p>
            <a:pPr marL="12700">
              <a:lnSpc>
                <a:spcPct val="100000"/>
              </a:lnSpc>
              <a:spcBef>
                <a:spcPts val="100"/>
              </a:spcBef>
            </a:pPr>
            <a:r>
              <a:rPr sz="2250" spc="-570" dirty="0">
                <a:solidFill>
                  <a:srgbClr val="0AD0D9"/>
                </a:solidFill>
                <a:latin typeface="Arial"/>
                <a:cs typeface="Arial"/>
              </a:rPr>
              <a:t> </a:t>
            </a:r>
            <a:r>
              <a:rPr sz="2400" spc="90" dirty="0">
                <a:latin typeface="Times New Roman"/>
                <a:cs typeface="Times New Roman"/>
              </a:rPr>
              <a:t>The</a:t>
            </a:r>
            <a:r>
              <a:rPr sz="2400" spc="-70" dirty="0">
                <a:latin typeface="Times New Roman"/>
                <a:cs typeface="Times New Roman"/>
              </a:rPr>
              <a:t> </a:t>
            </a:r>
            <a:r>
              <a:rPr sz="2400" spc="35" dirty="0">
                <a:latin typeface="Times New Roman"/>
                <a:cs typeface="Times New Roman"/>
              </a:rPr>
              <a:t>following</a:t>
            </a:r>
            <a:r>
              <a:rPr sz="2400" spc="15" dirty="0">
                <a:latin typeface="Times New Roman"/>
                <a:cs typeface="Times New Roman"/>
              </a:rPr>
              <a:t> </a:t>
            </a:r>
            <a:r>
              <a:rPr sz="2400" spc="125" dirty="0">
                <a:latin typeface="Times New Roman"/>
                <a:cs typeface="Times New Roman"/>
              </a:rPr>
              <a:t>notation</a:t>
            </a:r>
            <a:r>
              <a:rPr sz="2400" spc="-25" dirty="0">
                <a:latin typeface="Times New Roman"/>
                <a:cs typeface="Times New Roman"/>
              </a:rPr>
              <a:t> </a:t>
            </a:r>
            <a:r>
              <a:rPr sz="2400" spc="20" dirty="0">
                <a:latin typeface="Times New Roman"/>
                <a:cs typeface="Times New Roman"/>
              </a:rPr>
              <a:t>is</a:t>
            </a:r>
            <a:r>
              <a:rPr sz="2400" spc="-95" dirty="0">
                <a:latin typeface="Times New Roman"/>
                <a:cs typeface="Times New Roman"/>
              </a:rPr>
              <a:t> </a:t>
            </a:r>
            <a:r>
              <a:rPr sz="2400" spc="105" dirty="0">
                <a:latin typeface="Times New Roman"/>
                <a:cs typeface="Times New Roman"/>
              </a:rPr>
              <a:t>used</a:t>
            </a:r>
            <a:r>
              <a:rPr sz="2400" spc="5" dirty="0">
                <a:latin typeface="Times New Roman"/>
                <a:cs typeface="Times New Roman"/>
              </a:rPr>
              <a:t> </a:t>
            </a:r>
            <a:r>
              <a:rPr sz="2400" spc="100" dirty="0">
                <a:latin typeface="Times New Roman"/>
                <a:cs typeface="Times New Roman"/>
              </a:rPr>
              <a:t>in</a:t>
            </a:r>
            <a:r>
              <a:rPr sz="2400" spc="-65" dirty="0">
                <a:latin typeface="Times New Roman"/>
                <a:cs typeface="Times New Roman"/>
              </a:rPr>
              <a:t> </a:t>
            </a:r>
            <a:r>
              <a:rPr sz="2400" spc="145" dirty="0">
                <a:latin typeface="Times New Roman"/>
                <a:cs typeface="Times New Roman"/>
              </a:rPr>
              <a:t>the</a:t>
            </a:r>
            <a:r>
              <a:rPr sz="2400" spc="-50" dirty="0">
                <a:latin typeface="Times New Roman"/>
                <a:cs typeface="Times New Roman"/>
              </a:rPr>
              <a:t> </a:t>
            </a:r>
            <a:r>
              <a:rPr sz="2400" spc="-15" dirty="0">
                <a:latin typeface="Times New Roman"/>
                <a:cs typeface="Times New Roman"/>
              </a:rPr>
              <a:t>UML</a:t>
            </a:r>
            <a:r>
              <a:rPr sz="2400" spc="-35" dirty="0">
                <a:latin typeface="Times New Roman"/>
                <a:cs typeface="Times New Roman"/>
              </a:rPr>
              <a:t> </a:t>
            </a:r>
            <a:r>
              <a:rPr sz="2400" spc="45" dirty="0">
                <a:latin typeface="Times New Roman"/>
                <a:cs typeface="Times New Roman"/>
              </a:rPr>
              <a:t>for</a:t>
            </a:r>
            <a:r>
              <a:rPr sz="2400" spc="-155" dirty="0">
                <a:latin typeface="Times New Roman"/>
                <a:cs typeface="Times New Roman"/>
              </a:rPr>
              <a:t> </a:t>
            </a:r>
            <a:r>
              <a:rPr sz="2400" spc="40" dirty="0">
                <a:latin typeface="Times New Roman"/>
                <a:cs typeface="Times New Roman"/>
              </a:rPr>
              <a:t>classes</a:t>
            </a:r>
            <a:r>
              <a:rPr sz="2400" spc="-85" dirty="0">
                <a:latin typeface="Times New Roman"/>
                <a:cs typeface="Times New Roman"/>
              </a:rPr>
              <a:t> </a:t>
            </a:r>
            <a:r>
              <a:rPr sz="2400" spc="-90" dirty="0">
                <a:latin typeface="Times New Roman"/>
                <a:cs typeface="Times New Roman"/>
              </a:rPr>
              <a:t>and</a:t>
            </a:r>
            <a:endParaRPr sz="2400" dirty="0">
              <a:latin typeface="Times New Roman"/>
              <a:cs typeface="Times New Roman"/>
            </a:endParaRPr>
          </a:p>
        </p:txBody>
      </p:sp>
      <p:sp>
        <p:nvSpPr>
          <p:cNvPr id="9" name="object 9"/>
          <p:cNvSpPr txBox="1"/>
          <p:nvPr/>
        </p:nvSpPr>
        <p:spPr>
          <a:xfrm>
            <a:off x="808736" y="2234310"/>
            <a:ext cx="3742690" cy="3330575"/>
          </a:xfrm>
          <a:prstGeom prst="rect">
            <a:avLst/>
          </a:prstGeom>
        </p:spPr>
        <p:txBody>
          <a:bodyPr vert="horz" wrap="square" lIns="0" tIns="88900" rIns="0" bIns="0" rtlCol="0">
            <a:spAutoFit/>
          </a:bodyPr>
          <a:lstStyle/>
          <a:p>
            <a:pPr marL="12700">
              <a:lnSpc>
                <a:spcPct val="100000"/>
              </a:lnSpc>
              <a:spcBef>
                <a:spcPts val="700"/>
              </a:spcBef>
            </a:pPr>
            <a:r>
              <a:rPr sz="2400" spc="55" dirty="0">
                <a:latin typeface="Times New Roman"/>
                <a:cs typeface="Times New Roman"/>
              </a:rPr>
              <a:t>objects:</a:t>
            </a:r>
            <a:endParaRPr sz="2400">
              <a:latin typeface="Times New Roman"/>
              <a:cs typeface="Times New Roman"/>
            </a:endParaRPr>
          </a:p>
          <a:p>
            <a:pPr marL="379730" indent="-247015">
              <a:lnSpc>
                <a:spcPct val="100000"/>
              </a:lnSpc>
              <a:spcBef>
                <a:spcPts val="600"/>
              </a:spcBef>
              <a:buClr>
                <a:srgbClr val="0E6EC5"/>
              </a:buClr>
              <a:buSzPct val="85416"/>
              <a:buFont typeface="Arial"/>
              <a:buChar char=""/>
              <a:tabLst>
                <a:tab pos="380365" algn="l"/>
              </a:tabLst>
            </a:pPr>
            <a:r>
              <a:rPr sz="2400" spc="20" dirty="0">
                <a:latin typeface="Times New Roman"/>
                <a:cs typeface="Times New Roman"/>
              </a:rPr>
              <a:t>Class</a:t>
            </a:r>
            <a:endParaRPr sz="2400">
              <a:latin typeface="Times New Roman"/>
              <a:cs typeface="Times New Roman"/>
            </a:endParaRPr>
          </a:p>
          <a:p>
            <a:pPr marL="379730" marR="206375" indent="-247015">
              <a:lnSpc>
                <a:spcPct val="100000"/>
              </a:lnSpc>
              <a:spcBef>
                <a:spcPts val="575"/>
              </a:spcBef>
              <a:buClr>
                <a:srgbClr val="0E6EC5"/>
              </a:buClr>
              <a:buSzPct val="85416"/>
              <a:buFont typeface="Arial"/>
              <a:buChar char=""/>
              <a:tabLst>
                <a:tab pos="380365" algn="l"/>
              </a:tabLst>
            </a:pPr>
            <a:r>
              <a:rPr sz="2400" spc="95" dirty="0">
                <a:latin typeface="Times New Roman"/>
                <a:cs typeface="Times New Roman"/>
              </a:rPr>
              <a:t>Instance </a:t>
            </a:r>
            <a:r>
              <a:rPr sz="2400" spc="20" dirty="0">
                <a:latin typeface="Times New Roman"/>
                <a:cs typeface="Times New Roman"/>
              </a:rPr>
              <a:t>of </a:t>
            </a:r>
            <a:r>
              <a:rPr sz="2400" spc="85" dirty="0">
                <a:latin typeface="Times New Roman"/>
                <a:cs typeface="Times New Roman"/>
              </a:rPr>
              <a:t>a </a:t>
            </a:r>
            <a:r>
              <a:rPr sz="2400" spc="20" dirty="0">
                <a:latin typeface="Times New Roman"/>
                <a:cs typeface="Times New Roman"/>
              </a:rPr>
              <a:t>Class  </a:t>
            </a:r>
            <a:r>
              <a:rPr sz="2400" spc="85" dirty="0">
                <a:latin typeface="Times New Roman"/>
                <a:cs typeface="Times New Roman"/>
              </a:rPr>
              <a:t>(object</a:t>
            </a:r>
            <a:r>
              <a:rPr sz="2400" spc="-135" dirty="0">
                <a:latin typeface="Times New Roman"/>
                <a:cs typeface="Times New Roman"/>
              </a:rPr>
              <a:t> </a:t>
            </a:r>
            <a:r>
              <a:rPr sz="2400" spc="120" dirty="0">
                <a:latin typeface="Times New Roman"/>
                <a:cs typeface="Times New Roman"/>
              </a:rPr>
              <a:t>without</a:t>
            </a:r>
            <a:r>
              <a:rPr sz="2400" spc="-140" dirty="0">
                <a:latin typeface="Times New Roman"/>
                <a:cs typeface="Times New Roman"/>
              </a:rPr>
              <a:t> </a:t>
            </a:r>
            <a:r>
              <a:rPr sz="2400" spc="85" dirty="0">
                <a:latin typeface="Times New Roman"/>
                <a:cs typeface="Times New Roman"/>
              </a:rPr>
              <a:t>a</a:t>
            </a:r>
            <a:r>
              <a:rPr sz="2400" spc="-90" dirty="0">
                <a:latin typeface="Times New Roman"/>
                <a:cs typeface="Times New Roman"/>
              </a:rPr>
              <a:t> </a:t>
            </a:r>
            <a:r>
              <a:rPr sz="2400" spc="130" dirty="0">
                <a:latin typeface="Times New Roman"/>
                <a:cs typeface="Times New Roman"/>
              </a:rPr>
              <a:t>name)</a:t>
            </a:r>
            <a:endParaRPr sz="2400">
              <a:latin typeface="Times New Roman"/>
              <a:cs typeface="Times New Roman"/>
            </a:endParaRPr>
          </a:p>
          <a:p>
            <a:pPr marL="379730" marR="5080" indent="-247015">
              <a:lnSpc>
                <a:spcPct val="100000"/>
              </a:lnSpc>
              <a:spcBef>
                <a:spcPts val="600"/>
              </a:spcBef>
              <a:buClr>
                <a:srgbClr val="0E6EC5"/>
              </a:buClr>
              <a:buSzPct val="85416"/>
              <a:buFont typeface="Arial"/>
              <a:buChar char=""/>
              <a:tabLst>
                <a:tab pos="380365" algn="l"/>
              </a:tabLst>
            </a:pPr>
            <a:r>
              <a:rPr sz="2400" spc="110" dirty="0">
                <a:latin typeface="Times New Roman"/>
                <a:cs typeface="Times New Roman"/>
              </a:rPr>
              <a:t>Named </a:t>
            </a:r>
            <a:r>
              <a:rPr sz="2400" spc="90" dirty="0">
                <a:latin typeface="Times New Roman"/>
                <a:cs typeface="Times New Roman"/>
              </a:rPr>
              <a:t>instance </a:t>
            </a:r>
            <a:r>
              <a:rPr sz="2400" spc="20" dirty="0">
                <a:latin typeface="Times New Roman"/>
                <a:cs typeface="Times New Roman"/>
              </a:rPr>
              <a:t>of </a:t>
            </a:r>
            <a:r>
              <a:rPr sz="2400" spc="85" dirty="0">
                <a:latin typeface="Times New Roman"/>
                <a:cs typeface="Times New Roman"/>
              </a:rPr>
              <a:t>a </a:t>
            </a:r>
            <a:r>
              <a:rPr sz="2400" spc="-315" dirty="0">
                <a:latin typeface="Times New Roman"/>
                <a:cs typeface="Times New Roman"/>
              </a:rPr>
              <a:t>class  </a:t>
            </a:r>
            <a:r>
              <a:rPr sz="2400" spc="135" dirty="0">
                <a:latin typeface="Times New Roman"/>
                <a:cs typeface="Times New Roman"/>
              </a:rPr>
              <a:t>(named</a:t>
            </a:r>
            <a:r>
              <a:rPr sz="2400" spc="-60" dirty="0">
                <a:latin typeface="Times New Roman"/>
                <a:cs typeface="Times New Roman"/>
              </a:rPr>
              <a:t> </a:t>
            </a:r>
            <a:r>
              <a:rPr sz="2400" spc="80" dirty="0">
                <a:latin typeface="Times New Roman"/>
                <a:cs typeface="Times New Roman"/>
              </a:rPr>
              <a:t>object)</a:t>
            </a:r>
            <a:endParaRPr sz="2400">
              <a:latin typeface="Times New Roman"/>
              <a:cs typeface="Times New Roman"/>
            </a:endParaRPr>
          </a:p>
          <a:p>
            <a:pPr marL="379730" indent="-247015">
              <a:lnSpc>
                <a:spcPct val="100000"/>
              </a:lnSpc>
              <a:spcBef>
                <a:spcPts val="600"/>
              </a:spcBef>
              <a:buClr>
                <a:srgbClr val="0E6EC5"/>
              </a:buClr>
              <a:buSzPct val="85416"/>
              <a:buFont typeface="Arial"/>
              <a:buChar char=""/>
              <a:tabLst>
                <a:tab pos="380365" algn="l"/>
              </a:tabLst>
            </a:pPr>
            <a:r>
              <a:rPr sz="2400" spc="110" dirty="0">
                <a:latin typeface="Times New Roman"/>
                <a:cs typeface="Times New Roman"/>
              </a:rPr>
              <a:t>Named </a:t>
            </a:r>
            <a:r>
              <a:rPr sz="2400" spc="80" dirty="0">
                <a:latin typeface="Times New Roman"/>
                <a:cs typeface="Times New Roman"/>
              </a:rPr>
              <a:t>object</a:t>
            </a:r>
            <a:r>
              <a:rPr sz="2400" spc="-290" dirty="0">
                <a:latin typeface="Times New Roman"/>
                <a:cs typeface="Times New Roman"/>
              </a:rPr>
              <a:t> </a:t>
            </a:r>
            <a:r>
              <a:rPr sz="2400" spc="55" dirty="0">
                <a:latin typeface="Times New Roman"/>
                <a:cs typeface="Times New Roman"/>
              </a:rPr>
              <a:t>only</a:t>
            </a:r>
            <a:endParaRPr sz="2400">
              <a:latin typeface="Times New Roman"/>
              <a:cs typeface="Times New Roman"/>
            </a:endParaRPr>
          </a:p>
          <a:p>
            <a:pPr marL="379730">
              <a:lnSpc>
                <a:spcPct val="100000"/>
              </a:lnSpc>
              <a:spcBef>
                <a:spcPts val="5"/>
              </a:spcBef>
            </a:pPr>
            <a:r>
              <a:rPr sz="2400" spc="95" dirty="0">
                <a:latin typeface="Times New Roman"/>
                <a:cs typeface="Times New Roman"/>
              </a:rPr>
              <a:t>(shown </a:t>
            </a:r>
            <a:r>
              <a:rPr sz="2400" spc="120" dirty="0">
                <a:latin typeface="Times New Roman"/>
                <a:cs typeface="Times New Roman"/>
              </a:rPr>
              <a:t>without</a:t>
            </a:r>
            <a:r>
              <a:rPr sz="2400" spc="-310" dirty="0">
                <a:latin typeface="Times New Roman"/>
                <a:cs typeface="Times New Roman"/>
              </a:rPr>
              <a:t> </a:t>
            </a:r>
            <a:r>
              <a:rPr sz="2400" spc="40" dirty="0">
                <a:latin typeface="Times New Roman"/>
                <a:cs typeface="Times New Roman"/>
              </a:rPr>
              <a:t>class)</a:t>
            </a:r>
            <a:endParaRPr sz="2400">
              <a:latin typeface="Times New Roman"/>
              <a:cs typeface="Times New Roman"/>
            </a:endParaRPr>
          </a:p>
        </p:txBody>
      </p:sp>
      <p:sp>
        <p:nvSpPr>
          <p:cNvPr id="10" name="object 10"/>
          <p:cNvSpPr/>
          <p:nvPr/>
        </p:nvSpPr>
        <p:spPr>
          <a:xfrm>
            <a:off x="5795771" y="2491739"/>
            <a:ext cx="1371600" cy="609600"/>
          </a:xfrm>
          <a:custGeom>
            <a:avLst/>
            <a:gdLst/>
            <a:ahLst/>
            <a:cxnLst/>
            <a:rect l="l" t="t" r="r" b="b"/>
            <a:pathLst>
              <a:path w="1371600" h="609600">
                <a:moveTo>
                  <a:pt x="0" y="1524"/>
                </a:moveTo>
                <a:lnTo>
                  <a:pt x="0" y="762"/>
                </a:lnTo>
                <a:lnTo>
                  <a:pt x="762" y="0"/>
                </a:lnTo>
                <a:lnTo>
                  <a:pt x="1524" y="0"/>
                </a:lnTo>
                <a:lnTo>
                  <a:pt x="1370076" y="0"/>
                </a:lnTo>
                <a:lnTo>
                  <a:pt x="1370837" y="0"/>
                </a:lnTo>
                <a:lnTo>
                  <a:pt x="1371600" y="762"/>
                </a:lnTo>
                <a:lnTo>
                  <a:pt x="1371600" y="1524"/>
                </a:lnTo>
                <a:lnTo>
                  <a:pt x="1371600" y="608076"/>
                </a:lnTo>
                <a:lnTo>
                  <a:pt x="1371600" y="608838"/>
                </a:lnTo>
                <a:lnTo>
                  <a:pt x="1370837" y="609600"/>
                </a:lnTo>
                <a:lnTo>
                  <a:pt x="1370076" y="609600"/>
                </a:lnTo>
                <a:lnTo>
                  <a:pt x="1524" y="609600"/>
                </a:lnTo>
                <a:lnTo>
                  <a:pt x="762" y="609600"/>
                </a:lnTo>
                <a:lnTo>
                  <a:pt x="0" y="608838"/>
                </a:lnTo>
                <a:lnTo>
                  <a:pt x="0" y="608076"/>
                </a:lnTo>
                <a:lnTo>
                  <a:pt x="0" y="1524"/>
                </a:lnTo>
                <a:close/>
              </a:path>
            </a:pathLst>
          </a:custGeom>
          <a:ln w="9144">
            <a:solidFill>
              <a:srgbClr val="990033"/>
            </a:solidFill>
          </a:ln>
        </p:spPr>
        <p:txBody>
          <a:bodyPr wrap="square" lIns="0" tIns="0" rIns="0" bIns="0" rtlCol="0"/>
          <a:lstStyle/>
          <a:p>
            <a:endParaRPr/>
          </a:p>
        </p:txBody>
      </p:sp>
      <p:sp>
        <p:nvSpPr>
          <p:cNvPr id="11" name="object 11"/>
          <p:cNvSpPr/>
          <p:nvPr/>
        </p:nvSpPr>
        <p:spPr>
          <a:xfrm>
            <a:off x="5733288" y="2453589"/>
            <a:ext cx="1520697" cy="78770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5800344" y="2496311"/>
            <a:ext cx="1362710" cy="600710"/>
          </a:xfrm>
          <a:prstGeom prst="rect">
            <a:avLst/>
          </a:prstGeom>
          <a:solidFill>
            <a:srgbClr val="FFFFCC"/>
          </a:solidFill>
        </p:spPr>
        <p:txBody>
          <a:bodyPr vert="horz" wrap="square" lIns="0" tIns="71755" rIns="0" bIns="0" rtlCol="0">
            <a:spAutoFit/>
          </a:bodyPr>
          <a:lstStyle/>
          <a:p>
            <a:pPr marL="154940">
              <a:lnSpc>
                <a:spcPct val="100000"/>
              </a:lnSpc>
              <a:spcBef>
                <a:spcPts val="565"/>
              </a:spcBef>
            </a:pPr>
            <a:r>
              <a:rPr sz="2800" spc="-15" dirty="0">
                <a:latin typeface="Tahoma"/>
                <a:cs typeface="Tahoma"/>
              </a:rPr>
              <a:t>Person</a:t>
            </a:r>
            <a:endParaRPr sz="2800">
              <a:latin typeface="Tahoma"/>
              <a:cs typeface="Tahoma"/>
            </a:endParaRPr>
          </a:p>
        </p:txBody>
      </p:sp>
      <p:sp>
        <p:nvSpPr>
          <p:cNvPr id="13" name="object 13"/>
          <p:cNvSpPr/>
          <p:nvPr/>
        </p:nvSpPr>
        <p:spPr>
          <a:xfrm>
            <a:off x="5795898" y="3969384"/>
            <a:ext cx="1676400" cy="0"/>
          </a:xfrm>
          <a:custGeom>
            <a:avLst/>
            <a:gdLst/>
            <a:ahLst/>
            <a:cxnLst/>
            <a:rect l="l" t="t" r="r" b="b"/>
            <a:pathLst>
              <a:path w="1676400">
                <a:moveTo>
                  <a:pt x="0" y="0"/>
                </a:moveTo>
                <a:lnTo>
                  <a:pt x="1676146" y="0"/>
                </a:lnTo>
              </a:path>
            </a:pathLst>
          </a:custGeom>
          <a:ln w="3175">
            <a:solidFill>
              <a:srgbClr val="FFFFCC"/>
            </a:solidFill>
          </a:ln>
        </p:spPr>
        <p:txBody>
          <a:bodyPr wrap="square" lIns="0" tIns="0" rIns="0" bIns="0" rtlCol="0"/>
          <a:lstStyle/>
          <a:p>
            <a:endParaRPr/>
          </a:p>
        </p:txBody>
      </p:sp>
      <p:sp>
        <p:nvSpPr>
          <p:cNvPr id="14" name="object 14"/>
          <p:cNvSpPr/>
          <p:nvPr/>
        </p:nvSpPr>
        <p:spPr>
          <a:xfrm>
            <a:off x="5795771" y="3285490"/>
            <a:ext cx="1676400" cy="683260"/>
          </a:xfrm>
          <a:custGeom>
            <a:avLst/>
            <a:gdLst/>
            <a:ahLst/>
            <a:cxnLst/>
            <a:rect l="l" t="t" r="r" b="b"/>
            <a:pathLst>
              <a:path w="1676400" h="683260">
                <a:moveTo>
                  <a:pt x="0" y="683260"/>
                </a:moveTo>
                <a:lnTo>
                  <a:pt x="1676400" y="683260"/>
                </a:lnTo>
                <a:lnTo>
                  <a:pt x="1676400" y="0"/>
                </a:lnTo>
                <a:lnTo>
                  <a:pt x="0" y="0"/>
                </a:lnTo>
                <a:lnTo>
                  <a:pt x="0" y="683260"/>
                </a:lnTo>
                <a:close/>
              </a:path>
            </a:pathLst>
          </a:custGeom>
          <a:solidFill>
            <a:srgbClr val="FFFFCC"/>
          </a:solidFill>
        </p:spPr>
        <p:txBody>
          <a:bodyPr wrap="square" lIns="0" tIns="0" rIns="0" bIns="0" rtlCol="0"/>
          <a:lstStyle/>
          <a:p>
            <a:endParaRPr/>
          </a:p>
        </p:txBody>
      </p:sp>
      <p:sp>
        <p:nvSpPr>
          <p:cNvPr id="15" name="object 15"/>
          <p:cNvSpPr/>
          <p:nvPr/>
        </p:nvSpPr>
        <p:spPr>
          <a:xfrm>
            <a:off x="5795898" y="3284854"/>
            <a:ext cx="1676400" cy="0"/>
          </a:xfrm>
          <a:custGeom>
            <a:avLst/>
            <a:gdLst/>
            <a:ahLst/>
            <a:cxnLst/>
            <a:rect l="l" t="t" r="r" b="b"/>
            <a:pathLst>
              <a:path w="1676400">
                <a:moveTo>
                  <a:pt x="0" y="0"/>
                </a:moveTo>
                <a:lnTo>
                  <a:pt x="1676145" y="0"/>
                </a:lnTo>
              </a:path>
            </a:pathLst>
          </a:custGeom>
          <a:ln w="3175">
            <a:solidFill>
              <a:srgbClr val="FFFFCC"/>
            </a:solidFill>
          </a:ln>
        </p:spPr>
        <p:txBody>
          <a:bodyPr wrap="square" lIns="0" tIns="0" rIns="0" bIns="0" rtlCol="0"/>
          <a:lstStyle/>
          <a:p>
            <a:endParaRPr/>
          </a:p>
        </p:txBody>
      </p:sp>
      <p:sp>
        <p:nvSpPr>
          <p:cNvPr id="16" name="object 16"/>
          <p:cNvSpPr/>
          <p:nvPr/>
        </p:nvSpPr>
        <p:spPr>
          <a:xfrm>
            <a:off x="5795771" y="3284220"/>
            <a:ext cx="1676400" cy="685800"/>
          </a:xfrm>
          <a:custGeom>
            <a:avLst/>
            <a:gdLst/>
            <a:ahLst/>
            <a:cxnLst/>
            <a:rect l="l" t="t" r="r" b="b"/>
            <a:pathLst>
              <a:path w="1676400" h="685800">
                <a:moveTo>
                  <a:pt x="0" y="1524"/>
                </a:moveTo>
                <a:lnTo>
                  <a:pt x="0" y="762"/>
                </a:lnTo>
                <a:lnTo>
                  <a:pt x="762" y="0"/>
                </a:lnTo>
                <a:lnTo>
                  <a:pt x="1524" y="0"/>
                </a:lnTo>
                <a:lnTo>
                  <a:pt x="1674876" y="0"/>
                </a:lnTo>
                <a:lnTo>
                  <a:pt x="1675637" y="0"/>
                </a:lnTo>
                <a:lnTo>
                  <a:pt x="1676400" y="762"/>
                </a:lnTo>
                <a:lnTo>
                  <a:pt x="1676400" y="1524"/>
                </a:lnTo>
                <a:lnTo>
                  <a:pt x="1676400" y="684275"/>
                </a:lnTo>
                <a:lnTo>
                  <a:pt x="1676400" y="685037"/>
                </a:lnTo>
                <a:lnTo>
                  <a:pt x="1675637" y="685799"/>
                </a:lnTo>
                <a:lnTo>
                  <a:pt x="1674876" y="685799"/>
                </a:lnTo>
                <a:lnTo>
                  <a:pt x="1524" y="685799"/>
                </a:lnTo>
                <a:lnTo>
                  <a:pt x="762" y="685799"/>
                </a:lnTo>
                <a:lnTo>
                  <a:pt x="0" y="685037"/>
                </a:lnTo>
                <a:lnTo>
                  <a:pt x="0" y="684275"/>
                </a:lnTo>
                <a:lnTo>
                  <a:pt x="0" y="1524"/>
                </a:lnTo>
                <a:close/>
              </a:path>
            </a:pathLst>
          </a:custGeom>
          <a:ln w="9144">
            <a:solidFill>
              <a:srgbClr val="990033"/>
            </a:solidFill>
          </a:ln>
        </p:spPr>
        <p:txBody>
          <a:bodyPr wrap="square" lIns="0" tIns="0" rIns="0" bIns="0" rtlCol="0"/>
          <a:lstStyle/>
          <a:p>
            <a:endParaRPr/>
          </a:p>
        </p:txBody>
      </p:sp>
      <p:sp>
        <p:nvSpPr>
          <p:cNvPr id="17" name="object 17"/>
          <p:cNvSpPr/>
          <p:nvPr/>
        </p:nvSpPr>
        <p:spPr>
          <a:xfrm>
            <a:off x="5707379" y="3237026"/>
            <a:ext cx="1880489" cy="897458"/>
          </a:xfrm>
          <a:prstGeom prst="rect">
            <a:avLst/>
          </a:prstGeom>
          <a:blipFill>
            <a:blip r:embed="rId8" cstate="print"/>
            <a:stretch>
              <a:fillRect/>
            </a:stretch>
          </a:blipFill>
        </p:spPr>
        <p:txBody>
          <a:bodyPr wrap="square" lIns="0" tIns="0" rIns="0" bIns="0" rtlCol="0"/>
          <a:lstStyle/>
          <a:p>
            <a:endParaRPr/>
          </a:p>
        </p:txBody>
      </p:sp>
      <p:sp>
        <p:nvSpPr>
          <p:cNvPr id="18" name="object 18"/>
          <p:cNvSpPr txBox="1"/>
          <p:nvPr/>
        </p:nvSpPr>
        <p:spPr>
          <a:xfrm>
            <a:off x="5800344" y="3352291"/>
            <a:ext cx="1667510" cy="513715"/>
          </a:xfrm>
          <a:prstGeom prst="rect">
            <a:avLst/>
          </a:prstGeom>
        </p:spPr>
        <p:txBody>
          <a:bodyPr vert="horz" wrap="square" lIns="0" tIns="13335" rIns="0" bIns="0" rtlCol="0">
            <a:spAutoFit/>
          </a:bodyPr>
          <a:lstStyle/>
          <a:p>
            <a:pPr marL="159385">
              <a:lnSpc>
                <a:spcPct val="100000"/>
              </a:lnSpc>
              <a:spcBef>
                <a:spcPts val="105"/>
              </a:spcBef>
            </a:pPr>
            <a:r>
              <a:rPr sz="3200" u="heavy" spc="-15" dirty="0">
                <a:uFill>
                  <a:solidFill>
                    <a:srgbClr val="000000"/>
                  </a:solidFill>
                </a:uFill>
                <a:latin typeface="Tahoma"/>
                <a:cs typeface="Tahoma"/>
              </a:rPr>
              <a:t>:Person</a:t>
            </a:r>
            <a:endParaRPr sz="3200" dirty="0">
              <a:latin typeface="Tahoma"/>
              <a:cs typeface="Tahoma"/>
            </a:endParaRPr>
          </a:p>
        </p:txBody>
      </p:sp>
      <p:sp>
        <p:nvSpPr>
          <p:cNvPr id="19" name="object 19"/>
          <p:cNvSpPr/>
          <p:nvPr/>
        </p:nvSpPr>
        <p:spPr>
          <a:xfrm>
            <a:off x="5951220" y="3796252"/>
            <a:ext cx="1392808" cy="70008"/>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5791200" y="4216908"/>
            <a:ext cx="2889504" cy="830326"/>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6036309" y="4361434"/>
            <a:ext cx="2399665" cy="452120"/>
          </a:xfrm>
          <a:prstGeom prst="rect">
            <a:avLst/>
          </a:prstGeom>
        </p:spPr>
        <p:txBody>
          <a:bodyPr vert="horz" wrap="square" lIns="0" tIns="12065" rIns="0" bIns="0" rtlCol="0">
            <a:spAutoFit/>
          </a:bodyPr>
          <a:lstStyle/>
          <a:p>
            <a:pPr marL="12700">
              <a:lnSpc>
                <a:spcPct val="100000"/>
              </a:lnSpc>
              <a:spcBef>
                <a:spcPts val="95"/>
              </a:spcBef>
            </a:pPr>
            <a:r>
              <a:rPr sz="2800" u="heavy" spc="-10" dirty="0">
                <a:uFill>
                  <a:solidFill>
                    <a:srgbClr val="000000"/>
                  </a:solidFill>
                </a:uFill>
                <a:latin typeface="Tahoma"/>
                <a:cs typeface="Tahoma"/>
              </a:rPr>
              <a:t>michael:Person</a:t>
            </a:r>
            <a:endParaRPr sz="2800" dirty="0">
              <a:latin typeface="Tahoma"/>
              <a:cs typeface="Tahoma"/>
            </a:endParaRPr>
          </a:p>
        </p:txBody>
      </p:sp>
      <p:sp>
        <p:nvSpPr>
          <p:cNvPr id="22" name="object 22"/>
          <p:cNvSpPr/>
          <p:nvPr/>
        </p:nvSpPr>
        <p:spPr>
          <a:xfrm>
            <a:off x="6039611" y="4748729"/>
            <a:ext cx="2415286" cy="63681"/>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795771" y="5229859"/>
            <a:ext cx="1513840" cy="608330"/>
          </a:xfrm>
          <a:custGeom>
            <a:avLst/>
            <a:gdLst/>
            <a:ahLst/>
            <a:cxnLst/>
            <a:rect l="l" t="t" r="r" b="b"/>
            <a:pathLst>
              <a:path w="1513840" h="608329">
                <a:moveTo>
                  <a:pt x="0" y="608330"/>
                </a:moveTo>
                <a:lnTo>
                  <a:pt x="1513331" y="608330"/>
                </a:lnTo>
                <a:lnTo>
                  <a:pt x="1513331" y="0"/>
                </a:lnTo>
                <a:lnTo>
                  <a:pt x="0" y="0"/>
                </a:lnTo>
                <a:lnTo>
                  <a:pt x="0" y="608330"/>
                </a:lnTo>
                <a:close/>
              </a:path>
            </a:pathLst>
          </a:custGeom>
          <a:solidFill>
            <a:srgbClr val="FFFFCC"/>
          </a:solidFill>
        </p:spPr>
        <p:txBody>
          <a:bodyPr wrap="square" lIns="0" tIns="0" rIns="0" bIns="0" rtlCol="0"/>
          <a:lstStyle/>
          <a:p>
            <a:endParaRPr/>
          </a:p>
        </p:txBody>
      </p:sp>
      <p:sp>
        <p:nvSpPr>
          <p:cNvPr id="24" name="object 24"/>
          <p:cNvSpPr/>
          <p:nvPr/>
        </p:nvSpPr>
        <p:spPr>
          <a:xfrm>
            <a:off x="5796153" y="5229225"/>
            <a:ext cx="1512570" cy="0"/>
          </a:xfrm>
          <a:custGeom>
            <a:avLst/>
            <a:gdLst/>
            <a:ahLst/>
            <a:cxnLst/>
            <a:rect l="l" t="t" r="r" b="b"/>
            <a:pathLst>
              <a:path w="1512570">
                <a:moveTo>
                  <a:pt x="0" y="0"/>
                </a:moveTo>
                <a:lnTo>
                  <a:pt x="1512570" y="0"/>
                </a:lnTo>
              </a:path>
            </a:pathLst>
          </a:custGeom>
          <a:ln w="3175">
            <a:solidFill>
              <a:srgbClr val="FFFFCC"/>
            </a:solidFill>
          </a:ln>
        </p:spPr>
        <p:txBody>
          <a:bodyPr wrap="square" lIns="0" tIns="0" rIns="0" bIns="0" rtlCol="0"/>
          <a:lstStyle/>
          <a:p>
            <a:endParaRPr/>
          </a:p>
        </p:txBody>
      </p:sp>
      <p:sp>
        <p:nvSpPr>
          <p:cNvPr id="25" name="object 25"/>
          <p:cNvSpPr/>
          <p:nvPr/>
        </p:nvSpPr>
        <p:spPr>
          <a:xfrm>
            <a:off x="5795771" y="5228844"/>
            <a:ext cx="1513840" cy="609600"/>
          </a:xfrm>
          <a:custGeom>
            <a:avLst/>
            <a:gdLst/>
            <a:ahLst/>
            <a:cxnLst/>
            <a:rect l="l" t="t" r="r" b="b"/>
            <a:pathLst>
              <a:path w="1513840" h="609600">
                <a:moveTo>
                  <a:pt x="0" y="1523"/>
                </a:moveTo>
                <a:lnTo>
                  <a:pt x="0" y="761"/>
                </a:lnTo>
                <a:lnTo>
                  <a:pt x="762" y="0"/>
                </a:lnTo>
                <a:lnTo>
                  <a:pt x="1524" y="0"/>
                </a:lnTo>
                <a:lnTo>
                  <a:pt x="1511807" y="0"/>
                </a:lnTo>
                <a:lnTo>
                  <a:pt x="1512570" y="0"/>
                </a:lnTo>
                <a:lnTo>
                  <a:pt x="1513331" y="761"/>
                </a:lnTo>
                <a:lnTo>
                  <a:pt x="1513331" y="1523"/>
                </a:lnTo>
                <a:lnTo>
                  <a:pt x="1513331" y="608025"/>
                </a:lnTo>
                <a:lnTo>
                  <a:pt x="1513331" y="608888"/>
                </a:lnTo>
                <a:lnTo>
                  <a:pt x="1512570" y="609599"/>
                </a:lnTo>
                <a:lnTo>
                  <a:pt x="1511807" y="609599"/>
                </a:lnTo>
                <a:lnTo>
                  <a:pt x="1524" y="609599"/>
                </a:lnTo>
                <a:lnTo>
                  <a:pt x="762" y="609599"/>
                </a:lnTo>
                <a:lnTo>
                  <a:pt x="0" y="608888"/>
                </a:lnTo>
                <a:lnTo>
                  <a:pt x="0" y="608025"/>
                </a:lnTo>
                <a:lnTo>
                  <a:pt x="0" y="1523"/>
                </a:lnTo>
                <a:close/>
              </a:path>
            </a:pathLst>
          </a:custGeom>
          <a:ln w="9144">
            <a:solidFill>
              <a:srgbClr val="990033"/>
            </a:solidFill>
          </a:ln>
        </p:spPr>
        <p:txBody>
          <a:bodyPr wrap="square" lIns="0" tIns="0" rIns="0" bIns="0" rtlCol="0"/>
          <a:lstStyle/>
          <a:p>
            <a:endParaRPr/>
          </a:p>
        </p:txBody>
      </p:sp>
      <p:sp>
        <p:nvSpPr>
          <p:cNvPr id="26" name="object 26"/>
          <p:cNvSpPr/>
          <p:nvPr/>
        </p:nvSpPr>
        <p:spPr>
          <a:xfrm>
            <a:off x="5731764" y="5190744"/>
            <a:ext cx="1663954" cy="787704"/>
          </a:xfrm>
          <a:prstGeom prst="rect">
            <a:avLst/>
          </a:prstGeom>
          <a:blipFill>
            <a:blip r:embed="rId12" cstate="print"/>
            <a:stretch>
              <a:fillRect/>
            </a:stretch>
          </a:blipFill>
        </p:spPr>
        <p:txBody>
          <a:bodyPr wrap="square" lIns="0" tIns="0" rIns="0" bIns="0" rtlCol="0"/>
          <a:lstStyle/>
          <a:p>
            <a:endParaRPr/>
          </a:p>
        </p:txBody>
      </p:sp>
      <p:sp>
        <p:nvSpPr>
          <p:cNvPr id="27" name="object 27"/>
          <p:cNvSpPr txBox="1"/>
          <p:nvPr/>
        </p:nvSpPr>
        <p:spPr>
          <a:xfrm>
            <a:off x="5800344" y="5293563"/>
            <a:ext cx="1504315" cy="452120"/>
          </a:xfrm>
          <a:prstGeom prst="rect">
            <a:avLst/>
          </a:prstGeom>
        </p:spPr>
        <p:txBody>
          <a:bodyPr vert="horz" wrap="square" lIns="0" tIns="12065" rIns="0" bIns="0" rtlCol="0">
            <a:spAutoFit/>
          </a:bodyPr>
          <a:lstStyle/>
          <a:p>
            <a:pPr marL="153670">
              <a:lnSpc>
                <a:spcPct val="100000"/>
              </a:lnSpc>
              <a:spcBef>
                <a:spcPts val="95"/>
              </a:spcBef>
            </a:pPr>
            <a:r>
              <a:rPr sz="2800" u="heavy" spc="-5" dirty="0">
                <a:uFill>
                  <a:solidFill>
                    <a:srgbClr val="000000"/>
                  </a:solidFill>
                </a:uFill>
                <a:latin typeface="Tahoma"/>
                <a:cs typeface="Tahoma"/>
              </a:rPr>
              <a:t>michael</a:t>
            </a:r>
            <a:endParaRPr sz="2800" dirty="0">
              <a:latin typeface="Tahoma"/>
              <a:cs typeface="Tahoma"/>
            </a:endParaRPr>
          </a:p>
        </p:txBody>
      </p:sp>
      <p:sp>
        <p:nvSpPr>
          <p:cNvPr id="28" name="object 28"/>
          <p:cNvSpPr/>
          <p:nvPr/>
        </p:nvSpPr>
        <p:spPr>
          <a:xfrm>
            <a:off x="5945123" y="5679944"/>
            <a:ext cx="1237284" cy="63681"/>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885D-AF44-408B-96EA-5D47CED566C7}"/>
              </a:ext>
            </a:extLst>
          </p:cNvPr>
          <p:cNvSpPr>
            <a:spLocks noGrp="1"/>
          </p:cNvSpPr>
          <p:nvPr>
            <p:ph type="title"/>
          </p:nvPr>
        </p:nvSpPr>
        <p:spPr>
          <a:xfrm>
            <a:off x="444500" y="327406"/>
            <a:ext cx="6047740" cy="1231106"/>
          </a:xfrm>
        </p:spPr>
        <p:txBody>
          <a:bodyPr/>
          <a:lstStyle/>
          <a:p>
            <a:r>
              <a:rPr lang="en-US" sz="4000" b="1" i="0" dirty="0">
                <a:solidFill>
                  <a:srgbClr val="0404B4"/>
                </a:solidFill>
                <a:effectLst/>
                <a:latin typeface="Georgia" panose="02040502050405020303" pitchFamily="18" charset="0"/>
              </a:rPr>
              <a:t>Sequence Expression</a:t>
            </a:r>
            <a:br>
              <a:rPr lang="en-US" sz="4000" b="1" i="0" dirty="0">
                <a:solidFill>
                  <a:srgbClr val="0404B4"/>
                </a:solidFill>
                <a:effectLst/>
                <a:latin typeface="Georgia" panose="02040502050405020303" pitchFamily="18" charset="0"/>
              </a:rPr>
            </a:br>
            <a:endParaRPr lang="x-none" sz="4000" dirty="0"/>
          </a:p>
        </p:txBody>
      </p:sp>
      <p:sp>
        <p:nvSpPr>
          <p:cNvPr id="3" name="Text Placeholder 2">
            <a:extLst>
              <a:ext uri="{FF2B5EF4-FFF2-40B4-BE49-F238E27FC236}">
                <a16:creationId xmlns:a16="http://schemas.microsoft.com/office/drawing/2014/main" id="{D2494471-41CF-4D1A-9C76-12F635D62036}"/>
              </a:ext>
            </a:extLst>
          </p:cNvPr>
          <p:cNvSpPr>
            <a:spLocks noGrp="1"/>
          </p:cNvSpPr>
          <p:nvPr>
            <p:ph type="body" idx="1"/>
          </p:nvPr>
        </p:nvSpPr>
        <p:spPr>
          <a:xfrm>
            <a:off x="535940" y="1067838"/>
            <a:ext cx="7812405" cy="3016210"/>
          </a:xfrm>
        </p:spPr>
        <p:txBody>
          <a:bodyPr/>
          <a:lstStyle/>
          <a:p>
            <a:pPr algn="l"/>
            <a:r>
              <a:rPr lang="en-US" b="0" i="0" dirty="0">
                <a:solidFill>
                  <a:srgbClr val="000000"/>
                </a:solidFill>
                <a:effectLst/>
                <a:latin typeface="Georgia" panose="02040502050405020303" pitchFamily="18" charset="0"/>
              </a:rPr>
              <a:t>For example,</a:t>
            </a:r>
          </a:p>
          <a:p>
            <a:pPr algn="l">
              <a:buFont typeface="Arial" panose="020B0604020202020204" pitchFamily="34" charset="0"/>
              <a:buChar char="•"/>
            </a:pPr>
            <a:r>
              <a:rPr lang="en-US" b="0" i="0" dirty="0">
                <a:solidFill>
                  <a:srgbClr val="000000"/>
                </a:solidFill>
                <a:effectLst/>
                <a:latin typeface="Georgia" panose="02040502050405020303" pitchFamily="18" charset="0"/>
              </a:rPr>
              <a:t>message with sequence 2 follows message with sequence 1,</a:t>
            </a:r>
          </a:p>
          <a:p>
            <a:pPr algn="l">
              <a:buFont typeface="Arial" panose="020B0604020202020204" pitchFamily="34" charset="0"/>
              <a:buChar char="•"/>
            </a:pPr>
            <a:r>
              <a:rPr lang="en-US" b="0" i="0" dirty="0">
                <a:solidFill>
                  <a:srgbClr val="000000"/>
                </a:solidFill>
                <a:effectLst/>
                <a:latin typeface="Georgia" panose="02040502050405020303" pitchFamily="18" charset="0"/>
              </a:rPr>
              <a:t>2.1 follows 2</a:t>
            </a:r>
          </a:p>
          <a:p>
            <a:pPr algn="l">
              <a:buFont typeface="Arial" panose="020B0604020202020204" pitchFamily="34" charset="0"/>
              <a:buChar char="•"/>
            </a:pPr>
            <a:r>
              <a:rPr lang="en-US" b="0" i="0" dirty="0">
                <a:solidFill>
                  <a:srgbClr val="000000"/>
                </a:solidFill>
                <a:effectLst/>
                <a:latin typeface="Georgia" panose="02040502050405020303" pitchFamily="18" charset="0"/>
              </a:rPr>
              <a:t>5.3 follows 5.2 within activation 5</a:t>
            </a:r>
          </a:p>
          <a:p>
            <a:pPr algn="l">
              <a:buFont typeface="Arial" panose="020B0604020202020204" pitchFamily="34" charset="0"/>
              <a:buChar char="•"/>
            </a:pPr>
            <a:r>
              <a:rPr lang="en-US" b="0" i="0" dirty="0">
                <a:solidFill>
                  <a:srgbClr val="000000"/>
                </a:solidFill>
                <a:effectLst/>
                <a:latin typeface="Georgia" panose="02040502050405020303" pitchFamily="18" charset="0"/>
              </a:rPr>
              <a:t>1.2.4 follows message 1.2.3 within activation 1.2.</a:t>
            </a:r>
          </a:p>
          <a:p>
            <a:endParaRPr lang="x-none" dirty="0"/>
          </a:p>
        </p:txBody>
      </p:sp>
      <p:pic>
        <p:nvPicPr>
          <p:cNvPr id="6" name="Picture 5">
            <a:extLst>
              <a:ext uri="{FF2B5EF4-FFF2-40B4-BE49-F238E27FC236}">
                <a16:creationId xmlns:a16="http://schemas.microsoft.com/office/drawing/2014/main" id="{70E18CEF-4FF8-4A81-8EA0-69121C59EBED}"/>
              </a:ext>
            </a:extLst>
          </p:cNvPr>
          <p:cNvPicPr>
            <a:picLocks noChangeAspect="1"/>
          </p:cNvPicPr>
          <p:nvPr/>
        </p:nvPicPr>
        <p:blipFill>
          <a:blip r:embed="rId2"/>
          <a:stretch>
            <a:fillRect/>
          </a:stretch>
        </p:blipFill>
        <p:spPr>
          <a:xfrm>
            <a:off x="1219200" y="3962400"/>
            <a:ext cx="6143625" cy="2105025"/>
          </a:xfrm>
          <a:prstGeom prst="rect">
            <a:avLst/>
          </a:prstGeom>
        </p:spPr>
      </p:pic>
    </p:spTree>
    <p:extLst>
      <p:ext uri="{BB962C8B-B14F-4D97-AF65-F5344CB8AC3E}">
        <p14:creationId xmlns:p14="http://schemas.microsoft.com/office/powerpoint/2010/main" val="3666970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D63E-702E-F677-E4D6-293E4BF057CA}"/>
              </a:ext>
            </a:extLst>
          </p:cNvPr>
          <p:cNvPicPr>
            <a:picLocks noChangeAspect="1"/>
          </p:cNvPicPr>
          <p:nvPr/>
        </p:nvPicPr>
        <p:blipFill>
          <a:blip r:embed="rId2"/>
          <a:stretch>
            <a:fillRect/>
          </a:stretch>
        </p:blipFill>
        <p:spPr>
          <a:xfrm>
            <a:off x="0" y="1295400"/>
            <a:ext cx="9144000" cy="3809999"/>
          </a:xfrm>
          <a:prstGeom prst="rect">
            <a:avLst/>
          </a:prstGeom>
        </p:spPr>
      </p:pic>
    </p:spTree>
    <p:extLst>
      <p:ext uri="{BB962C8B-B14F-4D97-AF65-F5344CB8AC3E}">
        <p14:creationId xmlns:p14="http://schemas.microsoft.com/office/powerpoint/2010/main" val="2986967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261F-57E7-4556-8C62-C9E114B8E9DD}"/>
              </a:ext>
            </a:extLst>
          </p:cNvPr>
          <p:cNvSpPr>
            <a:spLocks noGrp="1"/>
          </p:cNvSpPr>
          <p:nvPr>
            <p:ph type="title"/>
          </p:nvPr>
        </p:nvSpPr>
        <p:spPr/>
        <p:txBody>
          <a:bodyPr/>
          <a:lstStyle/>
          <a:p>
            <a:r>
              <a:rPr lang="en-US" b="1" i="0" dirty="0">
                <a:solidFill>
                  <a:srgbClr val="000000"/>
                </a:solidFill>
                <a:effectLst/>
                <a:latin typeface="Georgia" panose="02040502050405020303" pitchFamily="18" charset="0"/>
              </a:rPr>
              <a:t>concurrent thread</a:t>
            </a:r>
            <a:endParaRPr lang="x-none" dirty="0"/>
          </a:p>
        </p:txBody>
      </p:sp>
      <p:sp>
        <p:nvSpPr>
          <p:cNvPr id="3" name="Text Placeholder 2">
            <a:extLst>
              <a:ext uri="{FF2B5EF4-FFF2-40B4-BE49-F238E27FC236}">
                <a16:creationId xmlns:a16="http://schemas.microsoft.com/office/drawing/2014/main" id="{BCD9BE41-766B-4C62-B514-CFA4DC87EFEB}"/>
              </a:ext>
            </a:extLst>
          </p:cNvPr>
          <p:cNvSpPr>
            <a:spLocks noGrp="1"/>
          </p:cNvSpPr>
          <p:nvPr>
            <p:ph type="body" idx="1"/>
          </p:nvPr>
        </p:nvSpPr>
        <p:spPr/>
        <p:txBody>
          <a:bodyPr/>
          <a:lstStyle/>
          <a:p>
            <a:pPr algn="l"/>
            <a:r>
              <a:rPr lang="en-US" b="0" i="0" dirty="0" smtClean="0">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a:t>
            </a:r>
            <a:r>
              <a:rPr lang="en-US" b="1" i="0" dirty="0">
                <a:solidFill>
                  <a:srgbClr val="000000"/>
                </a:solidFill>
                <a:effectLst/>
                <a:latin typeface="Georgia" panose="02040502050405020303" pitchFamily="18" charset="0"/>
              </a:rPr>
              <a:t>name</a:t>
            </a:r>
            <a:r>
              <a:rPr lang="en-US" b="0" i="0" dirty="0">
                <a:solidFill>
                  <a:srgbClr val="000000"/>
                </a:solidFill>
                <a:effectLst/>
                <a:latin typeface="Georgia" panose="02040502050405020303" pitchFamily="18" charset="0"/>
              </a:rPr>
              <a:t> represents a </a:t>
            </a:r>
            <a:r>
              <a:rPr lang="en-US" b="1" i="0" dirty="0">
                <a:solidFill>
                  <a:srgbClr val="000000"/>
                </a:solidFill>
                <a:effectLst/>
                <a:latin typeface="Georgia" panose="02040502050405020303" pitchFamily="18" charset="0"/>
              </a:rPr>
              <a:t>concurrent thread</a:t>
            </a:r>
            <a:r>
              <a:rPr lang="en-US" b="0" i="0" dirty="0">
                <a:solidFill>
                  <a:srgbClr val="000000"/>
                </a:solidFill>
                <a:effectLst/>
                <a:latin typeface="Georgia" panose="02040502050405020303" pitchFamily="18" charset="0"/>
              </a:rPr>
              <a:t> of control. Messages that differ in the final name are concurrent at that level of nesting.</a:t>
            </a:r>
          </a:p>
          <a:p>
            <a:pPr algn="l"/>
            <a:r>
              <a:rPr lang="en-US" b="0" i="0" dirty="0">
                <a:solidFill>
                  <a:srgbClr val="000000"/>
                </a:solidFill>
                <a:effectLst/>
                <a:latin typeface="Georgia" panose="02040502050405020303" pitchFamily="18" charset="0"/>
              </a:rPr>
              <a:t>For example,</a:t>
            </a:r>
          </a:p>
          <a:p>
            <a:pPr algn="l">
              <a:buFont typeface="Arial" panose="020B0604020202020204" pitchFamily="34" charset="0"/>
              <a:buChar char="•"/>
            </a:pPr>
            <a:r>
              <a:rPr lang="en-US" b="0" i="0" dirty="0">
                <a:solidFill>
                  <a:srgbClr val="000000"/>
                </a:solidFill>
                <a:effectLst/>
                <a:latin typeface="Georgia" panose="02040502050405020303" pitchFamily="18" charset="0"/>
              </a:rPr>
              <a:t>messages 2.3a and 2.3b are concurrent within activation 2.3,</a:t>
            </a:r>
          </a:p>
          <a:p>
            <a:pPr algn="l">
              <a:buFont typeface="Arial" panose="020B0604020202020204" pitchFamily="34" charset="0"/>
              <a:buChar char="•"/>
            </a:pPr>
            <a:r>
              <a:rPr lang="en-US" b="0" i="0" dirty="0">
                <a:solidFill>
                  <a:srgbClr val="000000"/>
                </a:solidFill>
                <a:effectLst/>
                <a:latin typeface="Georgia" panose="02040502050405020303" pitchFamily="18" charset="0"/>
              </a:rPr>
              <a:t>1.1 follows 1a and 1b,</a:t>
            </a:r>
          </a:p>
          <a:p>
            <a:pPr algn="l">
              <a:buFont typeface="Arial" panose="020B0604020202020204" pitchFamily="34" charset="0"/>
              <a:buChar char="•"/>
            </a:pPr>
            <a:r>
              <a:rPr lang="en-US" b="0" i="0" dirty="0">
                <a:solidFill>
                  <a:srgbClr val="000000"/>
                </a:solidFill>
                <a:effectLst/>
                <a:latin typeface="Georgia" panose="02040502050405020303" pitchFamily="18" charset="0"/>
              </a:rPr>
              <a:t>3a.2.1 and 3b.2.1 follow 3.2.</a:t>
            </a:r>
          </a:p>
          <a:p>
            <a:endParaRPr lang="x-none" dirty="0"/>
          </a:p>
        </p:txBody>
      </p:sp>
      <p:pic>
        <p:nvPicPr>
          <p:cNvPr id="5" name="Picture 4">
            <a:extLst>
              <a:ext uri="{FF2B5EF4-FFF2-40B4-BE49-F238E27FC236}">
                <a16:creationId xmlns:a16="http://schemas.microsoft.com/office/drawing/2014/main" id="{F6AA1F9C-0F52-401D-B2DE-9D62E7491192}"/>
              </a:ext>
            </a:extLst>
          </p:cNvPr>
          <p:cNvPicPr>
            <a:picLocks noChangeAspect="1"/>
          </p:cNvPicPr>
          <p:nvPr/>
        </p:nvPicPr>
        <p:blipFill>
          <a:blip r:embed="rId2"/>
          <a:stretch>
            <a:fillRect/>
          </a:stretch>
        </p:blipFill>
        <p:spPr>
          <a:xfrm>
            <a:off x="1260792" y="4572000"/>
            <a:ext cx="6362700" cy="2143125"/>
          </a:xfrm>
          <a:prstGeom prst="rect">
            <a:avLst/>
          </a:prstGeom>
        </p:spPr>
      </p:pic>
    </p:spTree>
    <p:extLst>
      <p:ext uri="{BB962C8B-B14F-4D97-AF65-F5344CB8AC3E}">
        <p14:creationId xmlns:p14="http://schemas.microsoft.com/office/powerpoint/2010/main" val="1550000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488F8-23BE-7273-4046-4957F13FB4A5}"/>
              </a:ext>
            </a:extLst>
          </p:cNvPr>
          <p:cNvPicPr>
            <a:picLocks noChangeAspect="1"/>
          </p:cNvPicPr>
          <p:nvPr/>
        </p:nvPicPr>
        <p:blipFill>
          <a:blip r:embed="rId2"/>
          <a:stretch>
            <a:fillRect/>
          </a:stretch>
        </p:blipFill>
        <p:spPr>
          <a:xfrm>
            <a:off x="0" y="1524000"/>
            <a:ext cx="9144000" cy="3886199"/>
          </a:xfrm>
          <a:prstGeom prst="rect">
            <a:avLst/>
          </a:prstGeom>
        </p:spPr>
      </p:pic>
    </p:spTree>
    <p:extLst>
      <p:ext uri="{BB962C8B-B14F-4D97-AF65-F5344CB8AC3E}">
        <p14:creationId xmlns:p14="http://schemas.microsoft.com/office/powerpoint/2010/main" val="2279465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1CD0-6A7D-4CDF-A74B-2AF8EF53FF73}"/>
              </a:ext>
            </a:extLst>
          </p:cNvPr>
          <p:cNvSpPr>
            <a:spLocks noGrp="1"/>
          </p:cNvSpPr>
          <p:nvPr>
            <p:ph type="title"/>
          </p:nvPr>
        </p:nvSpPr>
        <p:spPr/>
        <p:txBody>
          <a:bodyPr/>
          <a:lstStyle/>
          <a:p>
            <a:r>
              <a:rPr lang="en-US" b="1" i="0" dirty="0">
                <a:solidFill>
                  <a:srgbClr val="000000"/>
                </a:solidFill>
                <a:effectLst/>
                <a:latin typeface="Georgia" panose="02040502050405020303" pitchFamily="18" charset="0"/>
              </a:rPr>
              <a:t>recurrence</a:t>
            </a:r>
            <a:endParaRPr lang="x-none" dirty="0"/>
          </a:p>
        </p:txBody>
      </p:sp>
      <p:sp>
        <p:nvSpPr>
          <p:cNvPr id="3" name="Text Placeholder 2">
            <a:extLst>
              <a:ext uri="{FF2B5EF4-FFF2-40B4-BE49-F238E27FC236}">
                <a16:creationId xmlns:a16="http://schemas.microsoft.com/office/drawing/2014/main" id="{658D0BE7-DF32-4948-AE6B-CF31C7CEC3CF}"/>
              </a:ext>
            </a:extLst>
          </p:cNvPr>
          <p:cNvSpPr>
            <a:spLocks noGrp="1"/>
          </p:cNvSpPr>
          <p:nvPr>
            <p:ph type="body" idx="1"/>
          </p:nvPr>
        </p:nvSpPr>
        <p:spPr>
          <a:xfrm>
            <a:off x="535940" y="1067838"/>
            <a:ext cx="7812405" cy="3016210"/>
          </a:xfrm>
        </p:spPr>
        <p:txBody>
          <a:bodyPr/>
          <a:lstStyle/>
          <a:p>
            <a:pPr algn="l"/>
            <a:r>
              <a:rPr lang="en-US" b="0" i="0" dirty="0">
                <a:solidFill>
                  <a:srgbClr val="000000"/>
                </a:solidFill>
                <a:effectLst/>
                <a:latin typeface="Georgia" panose="02040502050405020303" pitchFamily="18" charset="0"/>
              </a:rPr>
              <a:t>The </a:t>
            </a:r>
            <a:r>
              <a:rPr lang="en-US" b="1" i="0" dirty="0">
                <a:solidFill>
                  <a:srgbClr val="000000"/>
                </a:solidFill>
                <a:effectLst/>
                <a:latin typeface="Georgia" panose="02040502050405020303" pitchFamily="18" charset="0"/>
              </a:rPr>
              <a:t>recurrence</a:t>
            </a:r>
            <a:r>
              <a:rPr lang="en-US" b="0" i="0" dirty="0">
                <a:solidFill>
                  <a:srgbClr val="000000"/>
                </a:solidFill>
                <a:effectLst/>
                <a:latin typeface="Georgia" panose="02040502050405020303" pitchFamily="18" charset="0"/>
              </a:rPr>
              <a:t> defines </a:t>
            </a:r>
            <a:r>
              <a:rPr lang="en-US" b="1" i="0" dirty="0">
                <a:solidFill>
                  <a:srgbClr val="000000"/>
                </a:solidFill>
                <a:effectLst/>
                <a:latin typeface="Georgia" panose="02040502050405020303" pitchFamily="18" charset="0"/>
              </a:rPr>
              <a:t>conditional</a:t>
            </a:r>
            <a:r>
              <a:rPr lang="en-US" b="0" i="0" dirty="0">
                <a:solidFill>
                  <a:srgbClr val="000000"/>
                </a:solidFill>
                <a:effectLst/>
                <a:latin typeface="Georgia" panose="02040502050405020303" pitchFamily="18" charset="0"/>
              </a:rPr>
              <a:t> or </a:t>
            </a:r>
            <a:r>
              <a:rPr lang="en-US" b="1" i="0" dirty="0">
                <a:solidFill>
                  <a:srgbClr val="000000"/>
                </a:solidFill>
                <a:effectLst/>
                <a:latin typeface="Georgia" panose="02040502050405020303" pitchFamily="18" charset="0"/>
              </a:rPr>
              <a:t>iterative</a:t>
            </a:r>
            <a:r>
              <a:rPr lang="en-US" b="0" i="0" dirty="0">
                <a:solidFill>
                  <a:srgbClr val="000000"/>
                </a:solidFill>
                <a:effectLst/>
                <a:latin typeface="Georgia" panose="02040502050405020303" pitchFamily="18" charset="0"/>
              </a:rPr>
              <a:t> execution of zero or more messages that are executed depending on the specified condition.</a:t>
            </a:r>
          </a:p>
          <a:p>
            <a:pPr algn="l"/>
            <a:r>
              <a:rPr lang="en-US" b="1" i="1" dirty="0">
                <a:solidFill>
                  <a:srgbClr val="006600"/>
                </a:solidFill>
                <a:effectLst/>
                <a:latin typeface="Arial" panose="020B0604020202020204" pitchFamily="34" charset="0"/>
              </a:rPr>
              <a:t>recurrence</a:t>
            </a:r>
            <a:r>
              <a:rPr lang="en-US" b="0" i="0" dirty="0">
                <a:solidFill>
                  <a:srgbClr val="000000"/>
                </a:solidFill>
                <a:effectLst/>
                <a:latin typeface="Arial" panose="020B0604020202020204" pitchFamily="34" charset="0"/>
              </a:rPr>
              <a:t> ::=  </a:t>
            </a:r>
            <a:r>
              <a:rPr lang="en-US" b="1" i="1" dirty="0">
                <a:solidFill>
                  <a:srgbClr val="006600"/>
                </a:solidFill>
                <a:effectLst/>
                <a:latin typeface="Arial" panose="020B0604020202020204" pitchFamily="34" charset="0"/>
              </a:rPr>
              <a:t>branch</a:t>
            </a:r>
            <a:r>
              <a:rPr lang="en-US" b="0" i="0" dirty="0">
                <a:solidFill>
                  <a:srgbClr val="000000"/>
                </a:solidFill>
                <a:effectLst/>
                <a:latin typeface="Arial" panose="020B0604020202020204" pitchFamily="34" charset="0"/>
              </a:rPr>
              <a:t> | </a:t>
            </a:r>
            <a:r>
              <a:rPr lang="en-US" b="1" i="1" dirty="0">
                <a:solidFill>
                  <a:srgbClr val="006600"/>
                </a:solidFill>
                <a:effectLst/>
                <a:latin typeface="Arial" panose="020B0604020202020204" pitchFamily="34" charset="0"/>
              </a:rPr>
              <a:t>loop</a:t>
            </a:r>
            <a:r>
              <a:rPr lang="en-US" b="0" i="0" dirty="0">
                <a:solidFill>
                  <a:srgbClr val="000000"/>
                </a:solidFill>
                <a:effectLst/>
                <a:latin typeface="Arial" panose="020B0604020202020204" pitchFamily="34" charset="0"/>
              </a:rPr>
              <a:t/>
            </a:r>
            <a:br>
              <a:rPr lang="en-US" b="0" i="0" dirty="0">
                <a:solidFill>
                  <a:srgbClr val="000000"/>
                </a:solidFill>
                <a:effectLst/>
                <a:latin typeface="Arial" panose="020B0604020202020204" pitchFamily="34" charset="0"/>
              </a:rPr>
            </a:br>
            <a:r>
              <a:rPr lang="en-US" b="1" i="1" dirty="0">
                <a:solidFill>
                  <a:srgbClr val="006600"/>
                </a:solidFill>
                <a:effectLst/>
                <a:latin typeface="Arial" panose="020B0604020202020204" pitchFamily="34" charset="0"/>
              </a:rPr>
              <a:t>branch</a:t>
            </a:r>
            <a:r>
              <a:rPr lang="en-US" b="0" i="0" dirty="0">
                <a:solidFill>
                  <a:srgbClr val="000000"/>
                </a:solidFill>
                <a:effectLst/>
                <a:latin typeface="Arial" panose="020B0604020202020204" pitchFamily="34" charset="0"/>
              </a:rPr>
              <a:t> ::= '[' </a:t>
            </a:r>
            <a:r>
              <a:rPr lang="en-US" b="1" i="1" dirty="0">
                <a:solidFill>
                  <a:srgbClr val="006600"/>
                </a:solidFill>
                <a:effectLst/>
                <a:latin typeface="Arial" panose="020B0604020202020204" pitchFamily="34" charset="0"/>
              </a:rPr>
              <a:t>guard</a:t>
            </a:r>
            <a:r>
              <a:rPr lang="en-US" b="0" i="0" dirty="0">
                <a:solidFill>
                  <a:srgbClr val="000000"/>
                </a:solidFill>
                <a:effectLst/>
                <a:latin typeface="Arial" panose="020B0604020202020204" pitchFamily="34" charset="0"/>
              </a:rPr>
              <a:t> ']'</a:t>
            </a:r>
            <a:br>
              <a:rPr lang="en-US" b="0" i="0" dirty="0">
                <a:solidFill>
                  <a:srgbClr val="000000"/>
                </a:solidFill>
                <a:effectLst/>
                <a:latin typeface="Arial" panose="020B0604020202020204" pitchFamily="34" charset="0"/>
              </a:rPr>
            </a:br>
            <a:r>
              <a:rPr lang="en-US" b="1" i="1" dirty="0">
                <a:solidFill>
                  <a:srgbClr val="006600"/>
                </a:solidFill>
                <a:effectLst/>
                <a:latin typeface="Arial" panose="020B0604020202020204" pitchFamily="34" charset="0"/>
              </a:rPr>
              <a:t>loop</a:t>
            </a:r>
            <a:r>
              <a:rPr lang="en-US" b="0" i="0" dirty="0">
                <a:solidFill>
                  <a:srgbClr val="000000"/>
                </a:solidFill>
                <a:effectLst/>
                <a:latin typeface="Arial" panose="020B0604020202020204" pitchFamily="34" charset="0"/>
              </a:rPr>
              <a:t> ::= '*' [ '||' ]   [ '['</a:t>
            </a:r>
            <a:r>
              <a:rPr lang="en-US" b="1" i="1" dirty="0">
                <a:solidFill>
                  <a:srgbClr val="006600"/>
                </a:solidFill>
                <a:effectLst/>
                <a:latin typeface="Arial" panose="020B0604020202020204" pitchFamily="34" charset="0"/>
              </a:rPr>
              <a:t>iteration-clause</a:t>
            </a:r>
            <a:r>
              <a:rPr lang="en-US" b="0" i="0" dirty="0">
                <a:solidFill>
                  <a:srgbClr val="000000"/>
                </a:solidFill>
                <a:effectLst/>
                <a:latin typeface="Arial" panose="020B0604020202020204" pitchFamily="34" charset="0"/>
              </a:rPr>
              <a:t> ']' ]</a:t>
            </a:r>
          </a:p>
          <a:p>
            <a:endParaRPr lang="x-none" dirty="0"/>
          </a:p>
        </p:txBody>
      </p:sp>
    </p:spTree>
    <p:extLst>
      <p:ext uri="{BB962C8B-B14F-4D97-AF65-F5344CB8AC3E}">
        <p14:creationId xmlns:p14="http://schemas.microsoft.com/office/powerpoint/2010/main" val="1616243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ADF0-3799-430A-8144-AA0E31D90EEF}"/>
              </a:ext>
            </a:extLst>
          </p:cNvPr>
          <p:cNvSpPr>
            <a:spLocks noGrp="1"/>
          </p:cNvSpPr>
          <p:nvPr>
            <p:ph type="title"/>
          </p:nvPr>
        </p:nvSpPr>
        <p:spPr>
          <a:xfrm>
            <a:off x="444500" y="327406"/>
            <a:ext cx="6047740" cy="830997"/>
          </a:xfrm>
        </p:spPr>
        <p:txBody>
          <a:bodyPr/>
          <a:lstStyle/>
          <a:p>
            <a:r>
              <a:rPr lang="en-US" sz="5400" b="1" i="0" dirty="0">
                <a:solidFill>
                  <a:srgbClr val="000000"/>
                </a:solidFill>
                <a:effectLst/>
                <a:latin typeface="Georgia" panose="02040502050405020303" pitchFamily="18" charset="0"/>
              </a:rPr>
              <a:t>guard</a:t>
            </a:r>
            <a:r>
              <a:rPr lang="en-US" sz="5400" b="0" i="0" dirty="0">
                <a:solidFill>
                  <a:srgbClr val="000000"/>
                </a:solidFill>
                <a:effectLst/>
                <a:latin typeface="Georgia" panose="02040502050405020303" pitchFamily="18" charset="0"/>
              </a:rPr>
              <a:t> </a:t>
            </a:r>
            <a:endParaRPr lang="x-none" dirty="0"/>
          </a:p>
        </p:txBody>
      </p:sp>
      <p:sp>
        <p:nvSpPr>
          <p:cNvPr id="3" name="Text Placeholder 2">
            <a:extLst>
              <a:ext uri="{FF2B5EF4-FFF2-40B4-BE49-F238E27FC236}">
                <a16:creationId xmlns:a16="http://schemas.microsoft.com/office/drawing/2014/main" id="{C1F44E7C-C795-4DE7-AA56-29217978B760}"/>
              </a:ext>
            </a:extLst>
          </p:cNvPr>
          <p:cNvSpPr>
            <a:spLocks noGrp="1"/>
          </p:cNvSpPr>
          <p:nvPr>
            <p:ph type="body" idx="1"/>
          </p:nvPr>
        </p:nvSpPr>
        <p:spPr>
          <a:xfrm>
            <a:off x="535940" y="1067838"/>
            <a:ext cx="7812405" cy="4431983"/>
          </a:xfrm>
        </p:spPr>
        <p:txBody>
          <a:bodyPr/>
          <a:lstStyle/>
          <a:p>
            <a:pPr algn="l"/>
            <a:r>
              <a:rPr lang="en-US" sz="2400" b="0" i="0" dirty="0">
                <a:solidFill>
                  <a:srgbClr val="000000"/>
                </a:solidFill>
                <a:effectLst/>
                <a:latin typeface="Georgia" panose="02040502050405020303" pitchFamily="18" charset="0"/>
              </a:rPr>
              <a:t>A </a:t>
            </a:r>
            <a:r>
              <a:rPr lang="en-US" sz="2400" b="1" i="0" dirty="0">
                <a:solidFill>
                  <a:srgbClr val="000000"/>
                </a:solidFill>
                <a:effectLst/>
                <a:latin typeface="Georgia" panose="02040502050405020303" pitchFamily="18" charset="0"/>
              </a:rPr>
              <a:t>guard</a:t>
            </a:r>
            <a:r>
              <a:rPr lang="en-US" sz="2400" b="0" i="0" dirty="0">
                <a:solidFill>
                  <a:srgbClr val="000000"/>
                </a:solidFill>
                <a:effectLst/>
                <a:latin typeface="Georgia" panose="02040502050405020303" pitchFamily="18" charset="0"/>
              </a:rPr>
              <a:t> specifies condition for the message to be sent (executed) at the given nesting depth. UML does not specify guard syntax, so it could be expressed in pseudocode, some programming language, or something else.</a:t>
            </a:r>
          </a:p>
          <a:p>
            <a:pPr algn="l"/>
            <a:r>
              <a:rPr lang="en-US" sz="2400" b="0" i="0" dirty="0">
                <a:solidFill>
                  <a:srgbClr val="000000"/>
                </a:solidFill>
                <a:effectLst/>
                <a:latin typeface="Georgia" panose="02040502050405020303" pitchFamily="18" charset="0"/>
              </a:rPr>
              <a:t>For example,</a:t>
            </a:r>
          </a:p>
          <a:p>
            <a:pPr algn="l">
              <a:buFont typeface="Arial" panose="020B0604020202020204" pitchFamily="34" charset="0"/>
              <a:buChar char="•"/>
            </a:pPr>
            <a:r>
              <a:rPr lang="en-US" b="1" i="0" dirty="0">
                <a:solidFill>
                  <a:srgbClr val="000000"/>
                </a:solidFill>
                <a:effectLst/>
                <a:latin typeface="Georgia" panose="02040502050405020303" pitchFamily="18" charset="0"/>
              </a:rPr>
              <a:t>2.3b [x&gt;y]: draw()</a:t>
            </a:r>
            <a:r>
              <a:rPr lang="en-US" b="0" i="0" dirty="0">
                <a:solidFill>
                  <a:srgbClr val="000000"/>
                </a:solidFill>
                <a:effectLst/>
                <a:latin typeface="Georgia" panose="02040502050405020303" pitchFamily="18" charset="0"/>
              </a:rPr>
              <a:t> - message draw() will be executed if x is greater than y,</a:t>
            </a:r>
          </a:p>
          <a:p>
            <a:pPr algn="l">
              <a:buFont typeface="Arial" panose="020B0604020202020204" pitchFamily="34" charset="0"/>
              <a:buChar char="•"/>
            </a:pPr>
            <a:r>
              <a:rPr lang="en-US" b="1" i="0" dirty="0">
                <a:solidFill>
                  <a:srgbClr val="000000"/>
                </a:solidFill>
                <a:effectLst/>
                <a:latin typeface="Georgia" panose="02040502050405020303" pitchFamily="18" charset="0"/>
              </a:rPr>
              <a:t>1.1.1 [s1.equals(s2)]: remove()</a:t>
            </a:r>
            <a:r>
              <a:rPr lang="en-US" b="0" i="0" dirty="0">
                <a:solidFill>
                  <a:srgbClr val="000000"/>
                </a:solidFill>
                <a:effectLst/>
                <a:latin typeface="Georgia" panose="02040502050405020303" pitchFamily="18" charset="0"/>
              </a:rPr>
              <a:t> - message remove() will be executed if s1 equals s2.</a:t>
            </a:r>
          </a:p>
          <a:p>
            <a:endParaRPr lang="x-none" dirty="0"/>
          </a:p>
        </p:txBody>
      </p:sp>
      <p:pic>
        <p:nvPicPr>
          <p:cNvPr id="5" name="Picture 4">
            <a:extLst>
              <a:ext uri="{FF2B5EF4-FFF2-40B4-BE49-F238E27FC236}">
                <a16:creationId xmlns:a16="http://schemas.microsoft.com/office/drawing/2014/main" id="{AB2115DE-0377-4F60-8C6A-63D15C0FDABA}"/>
              </a:ext>
            </a:extLst>
          </p:cNvPr>
          <p:cNvPicPr>
            <a:picLocks noChangeAspect="1"/>
          </p:cNvPicPr>
          <p:nvPr/>
        </p:nvPicPr>
        <p:blipFill>
          <a:blip r:embed="rId2"/>
          <a:stretch>
            <a:fillRect/>
          </a:stretch>
        </p:blipFill>
        <p:spPr>
          <a:xfrm>
            <a:off x="2362200" y="4972481"/>
            <a:ext cx="3819525" cy="1581150"/>
          </a:xfrm>
          <a:prstGeom prst="rect">
            <a:avLst/>
          </a:prstGeom>
        </p:spPr>
      </p:pic>
    </p:spTree>
    <p:extLst>
      <p:ext uri="{BB962C8B-B14F-4D97-AF65-F5344CB8AC3E}">
        <p14:creationId xmlns:p14="http://schemas.microsoft.com/office/powerpoint/2010/main" val="758961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05912-6C32-495B-A53D-795EDBA14C66}"/>
              </a:ext>
            </a:extLst>
          </p:cNvPr>
          <p:cNvSpPr>
            <a:spLocks noGrp="1"/>
          </p:cNvSpPr>
          <p:nvPr>
            <p:ph type="title"/>
          </p:nvPr>
        </p:nvSpPr>
        <p:spPr>
          <a:xfrm>
            <a:off x="444500" y="327406"/>
            <a:ext cx="6047740" cy="830997"/>
          </a:xfrm>
        </p:spPr>
        <p:txBody>
          <a:bodyPr/>
          <a:lstStyle/>
          <a:p>
            <a:r>
              <a:rPr lang="en-US" sz="5400" b="0" i="0" dirty="0">
                <a:solidFill>
                  <a:srgbClr val="000000"/>
                </a:solidFill>
                <a:effectLst/>
                <a:latin typeface="Georgia" panose="02040502050405020303" pitchFamily="18" charset="0"/>
              </a:rPr>
              <a:t>iteration notation</a:t>
            </a:r>
            <a:endParaRPr lang="x-none" dirty="0"/>
          </a:p>
        </p:txBody>
      </p:sp>
      <p:sp>
        <p:nvSpPr>
          <p:cNvPr id="3" name="Text Placeholder 2">
            <a:extLst>
              <a:ext uri="{FF2B5EF4-FFF2-40B4-BE49-F238E27FC236}">
                <a16:creationId xmlns:a16="http://schemas.microsoft.com/office/drawing/2014/main" id="{144D7E30-2CAD-418A-9848-B4A3BBD3CEA1}"/>
              </a:ext>
            </a:extLst>
          </p:cNvPr>
          <p:cNvSpPr>
            <a:spLocks noGrp="1"/>
          </p:cNvSpPr>
          <p:nvPr>
            <p:ph type="body" idx="1"/>
          </p:nvPr>
        </p:nvSpPr>
        <p:spPr>
          <a:xfrm>
            <a:off x="444500" y="1219200"/>
            <a:ext cx="7812405" cy="3785652"/>
          </a:xfrm>
        </p:spPr>
        <p:txBody>
          <a:bodyPr/>
          <a:lstStyle/>
          <a:p>
            <a:r>
              <a:rPr lang="en-US" sz="2400" b="0" i="0" dirty="0">
                <a:solidFill>
                  <a:srgbClr val="000000"/>
                </a:solidFill>
                <a:effectLst/>
                <a:latin typeface="Georgia" panose="02040502050405020303" pitchFamily="18" charset="0"/>
              </a:rPr>
              <a:t>The </a:t>
            </a:r>
            <a:r>
              <a:rPr lang="en-US" sz="2400" b="1" i="0" dirty="0">
                <a:solidFill>
                  <a:srgbClr val="000000"/>
                </a:solidFill>
                <a:effectLst/>
                <a:latin typeface="Georgia" panose="02040502050405020303" pitchFamily="18" charset="0"/>
              </a:rPr>
              <a:t>*</a:t>
            </a:r>
            <a:r>
              <a:rPr lang="en-US" sz="2400" b="0" i="0" dirty="0">
                <a:solidFill>
                  <a:srgbClr val="000000"/>
                </a:solidFill>
                <a:effectLst/>
                <a:latin typeface="Georgia" panose="02040502050405020303" pitchFamily="18" charset="0"/>
              </a:rPr>
              <a:t> iteration notation specifies that the messages in the iteration will be executed </a:t>
            </a:r>
            <a:r>
              <a:rPr lang="en-US" sz="2400" b="1" i="0" dirty="0">
                <a:solidFill>
                  <a:srgbClr val="000000"/>
                </a:solidFill>
                <a:effectLst/>
                <a:latin typeface="Georgia" panose="02040502050405020303" pitchFamily="18" charset="0"/>
              </a:rPr>
              <a:t>sequentially</a:t>
            </a:r>
            <a:r>
              <a:rPr lang="en-US" sz="2400" b="0" i="0" dirty="0">
                <a:solidFill>
                  <a:srgbClr val="000000"/>
                </a:solidFill>
                <a:effectLst/>
                <a:latin typeface="Georgia" panose="02040502050405020303" pitchFamily="18" charset="0"/>
              </a:rPr>
              <a:t>. The </a:t>
            </a:r>
            <a:r>
              <a:rPr lang="en-US" sz="2400" b="1" i="0" dirty="0">
                <a:solidFill>
                  <a:srgbClr val="000000"/>
                </a:solidFill>
                <a:effectLst/>
                <a:latin typeface="Georgia" panose="02040502050405020303" pitchFamily="18" charset="0"/>
              </a:rPr>
              <a:t>*||</a:t>
            </a:r>
            <a:r>
              <a:rPr lang="en-US" sz="2400" b="0" i="0" dirty="0">
                <a:solidFill>
                  <a:srgbClr val="000000"/>
                </a:solidFill>
                <a:effectLst/>
                <a:latin typeface="Georgia" panose="02040502050405020303" pitchFamily="18" charset="0"/>
              </a:rPr>
              <a:t> (star followed by a double vertical line) iteration notation specifies </a:t>
            </a:r>
            <a:r>
              <a:rPr lang="en-US" sz="2400" b="1" i="0" dirty="0">
                <a:solidFill>
                  <a:srgbClr val="000000"/>
                </a:solidFill>
                <a:effectLst/>
                <a:latin typeface="Georgia" panose="02040502050405020303" pitchFamily="18" charset="0"/>
              </a:rPr>
              <a:t>concurrent</a:t>
            </a:r>
            <a:r>
              <a:rPr lang="en-US" sz="2400" b="0" i="0" dirty="0">
                <a:solidFill>
                  <a:srgbClr val="000000"/>
                </a:solidFill>
                <a:effectLst/>
                <a:latin typeface="Georgia" panose="02040502050405020303" pitchFamily="18" charset="0"/>
              </a:rPr>
              <a:t> (parallel) execution of messages.</a:t>
            </a:r>
          </a:p>
          <a:p>
            <a:pPr algn="l"/>
            <a:r>
              <a:rPr lang="en-US" sz="1800" b="0" i="0" dirty="0">
                <a:solidFill>
                  <a:srgbClr val="000000"/>
                </a:solidFill>
                <a:effectLst/>
                <a:latin typeface="Arial" panose="020B0604020202020204" pitchFamily="34" charset="0"/>
                <a:cs typeface="Arial" panose="020B0604020202020204" pitchFamily="34" charset="0"/>
              </a:rPr>
              <a:t>For example,</a:t>
            </a:r>
          </a:p>
          <a:p>
            <a:pPr algn="l">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4.2c *[</a:t>
            </a:r>
            <a:r>
              <a:rPr lang="en-US" sz="1800" b="1" i="0" dirty="0" err="1">
                <a:solidFill>
                  <a:srgbClr val="000000"/>
                </a:solidFill>
                <a:effectLst/>
                <a:latin typeface="Arial" panose="020B0604020202020204" pitchFamily="34" charset="0"/>
                <a:cs typeface="Arial" panose="020B0604020202020204" pitchFamily="34" charset="0"/>
              </a:rPr>
              <a:t>i</a:t>
            </a:r>
            <a:r>
              <a:rPr lang="en-US" sz="1800" b="1" i="0" dirty="0">
                <a:solidFill>
                  <a:srgbClr val="000000"/>
                </a:solidFill>
                <a:effectLst/>
                <a:latin typeface="Arial" panose="020B0604020202020204" pitchFamily="34" charset="0"/>
                <a:cs typeface="Arial" panose="020B0604020202020204" pitchFamily="34" charset="0"/>
              </a:rPr>
              <a:t>=1..12]: search(t[</a:t>
            </a:r>
            <a:r>
              <a:rPr lang="en-US" sz="1800" b="1" i="0" dirty="0" err="1">
                <a:solidFill>
                  <a:srgbClr val="000000"/>
                </a:solidFill>
                <a:effectLst/>
                <a:latin typeface="Arial" panose="020B0604020202020204" pitchFamily="34" charset="0"/>
                <a:cs typeface="Arial" panose="020B0604020202020204" pitchFamily="34" charset="0"/>
              </a:rPr>
              <a:t>i</a:t>
            </a:r>
            <a:r>
              <a:rPr lang="en-US" sz="1800" b="1" i="0" dirty="0">
                <a:solidFill>
                  <a:srgbClr val="000000"/>
                </a:solidFill>
                <a:effectLst/>
                <a:latin typeface="Arial" panose="020B0604020202020204" pitchFamily="34" charset="0"/>
                <a:cs typeface="Arial" panose="020B0604020202020204" pitchFamily="34" charset="0"/>
              </a:rPr>
              <a:t>])</a:t>
            </a:r>
            <a:r>
              <a:rPr lang="en-US" sz="1800" b="0" i="0" dirty="0">
                <a:solidFill>
                  <a:srgbClr val="000000"/>
                </a:solidFill>
                <a:effectLst/>
                <a:latin typeface="Arial" panose="020B0604020202020204" pitchFamily="34" charset="0"/>
                <a:cs typeface="Arial" panose="020B0604020202020204" pitchFamily="34" charset="0"/>
              </a:rPr>
              <a:t> - search() will be executed 12 times, one after another</a:t>
            </a:r>
          </a:p>
          <a:p>
            <a:pPr algn="l">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4.2c *||[</a:t>
            </a:r>
            <a:r>
              <a:rPr lang="en-US" sz="1800" b="1" i="0" dirty="0" err="1">
                <a:solidFill>
                  <a:srgbClr val="000000"/>
                </a:solidFill>
                <a:effectLst/>
                <a:latin typeface="Arial" panose="020B0604020202020204" pitchFamily="34" charset="0"/>
                <a:cs typeface="Arial" panose="020B0604020202020204" pitchFamily="34" charset="0"/>
              </a:rPr>
              <a:t>i</a:t>
            </a:r>
            <a:r>
              <a:rPr lang="en-US" sz="1800" b="1" i="0" dirty="0">
                <a:solidFill>
                  <a:srgbClr val="000000"/>
                </a:solidFill>
                <a:effectLst/>
                <a:latin typeface="Arial" panose="020B0604020202020204" pitchFamily="34" charset="0"/>
                <a:cs typeface="Arial" panose="020B0604020202020204" pitchFamily="34" charset="0"/>
              </a:rPr>
              <a:t>=1..12]: search(t[</a:t>
            </a:r>
            <a:r>
              <a:rPr lang="en-US" sz="1800" b="1" i="0" dirty="0" err="1">
                <a:solidFill>
                  <a:srgbClr val="000000"/>
                </a:solidFill>
                <a:effectLst/>
                <a:latin typeface="Arial" panose="020B0604020202020204" pitchFamily="34" charset="0"/>
                <a:cs typeface="Arial" panose="020B0604020202020204" pitchFamily="34" charset="0"/>
              </a:rPr>
              <a:t>i</a:t>
            </a:r>
            <a:r>
              <a:rPr lang="en-US" sz="1800" b="1" i="0" dirty="0">
                <a:solidFill>
                  <a:srgbClr val="000000"/>
                </a:solidFill>
                <a:effectLst/>
                <a:latin typeface="Arial" panose="020B0604020202020204" pitchFamily="34" charset="0"/>
                <a:cs typeface="Arial" panose="020B0604020202020204" pitchFamily="34" charset="0"/>
              </a:rPr>
              <a:t>])</a:t>
            </a:r>
            <a:r>
              <a:rPr lang="en-US" sz="1800" b="0" i="0" dirty="0">
                <a:solidFill>
                  <a:srgbClr val="000000"/>
                </a:solidFill>
                <a:effectLst/>
                <a:latin typeface="Arial" panose="020B0604020202020204" pitchFamily="34" charset="0"/>
                <a:cs typeface="Arial" panose="020B0604020202020204" pitchFamily="34" charset="0"/>
              </a:rPr>
              <a:t> - 12 search() messages will be sent concurrently,</a:t>
            </a:r>
          </a:p>
          <a:p>
            <a:pPr algn="l">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2.2 *: notify()</a:t>
            </a:r>
            <a:r>
              <a:rPr lang="en-US" sz="1800" b="0" i="0" dirty="0">
                <a:solidFill>
                  <a:srgbClr val="000000"/>
                </a:solidFill>
                <a:effectLst/>
                <a:latin typeface="Arial" panose="020B0604020202020204" pitchFamily="34" charset="0"/>
                <a:cs typeface="Arial" panose="020B0604020202020204" pitchFamily="34" charset="0"/>
              </a:rPr>
              <a:t> - message notify() will be repeated some unspecified number of times.</a:t>
            </a:r>
          </a:p>
          <a:p>
            <a:endParaRPr lang="x-none" sz="2400" dirty="0"/>
          </a:p>
        </p:txBody>
      </p:sp>
      <p:pic>
        <p:nvPicPr>
          <p:cNvPr id="5" name="Picture 4">
            <a:extLst>
              <a:ext uri="{FF2B5EF4-FFF2-40B4-BE49-F238E27FC236}">
                <a16:creationId xmlns:a16="http://schemas.microsoft.com/office/drawing/2014/main" id="{F7E3A7B9-6F29-4B73-A13E-8F60B755FC08}"/>
              </a:ext>
            </a:extLst>
          </p:cNvPr>
          <p:cNvPicPr>
            <a:picLocks noChangeAspect="1"/>
          </p:cNvPicPr>
          <p:nvPr/>
        </p:nvPicPr>
        <p:blipFill>
          <a:blip r:embed="rId3"/>
          <a:stretch>
            <a:fillRect/>
          </a:stretch>
        </p:blipFill>
        <p:spPr>
          <a:xfrm>
            <a:off x="1752600" y="4526153"/>
            <a:ext cx="6067425" cy="2225294"/>
          </a:xfrm>
          <a:prstGeom prst="rect">
            <a:avLst/>
          </a:prstGeom>
        </p:spPr>
      </p:pic>
    </p:spTree>
    <p:extLst>
      <p:ext uri="{BB962C8B-B14F-4D97-AF65-F5344CB8AC3E}">
        <p14:creationId xmlns:p14="http://schemas.microsoft.com/office/powerpoint/2010/main" val="2386872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B162-B25A-4030-915C-486167C0276E}"/>
              </a:ext>
            </a:extLst>
          </p:cNvPr>
          <p:cNvSpPr>
            <a:spLocks noGrp="1"/>
          </p:cNvSpPr>
          <p:nvPr>
            <p:ph type="title"/>
          </p:nvPr>
        </p:nvSpPr>
        <p:spPr>
          <a:xfrm>
            <a:off x="444500" y="327406"/>
            <a:ext cx="6047740" cy="1600438"/>
          </a:xfrm>
        </p:spPr>
        <p:txBody>
          <a:bodyPr/>
          <a:lstStyle/>
          <a:p>
            <a:r>
              <a:rPr lang="en-US" sz="5400" dirty="0">
                <a:latin typeface="Times New Roman"/>
                <a:cs typeface="Times New Roman"/>
              </a:rPr>
              <a:t/>
            </a:r>
            <a:br>
              <a:rPr lang="en-US" sz="5400" dirty="0">
                <a:latin typeface="Times New Roman"/>
                <a:cs typeface="Times New Roman"/>
              </a:rPr>
            </a:br>
            <a:endParaRPr lang="x-none" dirty="0"/>
          </a:p>
        </p:txBody>
      </p:sp>
      <p:sp>
        <p:nvSpPr>
          <p:cNvPr id="3" name="Text Placeholder 2">
            <a:extLst>
              <a:ext uri="{FF2B5EF4-FFF2-40B4-BE49-F238E27FC236}">
                <a16:creationId xmlns:a16="http://schemas.microsoft.com/office/drawing/2014/main" id="{83FF9BAA-6151-4A68-8525-0E3B96A716A7}"/>
              </a:ext>
            </a:extLst>
          </p:cNvPr>
          <p:cNvSpPr>
            <a:spLocks noGrp="1"/>
          </p:cNvSpPr>
          <p:nvPr>
            <p:ph type="body" idx="1"/>
          </p:nvPr>
        </p:nvSpPr>
        <p:spPr>
          <a:xfrm>
            <a:off x="535940" y="1067838"/>
            <a:ext cx="7812405" cy="4131900"/>
          </a:xfrm>
        </p:spPr>
        <p:txBody>
          <a:bodyPr/>
          <a:lstStyle/>
          <a:p>
            <a:pPr marL="742315" lvl="1" indent="-457200" algn="just">
              <a:lnSpc>
                <a:spcPct val="100000"/>
              </a:lnSpc>
              <a:spcBef>
                <a:spcPts val="670"/>
              </a:spcBef>
              <a:buFont typeface="Arial" panose="020B0604020202020204" pitchFamily="34" charset="0"/>
              <a:buChar char="•"/>
              <a:tabLst>
                <a:tab pos="485775" algn="l"/>
              </a:tabLst>
            </a:pPr>
            <a:r>
              <a:rPr lang="en-US" sz="2800" b="1" spc="114" dirty="0">
                <a:latin typeface="Arial" panose="020B0604020202020204" pitchFamily="34" charset="0"/>
                <a:cs typeface="Arial" panose="020B0604020202020204" pitchFamily="34" charset="0"/>
              </a:rPr>
              <a:t>Return</a:t>
            </a:r>
            <a:r>
              <a:rPr lang="en-US" sz="2800" b="1" spc="-155" dirty="0">
                <a:latin typeface="Arial" panose="020B0604020202020204" pitchFamily="34" charset="0"/>
                <a:cs typeface="Arial" panose="020B0604020202020204" pitchFamily="34" charset="0"/>
              </a:rPr>
              <a:t> </a:t>
            </a:r>
            <a:r>
              <a:rPr lang="en-US" sz="2800" b="1" spc="140" dirty="0">
                <a:latin typeface="Arial" panose="020B0604020202020204" pitchFamily="34" charset="0"/>
                <a:cs typeface="Arial" panose="020B0604020202020204" pitchFamily="34" charset="0"/>
              </a:rPr>
              <a:t>value</a:t>
            </a:r>
            <a:endParaRPr lang="en-US" sz="2800" spc="160" dirty="0">
              <a:latin typeface="Arial" panose="020B0604020202020204" pitchFamily="34" charset="0"/>
              <a:cs typeface="Arial" panose="020B0604020202020204" pitchFamily="34" charset="0"/>
            </a:endParaRPr>
          </a:p>
          <a:p>
            <a:pPr marL="742315" lvl="1" indent="-457200" algn="just">
              <a:lnSpc>
                <a:spcPct val="100000"/>
              </a:lnSpc>
              <a:spcBef>
                <a:spcPts val="670"/>
              </a:spcBef>
              <a:buFont typeface="Arial" panose="020B0604020202020204" pitchFamily="34" charset="0"/>
              <a:buChar char="•"/>
              <a:tabLst>
                <a:tab pos="485775" algn="l"/>
              </a:tabLst>
            </a:pPr>
            <a:r>
              <a:rPr lang="en-US" sz="2800" spc="160" dirty="0">
                <a:latin typeface="Arial" panose="020B0604020202020204" pitchFamily="34" charset="0"/>
                <a:cs typeface="Arial" panose="020B0604020202020204" pitchFamily="34" charset="0"/>
              </a:rPr>
              <a:t>name </a:t>
            </a:r>
            <a:r>
              <a:rPr lang="en-US" sz="2800" spc="35" dirty="0">
                <a:latin typeface="Arial" panose="020B0604020202020204" pitchFamily="34" charset="0"/>
                <a:cs typeface="Arial" panose="020B0604020202020204" pitchFamily="34" charset="0"/>
              </a:rPr>
              <a:t>followed </a:t>
            </a:r>
            <a:r>
              <a:rPr lang="en-US" sz="2800" spc="40" dirty="0">
                <a:latin typeface="Arial" panose="020B0604020202020204" pitchFamily="34" charset="0"/>
                <a:cs typeface="Arial" panose="020B0604020202020204" pitchFamily="34" charset="0"/>
              </a:rPr>
              <a:t>by</a:t>
            </a:r>
            <a:r>
              <a:rPr lang="en-US" sz="2800" spc="-345" dirty="0">
                <a:latin typeface="Arial" panose="020B0604020202020204" pitchFamily="34" charset="0"/>
                <a:cs typeface="Arial" panose="020B0604020202020204" pitchFamily="34" charset="0"/>
              </a:rPr>
              <a:t> </a:t>
            </a:r>
            <a:r>
              <a:rPr lang="en-US" sz="2800" spc="-50" dirty="0">
                <a:latin typeface="Arial" panose="020B0604020202020204" pitchFamily="34" charset="0"/>
                <a:cs typeface="Arial" panose="020B0604020202020204" pitchFamily="34" charset="0"/>
              </a:rPr>
              <a:t>:=</a:t>
            </a:r>
          </a:p>
          <a:p>
            <a:pPr marL="469900" indent="-457200" algn="just">
              <a:lnSpc>
                <a:spcPct val="100000"/>
              </a:lnSpc>
              <a:spcBef>
                <a:spcPts val="670"/>
              </a:spcBef>
              <a:buClr>
                <a:srgbClr val="0AD0D9"/>
              </a:buClr>
              <a:buSzPct val="94642"/>
              <a:buFont typeface="Arial" panose="020B0604020202020204" pitchFamily="34" charset="0"/>
              <a:buChar char="•"/>
              <a:tabLst>
                <a:tab pos="365760" algn="l"/>
                <a:tab pos="366395" algn="l"/>
              </a:tabLst>
            </a:pPr>
            <a:r>
              <a:rPr lang="en-US" spc="125" dirty="0">
                <a:latin typeface="Arial" panose="020B0604020202020204" pitchFamily="34" charset="0"/>
                <a:cs typeface="Arial" panose="020B0604020202020204" pitchFamily="34" charset="0"/>
              </a:rPr>
              <a:t>Argument</a:t>
            </a:r>
            <a:r>
              <a:rPr lang="en-US" spc="-100" dirty="0">
                <a:latin typeface="Arial" panose="020B0604020202020204" pitchFamily="34" charset="0"/>
                <a:cs typeface="Arial" panose="020B0604020202020204" pitchFamily="34" charset="0"/>
              </a:rPr>
              <a:t> </a:t>
            </a:r>
            <a:r>
              <a:rPr lang="en-US" spc="150" dirty="0">
                <a:latin typeface="Arial" panose="020B0604020202020204" pitchFamily="34" charset="0"/>
                <a:cs typeface="Arial" panose="020B0604020202020204" pitchFamily="34" charset="0"/>
              </a:rPr>
              <a:t>list</a:t>
            </a:r>
          </a:p>
          <a:p>
            <a:pPr marL="995679" lvl="1" indent="-342900" algn="just">
              <a:lnSpc>
                <a:spcPct val="100000"/>
              </a:lnSpc>
              <a:spcBef>
                <a:spcPts val="605"/>
              </a:spcBef>
              <a:buFont typeface="Arial" panose="020B0604020202020204" pitchFamily="34" charset="0"/>
              <a:buChar char="•"/>
              <a:tabLst>
                <a:tab pos="824230" algn="l"/>
              </a:tabLst>
            </a:pPr>
            <a:r>
              <a:rPr lang="en-US" sz="2400" spc="114" dirty="0">
                <a:latin typeface="Arial" panose="020B0604020202020204" pitchFamily="34" charset="0"/>
                <a:cs typeface="Arial" panose="020B0604020202020204" pitchFamily="34" charset="0"/>
              </a:rPr>
              <a:t>names</a:t>
            </a:r>
            <a:r>
              <a:rPr lang="en-US" sz="2400" spc="-85" dirty="0">
                <a:latin typeface="Arial" panose="020B0604020202020204" pitchFamily="34" charset="0"/>
                <a:cs typeface="Arial" panose="020B0604020202020204" pitchFamily="34" charset="0"/>
              </a:rPr>
              <a:t> </a:t>
            </a:r>
            <a:r>
              <a:rPr lang="en-US" sz="2400" spc="100" dirty="0">
                <a:latin typeface="Arial" panose="020B0604020202020204" pitchFamily="34" charset="0"/>
                <a:cs typeface="Arial" panose="020B0604020202020204" pitchFamily="34" charset="0"/>
              </a:rPr>
              <a:t>separated</a:t>
            </a:r>
            <a:r>
              <a:rPr lang="en-US" sz="2400" spc="-10" dirty="0">
                <a:latin typeface="Arial" panose="020B0604020202020204" pitchFamily="34" charset="0"/>
                <a:cs typeface="Arial" panose="020B0604020202020204" pitchFamily="34" charset="0"/>
              </a:rPr>
              <a:t> </a:t>
            </a:r>
            <a:r>
              <a:rPr lang="en-US" sz="2400" spc="30" dirty="0">
                <a:latin typeface="Arial" panose="020B0604020202020204" pitchFamily="34" charset="0"/>
                <a:cs typeface="Arial" panose="020B0604020202020204" pitchFamily="34" charset="0"/>
              </a:rPr>
              <a:t>by</a:t>
            </a:r>
            <a:r>
              <a:rPr lang="en-US" sz="2400" spc="-114" dirty="0">
                <a:latin typeface="Arial" panose="020B0604020202020204" pitchFamily="34" charset="0"/>
                <a:cs typeface="Arial" panose="020B0604020202020204" pitchFamily="34" charset="0"/>
              </a:rPr>
              <a:t> </a:t>
            </a:r>
            <a:r>
              <a:rPr lang="en-US" sz="2400" spc="85" dirty="0">
                <a:latin typeface="Arial" panose="020B0604020202020204" pitchFamily="34" charset="0"/>
                <a:cs typeface="Arial" panose="020B0604020202020204" pitchFamily="34" charset="0"/>
              </a:rPr>
              <a:t>commas,</a:t>
            </a:r>
            <a:r>
              <a:rPr lang="en-US" sz="2400" spc="-45" dirty="0">
                <a:latin typeface="Arial" panose="020B0604020202020204" pitchFamily="34" charset="0"/>
                <a:cs typeface="Arial" panose="020B0604020202020204" pitchFamily="34" charset="0"/>
              </a:rPr>
              <a:t> </a:t>
            </a:r>
            <a:r>
              <a:rPr lang="en-US" sz="2400" spc="100" dirty="0">
                <a:latin typeface="Arial" panose="020B0604020202020204" pitchFamily="34" charset="0"/>
                <a:cs typeface="Arial" panose="020B0604020202020204" pitchFamily="34" charset="0"/>
              </a:rPr>
              <a:t>within</a:t>
            </a:r>
            <a:r>
              <a:rPr lang="en-US" sz="2400" spc="-80" dirty="0">
                <a:latin typeface="Arial" panose="020B0604020202020204" pitchFamily="34" charset="0"/>
                <a:cs typeface="Arial" panose="020B0604020202020204" pitchFamily="34" charset="0"/>
              </a:rPr>
              <a:t> </a:t>
            </a:r>
            <a:r>
              <a:rPr lang="en-US" sz="2400" spc="140" dirty="0">
                <a:latin typeface="Arial" panose="020B0604020202020204" pitchFamily="34" charset="0"/>
                <a:cs typeface="Arial" panose="020B0604020202020204" pitchFamily="34" charset="0"/>
              </a:rPr>
              <a:t>round</a:t>
            </a:r>
            <a:r>
              <a:rPr lang="en-US" sz="2400" spc="5" dirty="0">
                <a:latin typeface="Arial" panose="020B0604020202020204" pitchFamily="34" charset="0"/>
                <a:cs typeface="Arial" panose="020B0604020202020204" pitchFamily="34" charset="0"/>
              </a:rPr>
              <a:t> </a:t>
            </a:r>
            <a:r>
              <a:rPr lang="en-US" sz="2400" spc="80" dirty="0">
                <a:latin typeface="Arial" panose="020B0604020202020204" pitchFamily="34" charset="0"/>
                <a:cs typeface="Arial" panose="020B0604020202020204" pitchFamily="34" charset="0"/>
              </a:rPr>
              <a:t>brackets</a:t>
            </a:r>
            <a:endParaRPr lang="en-US" sz="2400" dirty="0">
              <a:latin typeface="Arial" panose="020B0604020202020204" pitchFamily="34" charset="0"/>
              <a:cs typeface="Arial" panose="020B0604020202020204" pitchFamily="34" charset="0"/>
            </a:endParaRPr>
          </a:p>
          <a:p>
            <a:pPr marL="995680" lvl="1" indent="-342900" algn="just">
              <a:lnSpc>
                <a:spcPct val="100000"/>
              </a:lnSpc>
              <a:spcBef>
                <a:spcPts val="580"/>
              </a:spcBef>
              <a:buFont typeface="Arial" panose="020B0604020202020204" pitchFamily="34" charset="0"/>
              <a:buChar char="•"/>
              <a:tabLst>
                <a:tab pos="819150" algn="l"/>
              </a:tabLst>
            </a:pPr>
            <a:r>
              <a:rPr lang="en-US" sz="2400" dirty="0">
                <a:latin typeface="Arial" panose="020B0604020202020204" pitchFamily="34" charset="0"/>
                <a:cs typeface="Arial" panose="020B0604020202020204" pitchFamily="34" charset="0"/>
              </a:rPr>
              <a:t>Types </a:t>
            </a:r>
            <a:r>
              <a:rPr lang="en-US" sz="2400" spc="20" dirty="0">
                <a:latin typeface="Arial" panose="020B0604020202020204" pitchFamily="34" charset="0"/>
                <a:cs typeface="Arial" panose="020B0604020202020204" pitchFamily="34" charset="0"/>
              </a:rPr>
              <a:t>of </a:t>
            </a:r>
            <a:r>
              <a:rPr lang="en-US" sz="2400" spc="65" dirty="0">
                <a:latin typeface="Arial" panose="020B0604020202020204" pitchFamily="34" charset="0"/>
                <a:cs typeface="Arial" panose="020B0604020202020204" pitchFamily="34" charset="0"/>
              </a:rPr>
              <a:t>message</a:t>
            </a:r>
            <a:r>
              <a:rPr lang="en-US" sz="2400" spc="-165" dirty="0">
                <a:latin typeface="Arial" panose="020B0604020202020204" pitchFamily="34" charset="0"/>
                <a:cs typeface="Arial" panose="020B0604020202020204" pitchFamily="34" charset="0"/>
              </a:rPr>
              <a:t> </a:t>
            </a:r>
            <a:r>
              <a:rPr lang="en-US" sz="2400" spc="45" dirty="0">
                <a:latin typeface="Arial" panose="020B0604020202020204" pitchFamily="34" charset="0"/>
                <a:cs typeface="Arial" panose="020B0604020202020204" pitchFamily="34" charset="0"/>
              </a:rPr>
              <a:t>flows</a:t>
            </a:r>
          </a:p>
          <a:p>
            <a:pPr marL="652780" lvl="1" algn="just">
              <a:lnSpc>
                <a:spcPct val="100000"/>
              </a:lnSpc>
              <a:spcBef>
                <a:spcPts val="580"/>
              </a:spcBef>
              <a:tabLst>
                <a:tab pos="819150" algn="l"/>
              </a:tabLst>
            </a:pPr>
            <a:endParaRPr lang="en-US" sz="2400" dirty="0">
              <a:latin typeface="Arial" panose="020B0604020202020204" pitchFamily="34" charset="0"/>
              <a:cs typeface="Arial" panose="020B0604020202020204" pitchFamily="34" charset="0"/>
            </a:endParaRPr>
          </a:p>
          <a:p>
            <a:pPr marL="285115" lvl="1" algn="just">
              <a:lnSpc>
                <a:spcPct val="100000"/>
              </a:lnSpc>
              <a:spcBef>
                <a:spcPts val="670"/>
              </a:spcBef>
              <a:tabLst>
                <a:tab pos="485775" algn="l"/>
              </a:tabLst>
            </a:pPr>
            <a:endParaRPr lang="en-US" sz="2800" dirty="0">
              <a:latin typeface="Arial" panose="020B0604020202020204" pitchFamily="34" charset="0"/>
              <a:cs typeface="Arial" panose="020B0604020202020204" pitchFamily="34" charset="0"/>
            </a:endParaRPr>
          </a:p>
          <a:p>
            <a:pPr algn="just"/>
            <a:endParaRPr 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6467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DD631F-6A33-9455-FE9E-928F70A36241}"/>
              </a:ext>
            </a:extLst>
          </p:cNvPr>
          <p:cNvSpPr>
            <a:spLocks noGrp="1"/>
          </p:cNvSpPr>
          <p:nvPr>
            <p:ph type="body" idx="1"/>
          </p:nvPr>
        </p:nvSpPr>
        <p:spPr/>
        <p:txBody>
          <a:bodyPr/>
          <a:lstStyle/>
          <a:p>
            <a:endParaRPr lang="en-PK" dirty="0"/>
          </a:p>
        </p:txBody>
      </p:sp>
      <p:pic>
        <p:nvPicPr>
          <p:cNvPr id="5" name="Picture 4">
            <a:extLst>
              <a:ext uri="{FF2B5EF4-FFF2-40B4-BE49-F238E27FC236}">
                <a16:creationId xmlns:a16="http://schemas.microsoft.com/office/drawing/2014/main" id="{E734FC06-B7F3-F39F-EEC1-1457A8EC62B0}"/>
              </a:ext>
            </a:extLst>
          </p:cNvPr>
          <p:cNvPicPr>
            <a:picLocks noChangeAspect="1"/>
          </p:cNvPicPr>
          <p:nvPr/>
        </p:nvPicPr>
        <p:blipFill>
          <a:blip r:embed="rId2"/>
          <a:stretch>
            <a:fillRect/>
          </a:stretch>
        </p:blipFill>
        <p:spPr>
          <a:xfrm>
            <a:off x="0" y="152400"/>
            <a:ext cx="9144000" cy="6324600"/>
          </a:xfrm>
          <a:prstGeom prst="rect">
            <a:avLst/>
          </a:prstGeom>
        </p:spPr>
      </p:pic>
    </p:spTree>
    <p:extLst>
      <p:ext uri="{BB962C8B-B14F-4D97-AF65-F5344CB8AC3E}">
        <p14:creationId xmlns:p14="http://schemas.microsoft.com/office/powerpoint/2010/main" val="3529798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82DC5-8844-47B2-7BE7-3B415613F746}"/>
              </a:ext>
            </a:extLst>
          </p:cNvPr>
          <p:cNvSpPr>
            <a:spLocks noGrp="1"/>
          </p:cNvSpPr>
          <p:nvPr>
            <p:ph type="body" idx="1"/>
          </p:nvPr>
        </p:nvSpPr>
        <p:spPr/>
        <p:txBody>
          <a:bodyPr/>
          <a:lstStyle/>
          <a:p>
            <a:endParaRPr lang="en-PK" dirty="0"/>
          </a:p>
        </p:txBody>
      </p:sp>
      <p:pic>
        <p:nvPicPr>
          <p:cNvPr id="5" name="Picture 4">
            <a:extLst>
              <a:ext uri="{FF2B5EF4-FFF2-40B4-BE49-F238E27FC236}">
                <a16:creationId xmlns:a16="http://schemas.microsoft.com/office/drawing/2014/main" id="{D9547BC2-EFA3-57F8-527A-C112FD6DF945}"/>
              </a:ext>
            </a:extLst>
          </p:cNvPr>
          <p:cNvPicPr>
            <a:picLocks noChangeAspect="1"/>
          </p:cNvPicPr>
          <p:nvPr/>
        </p:nvPicPr>
        <p:blipFill>
          <a:blip r:embed="rId2"/>
          <a:stretch>
            <a:fillRect/>
          </a:stretch>
        </p:blipFill>
        <p:spPr>
          <a:xfrm>
            <a:off x="0" y="-228600"/>
            <a:ext cx="9144000" cy="6934200"/>
          </a:xfrm>
          <a:prstGeom prst="rect">
            <a:avLst/>
          </a:prstGeom>
        </p:spPr>
      </p:pic>
    </p:spTree>
    <p:extLst>
      <p:ext uri="{BB962C8B-B14F-4D97-AF65-F5344CB8AC3E}">
        <p14:creationId xmlns:p14="http://schemas.microsoft.com/office/powerpoint/2010/main" val="306425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4E91-13F0-4E5C-8A1D-3954FE189096}"/>
              </a:ext>
            </a:extLst>
          </p:cNvPr>
          <p:cNvSpPr>
            <a:spLocks noGrp="1"/>
          </p:cNvSpPr>
          <p:nvPr>
            <p:ph type="title"/>
          </p:nvPr>
        </p:nvSpPr>
        <p:spPr>
          <a:xfrm>
            <a:off x="444500" y="327406"/>
            <a:ext cx="6047740" cy="830997"/>
          </a:xfrm>
        </p:spPr>
        <p:txBody>
          <a:bodyPr/>
          <a:lstStyle/>
          <a:p>
            <a:r>
              <a:rPr lang="en-US" sz="5400" b="1" spc="-200" dirty="0">
                <a:latin typeface="Trebuchet MS"/>
                <a:cs typeface="Trebuchet MS"/>
              </a:rPr>
              <a:t>Sequence diagram</a:t>
            </a:r>
            <a:endParaRPr lang="x-none" dirty="0"/>
          </a:p>
        </p:txBody>
      </p:sp>
      <p:sp>
        <p:nvSpPr>
          <p:cNvPr id="3" name="Text Placeholder 2">
            <a:extLst>
              <a:ext uri="{FF2B5EF4-FFF2-40B4-BE49-F238E27FC236}">
                <a16:creationId xmlns:a16="http://schemas.microsoft.com/office/drawing/2014/main" id="{E4AACA64-EE9E-4B4A-9532-B809BEC1D84E}"/>
              </a:ext>
            </a:extLst>
          </p:cNvPr>
          <p:cNvSpPr>
            <a:spLocks noGrp="1"/>
          </p:cNvSpPr>
          <p:nvPr>
            <p:ph type="body" idx="1"/>
          </p:nvPr>
        </p:nvSpPr>
        <p:spPr>
          <a:xfrm>
            <a:off x="535940" y="1067838"/>
            <a:ext cx="7812405" cy="3447098"/>
          </a:xfrm>
        </p:spPr>
        <p:txBody>
          <a:bodyPr/>
          <a:lstStyle/>
          <a:p>
            <a:pPr algn="l"/>
            <a:r>
              <a:rPr lang="en-US" b="0" i="0" dirty="0">
                <a:solidFill>
                  <a:srgbClr val="1F1F1F"/>
                </a:solidFill>
                <a:effectLst/>
                <a:latin typeface="Source Sans Pro" panose="020B0503030403020204" pitchFamily="34" charset="0"/>
              </a:rPr>
              <a:t>Sequence Diagrams are used to show your team how objects in your program interact with each other to complete tasks. </a:t>
            </a:r>
            <a:endParaRPr lang="en-US" b="0" i="0" dirty="0">
              <a:effectLst/>
              <a:latin typeface="OpenSans"/>
            </a:endParaRPr>
          </a:p>
          <a:p>
            <a:pPr algn="l"/>
            <a:r>
              <a:rPr lang="en-US" b="0" i="0" dirty="0">
                <a:solidFill>
                  <a:srgbClr val="1F1F1F"/>
                </a:solidFill>
                <a:effectLst/>
                <a:latin typeface="Source Sans Pro" panose="020B0503030403020204" pitchFamily="34" charset="0"/>
              </a:rPr>
              <a:t>Simply put, think of a sequence diagram like a map of conversations between different people, </a:t>
            </a:r>
            <a:endParaRPr lang="en-US" b="0" i="0" dirty="0">
              <a:effectLst/>
              <a:latin typeface="OpenSans"/>
            </a:endParaRPr>
          </a:p>
          <a:p>
            <a:pPr algn="l"/>
            <a:r>
              <a:rPr lang="en-US" b="0" i="0" dirty="0">
                <a:solidFill>
                  <a:srgbClr val="1F1F1F"/>
                </a:solidFill>
                <a:effectLst/>
                <a:latin typeface="Source Sans Pro" panose="020B0503030403020204" pitchFamily="34" charset="0"/>
              </a:rPr>
              <a:t>where this map follows all the messages sent from person to person.</a:t>
            </a:r>
            <a:endParaRPr lang="en-US" b="0" i="0" dirty="0">
              <a:effectLst/>
              <a:latin typeface="OpenSans"/>
            </a:endParaRPr>
          </a:p>
          <a:p>
            <a:endParaRPr lang="x-none" dirty="0"/>
          </a:p>
        </p:txBody>
      </p:sp>
    </p:spTree>
    <p:extLst>
      <p:ext uri="{BB962C8B-B14F-4D97-AF65-F5344CB8AC3E}">
        <p14:creationId xmlns:p14="http://schemas.microsoft.com/office/powerpoint/2010/main" val="156453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D52D-F64D-4AC7-A95D-EE6AF41F1DCE}"/>
              </a:ext>
            </a:extLst>
          </p:cNvPr>
          <p:cNvSpPr>
            <a:spLocks noGrp="1"/>
          </p:cNvSpPr>
          <p:nvPr>
            <p:ph type="title"/>
          </p:nvPr>
        </p:nvSpPr>
        <p:spPr>
          <a:xfrm>
            <a:off x="444500" y="327406"/>
            <a:ext cx="6047740" cy="430887"/>
          </a:xfrm>
        </p:spPr>
        <p:txBody>
          <a:bodyPr/>
          <a:lstStyle/>
          <a:p>
            <a:r>
              <a:rPr lang="en-US" sz="2800" spc="-5" dirty="0"/>
              <a:t>Multiplicity </a:t>
            </a:r>
            <a:r>
              <a:rPr lang="en-US" sz="2800" spc="-45" dirty="0"/>
              <a:t>in </a:t>
            </a:r>
            <a:r>
              <a:rPr lang="en-US" sz="2800" spc="-125" dirty="0"/>
              <a:t>Collaboration</a:t>
            </a:r>
            <a:r>
              <a:rPr lang="en-US" sz="2800" spc="-595" dirty="0"/>
              <a:t> </a:t>
            </a:r>
            <a:r>
              <a:rPr lang="en-US" sz="2800" spc="-225" dirty="0"/>
              <a:t>Diagrams</a:t>
            </a:r>
            <a:endParaRPr lang="x-none" sz="2800" dirty="0"/>
          </a:p>
        </p:txBody>
      </p:sp>
      <p:sp>
        <p:nvSpPr>
          <p:cNvPr id="3" name="Text Placeholder 2">
            <a:extLst>
              <a:ext uri="{FF2B5EF4-FFF2-40B4-BE49-F238E27FC236}">
                <a16:creationId xmlns:a16="http://schemas.microsoft.com/office/drawing/2014/main" id="{758DCBDC-BEB2-4E05-8BF3-2D7C3D2119B2}"/>
              </a:ext>
            </a:extLst>
          </p:cNvPr>
          <p:cNvSpPr>
            <a:spLocks noGrp="1"/>
          </p:cNvSpPr>
          <p:nvPr>
            <p:ph type="body" idx="1"/>
          </p:nvPr>
        </p:nvSpPr>
        <p:spPr>
          <a:xfrm>
            <a:off x="535940" y="1067838"/>
            <a:ext cx="7812405" cy="3447098"/>
          </a:xfrm>
        </p:spPr>
        <p:txBody>
          <a:bodyPr/>
          <a:lstStyle/>
          <a:p>
            <a:pPr algn="just"/>
            <a:r>
              <a:rPr lang="en-US" sz="2800" spc="130" dirty="0">
                <a:latin typeface="Arial" panose="020B0604020202020204" pitchFamily="34" charset="0"/>
                <a:cs typeface="Arial" panose="020B0604020202020204" pitchFamily="34" charset="0"/>
              </a:rPr>
              <a:t>How</a:t>
            </a:r>
            <a:r>
              <a:rPr lang="en-US" sz="2800" spc="-140" dirty="0">
                <a:latin typeface="Arial" panose="020B0604020202020204" pitchFamily="34" charset="0"/>
                <a:cs typeface="Arial" panose="020B0604020202020204" pitchFamily="34" charset="0"/>
              </a:rPr>
              <a:t> </a:t>
            </a:r>
            <a:r>
              <a:rPr lang="en-US" sz="2800" spc="140" dirty="0">
                <a:latin typeface="Arial" panose="020B0604020202020204" pitchFamily="34" charset="0"/>
                <a:cs typeface="Arial" panose="020B0604020202020204" pitchFamily="34" charset="0"/>
              </a:rPr>
              <a:t>can</a:t>
            </a:r>
            <a:r>
              <a:rPr lang="en-US" sz="2800" spc="-65" dirty="0">
                <a:latin typeface="Arial" panose="020B0604020202020204" pitchFamily="34" charset="0"/>
                <a:cs typeface="Arial" panose="020B0604020202020204" pitchFamily="34" charset="0"/>
              </a:rPr>
              <a:t> </a:t>
            </a:r>
            <a:r>
              <a:rPr lang="en-US" sz="2800" spc="185" dirty="0">
                <a:latin typeface="Arial" panose="020B0604020202020204" pitchFamily="34" charset="0"/>
                <a:cs typeface="Arial" panose="020B0604020202020204" pitchFamily="34" charset="0"/>
              </a:rPr>
              <a:t>messages</a:t>
            </a:r>
            <a:r>
              <a:rPr lang="en-US" sz="2800" spc="-125" dirty="0">
                <a:latin typeface="Arial" panose="020B0604020202020204" pitchFamily="34" charset="0"/>
                <a:cs typeface="Arial" panose="020B0604020202020204" pitchFamily="34" charset="0"/>
              </a:rPr>
              <a:t> </a:t>
            </a:r>
            <a:r>
              <a:rPr lang="en-US" sz="2800" spc="204" dirty="0">
                <a:latin typeface="Arial" panose="020B0604020202020204" pitchFamily="34" charset="0"/>
                <a:cs typeface="Arial" panose="020B0604020202020204" pitchFamily="34" charset="0"/>
              </a:rPr>
              <a:t>sent</a:t>
            </a:r>
            <a:r>
              <a:rPr lang="en-US" sz="2800" spc="-125" dirty="0">
                <a:latin typeface="Arial" panose="020B0604020202020204" pitchFamily="34" charset="0"/>
                <a:cs typeface="Arial" panose="020B0604020202020204" pitchFamily="34" charset="0"/>
              </a:rPr>
              <a:t> </a:t>
            </a:r>
            <a:r>
              <a:rPr lang="en-US" sz="2800" spc="190" dirty="0">
                <a:latin typeface="Arial" panose="020B0604020202020204" pitchFamily="34" charset="0"/>
                <a:cs typeface="Arial" panose="020B0604020202020204" pitchFamily="34" charset="0"/>
              </a:rPr>
              <a:t>to</a:t>
            </a:r>
            <a:r>
              <a:rPr lang="en-US" sz="2800" spc="-155" dirty="0">
                <a:latin typeface="Arial" panose="020B0604020202020204" pitchFamily="34" charset="0"/>
                <a:cs typeface="Arial" panose="020B0604020202020204" pitchFamily="34" charset="0"/>
              </a:rPr>
              <a:t> </a:t>
            </a:r>
            <a:r>
              <a:rPr lang="en-US" sz="2800" spc="95" dirty="0">
                <a:latin typeface="Arial" panose="020B0604020202020204" pitchFamily="34" charset="0"/>
                <a:cs typeface="Arial" panose="020B0604020202020204" pitchFamily="34" charset="0"/>
              </a:rPr>
              <a:t>a</a:t>
            </a:r>
            <a:r>
              <a:rPr lang="en-US" sz="2800" spc="-110" dirty="0">
                <a:latin typeface="Arial" panose="020B0604020202020204" pitchFamily="34" charset="0"/>
                <a:cs typeface="Arial" panose="020B0604020202020204" pitchFamily="34" charset="0"/>
              </a:rPr>
              <a:t> </a:t>
            </a:r>
            <a:r>
              <a:rPr lang="en-US" sz="2800" spc="150" dirty="0">
                <a:latin typeface="Arial" panose="020B0604020202020204" pitchFamily="34" charset="0"/>
                <a:cs typeface="Arial" panose="020B0604020202020204" pitchFamily="34" charset="0"/>
              </a:rPr>
              <a:t>multiplicity</a:t>
            </a:r>
            <a:r>
              <a:rPr lang="en-US" sz="2800" spc="-80" dirty="0">
                <a:latin typeface="Arial" panose="020B0604020202020204" pitchFamily="34" charset="0"/>
                <a:cs typeface="Arial" panose="020B0604020202020204" pitchFamily="34" charset="0"/>
              </a:rPr>
              <a:t> </a:t>
            </a:r>
            <a:r>
              <a:rPr lang="en-US" sz="2800" spc="60" dirty="0">
                <a:latin typeface="Arial" panose="020B0604020202020204" pitchFamily="34" charset="0"/>
                <a:cs typeface="Arial" panose="020B0604020202020204" pitchFamily="34" charset="0"/>
              </a:rPr>
              <a:t>(e.g.,  </a:t>
            </a:r>
            <a:r>
              <a:rPr lang="en-US" sz="2800" spc="160" dirty="0">
                <a:latin typeface="Arial" panose="020B0604020202020204" pitchFamily="34" charset="0"/>
                <a:cs typeface="Arial" panose="020B0604020202020204" pitchFamily="34" charset="0"/>
              </a:rPr>
              <a:t>an </a:t>
            </a:r>
            <a:r>
              <a:rPr lang="en-US" sz="2800" spc="30" dirty="0">
                <a:latin typeface="Arial" panose="020B0604020202020204" pitchFamily="34" charset="0"/>
                <a:cs typeface="Arial" panose="020B0604020202020204" pitchFamily="34" charset="0"/>
              </a:rPr>
              <a:t>array) </a:t>
            </a:r>
            <a:r>
              <a:rPr lang="en-US" sz="2800" spc="165" dirty="0">
                <a:latin typeface="Arial" panose="020B0604020202020204" pitchFamily="34" charset="0"/>
                <a:cs typeface="Arial" panose="020B0604020202020204" pitchFamily="34" charset="0"/>
              </a:rPr>
              <a:t>of</a:t>
            </a:r>
            <a:r>
              <a:rPr lang="en-US" sz="2800" spc="-390" dirty="0">
                <a:latin typeface="Arial" panose="020B0604020202020204" pitchFamily="34" charset="0"/>
                <a:cs typeface="Arial" panose="020B0604020202020204" pitchFamily="34" charset="0"/>
              </a:rPr>
              <a:t> </a:t>
            </a:r>
            <a:r>
              <a:rPr lang="en-US" sz="2800" spc="150" dirty="0">
                <a:latin typeface="Arial" panose="020B0604020202020204" pitchFamily="34" charset="0"/>
                <a:cs typeface="Arial" panose="020B0604020202020204" pitchFamily="34" charset="0"/>
              </a:rPr>
              <a:t>objects</a:t>
            </a:r>
            <a:r>
              <a:rPr lang="en-US" sz="2800" spc="-70" dirty="0">
                <a:latin typeface="Arial" panose="020B0604020202020204" pitchFamily="34" charset="0"/>
                <a:cs typeface="Arial" panose="020B0604020202020204" pitchFamily="34" charset="0"/>
              </a:rPr>
              <a:t> </a:t>
            </a:r>
            <a:r>
              <a:rPr lang="en-US" sz="2800" spc="200" dirty="0">
                <a:latin typeface="Arial" panose="020B0604020202020204" pitchFamily="34" charset="0"/>
                <a:cs typeface="Arial" panose="020B0604020202020204" pitchFamily="34" charset="0"/>
              </a:rPr>
              <a:t>be </a:t>
            </a:r>
            <a:r>
              <a:rPr lang="en-US" sz="2800" spc="130" dirty="0">
                <a:latin typeface="Arial" panose="020B0604020202020204" pitchFamily="34" charset="0"/>
                <a:cs typeface="Arial" panose="020B0604020202020204" pitchFamily="34" charset="0"/>
              </a:rPr>
              <a:t>represented?</a:t>
            </a:r>
          </a:p>
          <a:p>
            <a:pPr algn="just"/>
            <a:r>
              <a:rPr lang="en-US" sz="2800" spc="-140" dirty="0">
                <a:solidFill>
                  <a:srgbClr val="000000"/>
                </a:solidFill>
                <a:latin typeface="Times New Roman"/>
                <a:cs typeface="Times New Roman"/>
              </a:rPr>
              <a:t>A </a:t>
            </a:r>
            <a:r>
              <a:rPr lang="en-US" sz="2800" spc="70" dirty="0">
                <a:solidFill>
                  <a:srgbClr val="000000"/>
                </a:solidFill>
                <a:latin typeface="Times New Roman"/>
                <a:cs typeface="Times New Roman"/>
              </a:rPr>
              <a:t>server </a:t>
            </a:r>
            <a:r>
              <a:rPr lang="en-US" sz="2800" spc="95" dirty="0">
                <a:solidFill>
                  <a:srgbClr val="000000"/>
                </a:solidFill>
                <a:latin typeface="Times New Roman"/>
                <a:cs typeface="Times New Roman"/>
              </a:rPr>
              <a:t>object </a:t>
            </a:r>
            <a:r>
              <a:rPr lang="en-US" sz="2800" spc="125" dirty="0">
                <a:solidFill>
                  <a:srgbClr val="000000"/>
                </a:solidFill>
                <a:latin typeface="Times New Roman"/>
                <a:cs typeface="Times New Roman"/>
              </a:rPr>
              <a:t>needs </a:t>
            </a:r>
            <a:r>
              <a:rPr lang="en-US" sz="2800" spc="140" dirty="0">
                <a:solidFill>
                  <a:srgbClr val="000000"/>
                </a:solidFill>
                <a:latin typeface="Times New Roman"/>
                <a:cs typeface="Times New Roman"/>
              </a:rPr>
              <a:t>to </a:t>
            </a:r>
            <a:r>
              <a:rPr lang="en-US" sz="2800" spc="135" dirty="0">
                <a:solidFill>
                  <a:srgbClr val="000000"/>
                </a:solidFill>
                <a:latin typeface="Times New Roman"/>
                <a:cs typeface="Times New Roman"/>
              </a:rPr>
              <a:t>send </a:t>
            </a:r>
            <a:r>
              <a:rPr lang="en-US" sz="2800" spc="95" dirty="0">
                <a:solidFill>
                  <a:srgbClr val="000000"/>
                </a:solidFill>
                <a:latin typeface="Times New Roman"/>
                <a:cs typeface="Times New Roman"/>
              </a:rPr>
              <a:t>a </a:t>
            </a:r>
            <a:r>
              <a:rPr lang="en-US" sz="2800" spc="80" dirty="0">
                <a:solidFill>
                  <a:srgbClr val="000000"/>
                </a:solidFill>
                <a:latin typeface="Times New Roman"/>
                <a:cs typeface="Times New Roman"/>
              </a:rPr>
              <a:t>message </a:t>
            </a:r>
            <a:r>
              <a:rPr lang="en-US" sz="2800" spc="145" dirty="0">
                <a:solidFill>
                  <a:srgbClr val="000000"/>
                </a:solidFill>
                <a:latin typeface="Times New Roman"/>
                <a:cs typeface="Times New Roman"/>
              </a:rPr>
              <a:t>to </a:t>
            </a:r>
            <a:r>
              <a:rPr lang="en-US" sz="2800" spc="10" dirty="0">
                <a:solidFill>
                  <a:srgbClr val="000000"/>
                </a:solidFill>
                <a:latin typeface="Times New Roman"/>
                <a:cs typeface="Times New Roman"/>
              </a:rPr>
              <a:t>each  </a:t>
            </a:r>
            <a:r>
              <a:rPr lang="en-US" sz="2800" spc="110" dirty="0">
                <a:solidFill>
                  <a:srgbClr val="000000"/>
                </a:solidFill>
                <a:latin typeface="Times New Roman"/>
                <a:cs typeface="Times New Roman"/>
              </a:rPr>
              <a:t>user </a:t>
            </a:r>
            <a:r>
              <a:rPr lang="en-US" sz="2800" spc="60" dirty="0">
                <a:solidFill>
                  <a:srgbClr val="000000"/>
                </a:solidFill>
                <a:latin typeface="Times New Roman"/>
                <a:cs typeface="Times New Roman"/>
              </a:rPr>
              <a:t>logged</a:t>
            </a:r>
            <a:r>
              <a:rPr lang="en-US" sz="2800" spc="819" dirty="0">
                <a:solidFill>
                  <a:srgbClr val="000000"/>
                </a:solidFill>
                <a:latin typeface="Times New Roman"/>
                <a:cs typeface="Times New Roman"/>
              </a:rPr>
              <a:t> </a:t>
            </a:r>
            <a:r>
              <a:rPr lang="en-US" sz="2800" spc="80" dirty="0">
                <a:solidFill>
                  <a:srgbClr val="000000"/>
                </a:solidFill>
                <a:latin typeface="Times New Roman"/>
                <a:cs typeface="Times New Roman"/>
              </a:rPr>
              <a:t>in, </a:t>
            </a:r>
            <a:r>
              <a:rPr lang="en-US" sz="2800" spc="170" dirty="0">
                <a:solidFill>
                  <a:srgbClr val="000000"/>
                </a:solidFill>
                <a:latin typeface="Times New Roman"/>
                <a:cs typeface="Times New Roman"/>
              </a:rPr>
              <a:t>and </a:t>
            </a:r>
            <a:r>
              <a:rPr lang="en-US" sz="2800" spc="155" dirty="0">
                <a:solidFill>
                  <a:srgbClr val="000000"/>
                </a:solidFill>
                <a:latin typeface="Times New Roman"/>
                <a:cs typeface="Times New Roman"/>
              </a:rPr>
              <a:t>another </a:t>
            </a:r>
            <a:r>
              <a:rPr lang="en-US" sz="2800" spc="80" dirty="0">
                <a:solidFill>
                  <a:srgbClr val="000000"/>
                </a:solidFill>
                <a:latin typeface="Times New Roman"/>
                <a:cs typeface="Times New Roman"/>
              </a:rPr>
              <a:t>message </a:t>
            </a:r>
            <a:r>
              <a:rPr lang="en-US" sz="2800" spc="140" dirty="0">
                <a:solidFill>
                  <a:srgbClr val="000000"/>
                </a:solidFill>
                <a:latin typeface="Times New Roman"/>
                <a:cs typeface="Times New Roman"/>
              </a:rPr>
              <a:t>to </a:t>
            </a:r>
            <a:r>
              <a:rPr lang="en-US" sz="2800" spc="170" dirty="0">
                <a:solidFill>
                  <a:srgbClr val="000000"/>
                </a:solidFill>
                <a:latin typeface="Times New Roman"/>
                <a:cs typeface="Times New Roman"/>
              </a:rPr>
              <a:t>the </a:t>
            </a:r>
            <a:r>
              <a:rPr lang="en-US" sz="2800" spc="140" dirty="0">
                <a:solidFill>
                  <a:srgbClr val="000000"/>
                </a:solidFill>
                <a:latin typeface="Times New Roman"/>
                <a:cs typeface="Times New Roman"/>
              </a:rPr>
              <a:t>audit  </a:t>
            </a:r>
            <a:r>
              <a:rPr lang="en-US" sz="2800" spc="95" dirty="0">
                <a:solidFill>
                  <a:srgbClr val="000000"/>
                </a:solidFill>
                <a:latin typeface="Times New Roman"/>
                <a:cs typeface="Times New Roman"/>
              </a:rPr>
              <a:t>object</a:t>
            </a:r>
            <a:r>
              <a:rPr lang="en-US" sz="2800" spc="-90" dirty="0">
                <a:solidFill>
                  <a:srgbClr val="000000"/>
                </a:solidFill>
                <a:latin typeface="Times New Roman"/>
                <a:cs typeface="Times New Roman"/>
              </a:rPr>
              <a:t> </a:t>
            </a:r>
            <a:r>
              <a:rPr lang="en-US" sz="2800" spc="100" dirty="0">
                <a:solidFill>
                  <a:srgbClr val="000000"/>
                </a:solidFill>
                <a:latin typeface="Times New Roman"/>
                <a:cs typeface="Times New Roman"/>
              </a:rPr>
              <a:t>(which</a:t>
            </a:r>
            <a:r>
              <a:rPr lang="en-US" sz="2800" spc="-40" dirty="0">
                <a:solidFill>
                  <a:srgbClr val="000000"/>
                </a:solidFill>
                <a:latin typeface="Times New Roman"/>
                <a:cs typeface="Times New Roman"/>
              </a:rPr>
              <a:t> </a:t>
            </a:r>
            <a:r>
              <a:rPr lang="en-US" sz="2800" spc="85" dirty="0">
                <a:solidFill>
                  <a:srgbClr val="000000"/>
                </a:solidFill>
                <a:latin typeface="Times New Roman"/>
                <a:cs typeface="Times New Roman"/>
              </a:rPr>
              <a:t>keeps</a:t>
            </a:r>
            <a:r>
              <a:rPr lang="en-US" sz="2800" spc="-135" dirty="0">
                <a:solidFill>
                  <a:srgbClr val="000000"/>
                </a:solidFill>
                <a:latin typeface="Times New Roman"/>
                <a:cs typeface="Times New Roman"/>
              </a:rPr>
              <a:t> </a:t>
            </a:r>
            <a:r>
              <a:rPr lang="en-US" sz="2800" spc="95" dirty="0">
                <a:solidFill>
                  <a:srgbClr val="000000"/>
                </a:solidFill>
                <a:latin typeface="Times New Roman"/>
                <a:cs typeface="Times New Roman"/>
              </a:rPr>
              <a:t>a</a:t>
            </a:r>
            <a:r>
              <a:rPr lang="en-US" sz="2800" spc="-90" dirty="0">
                <a:solidFill>
                  <a:srgbClr val="000000"/>
                </a:solidFill>
                <a:latin typeface="Times New Roman"/>
                <a:cs typeface="Times New Roman"/>
              </a:rPr>
              <a:t> </a:t>
            </a:r>
            <a:r>
              <a:rPr lang="en-US" sz="2800" spc="105" dirty="0">
                <a:solidFill>
                  <a:srgbClr val="000000"/>
                </a:solidFill>
                <a:latin typeface="Times New Roman"/>
                <a:cs typeface="Times New Roman"/>
              </a:rPr>
              <a:t>track</a:t>
            </a:r>
            <a:r>
              <a:rPr lang="en-US" sz="2800" spc="-85" dirty="0">
                <a:solidFill>
                  <a:srgbClr val="000000"/>
                </a:solidFill>
                <a:latin typeface="Times New Roman"/>
                <a:cs typeface="Times New Roman"/>
              </a:rPr>
              <a:t> </a:t>
            </a:r>
            <a:r>
              <a:rPr lang="en-US" sz="2800" spc="20" dirty="0">
                <a:solidFill>
                  <a:srgbClr val="000000"/>
                </a:solidFill>
                <a:latin typeface="Times New Roman"/>
                <a:cs typeface="Times New Roman"/>
              </a:rPr>
              <a:t>of</a:t>
            </a:r>
            <a:r>
              <a:rPr lang="en-US" sz="2800" spc="65" dirty="0">
                <a:solidFill>
                  <a:srgbClr val="000000"/>
                </a:solidFill>
                <a:latin typeface="Times New Roman"/>
                <a:cs typeface="Times New Roman"/>
              </a:rPr>
              <a:t> </a:t>
            </a:r>
            <a:r>
              <a:rPr lang="en-US" sz="2800" spc="70" dirty="0">
                <a:solidFill>
                  <a:srgbClr val="000000"/>
                </a:solidFill>
                <a:latin typeface="Times New Roman"/>
                <a:cs typeface="Times New Roman"/>
              </a:rPr>
              <a:t>messages</a:t>
            </a:r>
            <a:r>
              <a:rPr lang="en-US" sz="2800" spc="-75" dirty="0">
                <a:solidFill>
                  <a:srgbClr val="000000"/>
                </a:solidFill>
                <a:latin typeface="Times New Roman"/>
                <a:cs typeface="Times New Roman"/>
              </a:rPr>
              <a:t> </a:t>
            </a:r>
            <a:r>
              <a:rPr lang="en-US" sz="2800" spc="130" dirty="0">
                <a:solidFill>
                  <a:srgbClr val="000000"/>
                </a:solidFill>
                <a:latin typeface="Times New Roman"/>
                <a:cs typeface="Times New Roman"/>
              </a:rPr>
              <a:t>sent)</a:t>
            </a:r>
            <a:endParaRPr lang="en-US" spc="130" dirty="0">
              <a:solidFill>
                <a:srgbClr val="000000"/>
              </a:solidFill>
              <a:latin typeface="Arial" panose="020B0604020202020204" pitchFamily="34" charset="0"/>
              <a:cs typeface="Arial" panose="020B0604020202020204" pitchFamily="34" charset="0"/>
            </a:endParaRPr>
          </a:p>
          <a:p>
            <a:pPr algn="just"/>
            <a:endParaRPr lang="en-US" sz="2800" spc="130" dirty="0">
              <a:latin typeface="Arial" panose="020B0604020202020204" pitchFamily="34" charset="0"/>
              <a:cs typeface="Arial" panose="020B0604020202020204" pitchFamily="34" charset="0"/>
            </a:endParaRPr>
          </a:p>
          <a:p>
            <a:endParaRPr lang="x-none" dirty="0"/>
          </a:p>
        </p:txBody>
      </p:sp>
      <p:sp>
        <p:nvSpPr>
          <p:cNvPr id="4" name="object 8">
            <a:extLst>
              <a:ext uri="{FF2B5EF4-FFF2-40B4-BE49-F238E27FC236}">
                <a16:creationId xmlns:a16="http://schemas.microsoft.com/office/drawing/2014/main" id="{43F05BD9-B956-4069-8B04-C20F82138961}"/>
              </a:ext>
            </a:extLst>
          </p:cNvPr>
          <p:cNvSpPr/>
          <p:nvPr/>
        </p:nvSpPr>
        <p:spPr>
          <a:xfrm>
            <a:off x="381000" y="3886200"/>
            <a:ext cx="8229600" cy="29717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8598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35083B-A019-9FD1-41A6-3F6165CC0EA7}"/>
              </a:ext>
            </a:extLst>
          </p:cNvPr>
          <p:cNvSpPr>
            <a:spLocks noGrp="1"/>
          </p:cNvSpPr>
          <p:nvPr>
            <p:ph type="body" idx="1"/>
          </p:nvPr>
        </p:nvSpPr>
        <p:spPr/>
        <p:txBody>
          <a:bodyPr/>
          <a:lstStyle/>
          <a:p>
            <a:endParaRPr lang="en-PK" dirty="0"/>
          </a:p>
        </p:txBody>
      </p:sp>
      <p:pic>
        <p:nvPicPr>
          <p:cNvPr id="5" name="Picture 4">
            <a:extLst>
              <a:ext uri="{FF2B5EF4-FFF2-40B4-BE49-F238E27FC236}">
                <a16:creationId xmlns:a16="http://schemas.microsoft.com/office/drawing/2014/main" id="{E0F541DF-1749-6E8F-80C9-3AEA5C27902B}"/>
              </a:ext>
            </a:extLst>
          </p:cNvPr>
          <p:cNvPicPr>
            <a:picLocks noChangeAspect="1"/>
          </p:cNvPicPr>
          <p:nvPr/>
        </p:nvPicPr>
        <p:blipFill>
          <a:blip r:embed="rId2"/>
          <a:stretch>
            <a:fillRect/>
          </a:stretch>
        </p:blipFill>
        <p:spPr>
          <a:xfrm>
            <a:off x="0" y="76200"/>
            <a:ext cx="9144000" cy="6705599"/>
          </a:xfrm>
          <a:prstGeom prst="rect">
            <a:avLst/>
          </a:prstGeom>
        </p:spPr>
      </p:pic>
    </p:spTree>
    <p:extLst>
      <p:ext uri="{BB962C8B-B14F-4D97-AF65-F5344CB8AC3E}">
        <p14:creationId xmlns:p14="http://schemas.microsoft.com/office/powerpoint/2010/main" val="4223800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66C9129-E6C1-4BAF-B83F-C8C8F3CAD4AF}"/>
              </a:ext>
            </a:extLst>
          </p:cNvPr>
          <p:cNvPicPr>
            <a:picLocks noChangeAspect="1"/>
          </p:cNvPicPr>
          <p:nvPr/>
        </p:nvPicPr>
        <p:blipFill>
          <a:blip r:embed="rId3"/>
          <a:stretch>
            <a:fillRect/>
          </a:stretch>
        </p:blipFill>
        <p:spPr>
          <a:xfrm>
            <a:off x="482600" y="685800"/>
            <a:ext cx="8178799" cy="535515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0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7406"/>
            <a:ext cx="9067800" cy="615553"/>
          </a:xfrm>
        </p:spPr>
        <p:txBody>
          <a:bodyPr/>
          <a:lstStyle/>
          <a:p>
            <a:r>
              <a:rPr lang="en-US" sz="3200" spc="-135" dirty="0">
                <a:solidFill>
                  <a:schemeClr val="accent1">
                    <a:lumMod val="50000"/>
                  </a:schemeClr>
                </a:solidFill>
              </a:rPr>
              <a:t>Collaboration</a:t>
            </a:r>
            <a:r>
              <a:rPr lang="en-US" sz="4000" spc="-135" dirty="0">
                <a:solidFill>
                  <a:schemeClr val="accent1">
                    <a:lumMod val="50000"/>
                  </a:schemeClr>
                </a:solidFill>
              </a:rPr>
              <a:t> </a:t>
            </a:r>
            <a:r>
              <a:rPr lang="en-US" sz="4000" spc="-180" dirty="0">
                <a:solidFill>
                  <a:schemeClr val="accent1">
                    <a:lumMod val="50000"/>
                  </a:schemeClr>
                </a:solidFill>
              </a:rPr>
              <a:t>diagram </a:t>
            </a:r>
            <a:r>
              <a:rPr lang="en-US" sz="4000" spc="-235" dirty="0">
                <a:solidFill>
                  <a:schemeClr val="accent1">
                    <a:lumMod val="50000"/>
                  </a:schemeClr>
                </a:solidFill>
              </a:rPr>
              <a:t>– </a:t>
            </a:r>
            <a:r>
              <a:rPr lang="en-US" sz="4000" spc="-220" dirty="0">
                <a:solidFill>
                  <a:schemeClr val="accent1">
                    <a:lumMod val="50000"/>
                  </a:schemeClr>
                </a:solidFill>
              </a:rPr>
              <a:t>an</a:t>
            </a:r>
            <a:r>
              <a:rPr lang="en-US" sz="4000" spc="-315" dirty="0">
                <a:solidFill>
                  <a:schemeClr val="accent1">
                    <a:lumMod val="50000"/>
                  </a:schemeClr>
                </a:solidFill>
              </a:rPr>
              <a:t> </a:t>
            </a:r>
            <a:r>
              <a:rPr lang="en-US" sz="4000" spc="-204" dirty="0">
                <a:solidFill>
                  <a:schemeClr val="accent1">
                    <a:lumMod val="50000"/>
                  </a:schemeClr>
                </a:solidFill>
              </a:rPr>
              <a:t>example</a:t>
            </a:r>
            <a:endParaRPr lang="en-US" sz="4000" dirty="0">
              <a:solidFill>
                <a:schemeClr val="accent1">
                  <a:lumMod val="50000"/>
                </a:schemeClr>
              </a:solidFill>
            </a:endParaRPr>
          </a:p>
        </p:txBody>
      </p:sp>
      <p:pic>
        <p:nvPicPr>
          <p:cNvPr id="4" name="Picture 3"/>
          <p:cNvPicPr>
            <a:picLocks noChangeAspect="1"/>
          </p:cNvPicPr>
          <p:nvPr/>
        </p:nvPicPr>
        <p:blipFill>
          <a:blip r:embed="rId3"/>
          <a:stretch>
            <a:fillRect/>
          </a:stretch>
        </p:blipFill>
        <p:spPr>
          <a:xfrm>
            <a:off x="609600" y="2514600"/>
            <a:ext cx="7248772" cy="2767824"/>
          </a:xfrm>
          <a:prstGeom prst="rect">
            <a:avLst/>
          </a:prstGeom>
        </p:spPr>
      </p:pic>
    </p:spTree>
    <p:extLst>
      <p:ext uri="{BB962C8B-B14F-4D97-AF65-F5344CB8AC3E}">
        <p14:creationId xmlns:p14="http://schemas.microsoft.com/office/powerpoint/2010/main" val="912924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81000"/>
            <a:ext cx="7696200" cy="738664"/>
          </a:xfrm>
          <a:prstGeom prst="rect">
            <a:avLst/>
          </a:prstGeom>
        </p:spPr>
        <p:txBody>
          <a:bodyPr wrap="square">
            <a:spAutoFit/>
          </a:bodyPr>
          <a:lstStyle/>
          <a:p>
            <a:r>
              <a:rPr lang="en-US" sz="2400" b="1" dirty="0"/>
              <a:t>Example of Collaboration Diagram </a:t>
            </a:r>
            <a:r>
              <a:rPr lang="en-US" sz="2400" b="1" dirty="0">
                <a:solidFill>
                  <a:schemeClr val="accent2">
                    <a:lumMod val="60000"/>
                    <a:lumOff val="40000"/>
                  </a:schemeClr>
                </a:solidFill>
              </a:rPr>
              <a:t>“Make Payment”</a:t>
            </a:r>
          </a:p>
          <a:p>
            <a:r>
              <a:rPr lang="en-US" dirty="0"/>
              <a:t> </a:t>
            </a:r>
          </a:p>
        </p:txBody>
      </p:sp>
      <p:pic>
        <p:nvPicPr>
          <p:cNvPr id="6" name="Picture 5"/>
          <p:cNvPicPr>
            <a:picLocks noChangeAspect="1"/>
          </p:cNvPicPr>
          <p:nvPr/>
        </p:nvPicPr>
        <p:blipFill>
          <a:blip r:embed="rId2"/>
          <a:stretch>
            <a:fillRect/>
          </a:stretch>
        </p:blipFill>
        <p:spPr>
          <a:xfrm>
            <a:off x="609599" y="1981200"/>
            <a:ext cx="7940707" cy="3810000"/>
          </a:xfrm>
          <a:prstGeom prst="rect">
            <a:avLst/>
          </a:prstGeom>
        </p:spPr>
      </p:pic>
    </p:spTree>
    <p:extLst>
      <p:ext uri="{BB962C8B-B14F-4D97-AF65-F5344CB8AC3E}">
        <p14:creationId xmlns:p14="http://schemas.microsoft.com/office/powerpoint/2010/main" val="3925321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457200"/>
            <a:ext cx="7315200" cy="461665"/>
          </a:xfrm>
          <a:prstGeom prst="rect">
            <a:avLst/>
          </a:prstGeom>
        </p:spPr>
        <p:txBody>
          <a:bodyPr wrap="square">
            <a:spAutoFit/>
          </a:bodyPr>
          <a:lstStyle/>
          <a:p>
            <a:r>
              <a:rPr lang="en-US" sz="2400" b="1" dirty="0"/>
              <a:t>How to read “Make Payment” Collaboration Diagram</a:t>
            </a:r>
          </a:p>
        </p:txBody>
      </p:sp>
      <p:pic>
        <p:nvPicPr>
          <p:cNvPr id="5" name="Picture 4"/>
          <p:cNvPicPr>
            <a:picLocks noChangeAspect="1"/>
          </p:cNvPicPr>
          <p:nvPr/>
        </p:nvPicPr>
        <p:blipFill>
          <a:blip r:embed="rId2"/>
          <a:stretch>
            <a:fillRect/>
          </a:stretch>
        </p:blipFill>
        <p:spPr>
          <a:xfrm>
            <a:off x="4724400" y="1905000"/>
            <a:ext cx="3733800" cy="4267200"/>
          </a:xfrm>
          <a:prstGeom prst="rect">
            <a:avLst/>
          </a:prstGeom>
        </p:spPr>
      </p:pic>
      <p:sp>
        <p:nvSpPr>
          <p:cNvPr id="6" name="Rectangle 5"/>
          <p:cNvSpPr/>
          <p:nvPr/>
        </p:nvSpPr>
        <p:spPr>
          <a:xfrm>
            <a:off x="152400" y="1896208"/>
            <a:ext cx="4572000" cy="3249351"/>
          </a:xfrm>
          <a:prstGeom prst="rect">
            <a:avLst/>
          </a:prstGeom>
        </p:spPr>
        <p:txBody>
          <a:bodyPr>
            <a:spAutoFit/>
          </a:bodyPr>
          <a:lstStyle/>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r>
              <a:rPr lang="en-US" sz="1750" dirty="0">
                <a:solidFill>
                  <a:prstClr val="black"/>
                </a:solidFill>
                <a:cs typeface="Arial" charset="0"/>
              </a:rPr>
              <a:t>The message </a:t>
            </a:r>
            <a:r>
              <a:rPr lang="en-US" sz="1750" dirty="0" err="1">
                <a:solidFill>
                  <a:prstClr val="black"/>
                </a:solidFill>
                <a:cs typeface="Arial" charset="0"/>
              </a:rPr>
              <a:t>makePayment</a:t>
            </a:r>
            <a:r>
              <a:rPr lang="en-US" sz="1750" dirty="0">
                <a:solidFill>
                  <a:prstClr val="black"/>
                </a:solidFill>
                <a:cs typeface="Arial" charset="0"/>
              </a:rPr>
              <a:t> is sent to an instance of </a:t>
            </a:r>
            <a:r>
              <a:rPr lang="en-US" sz="1750" b="1" dirty="0">
                <a:solidFill>
                  <a:prstClr val="black"/>
                </a:solidFill>
                <a:cs typeface="Arial" charset="0"/>
              </a:rPr>
              <a:t>Register</a:t>
            </a:r>
            <a:r>
              <a:rPr lang="en-US" sz="1750" dirty="0">
                <a:solidFill>
                  <a:prstClr val="black"/>
                </a:solidFill>
                <a:cs typeface="Arial" charset="0"/>
              </a:rPr>
              <a:t>. The sender is not identified.</a:t>
            </a:r>
          </a:p>
          <a:p>
            <a:pPr lvl="0" algn="just" fontAlgn="base">
              <a:lnSpc>
                <a:spcPct val="110000"/>
              </a:lnSpc>
              <a:spcBef>
                <a:spcPct val="0"/>
              </a:spcBef>
              <a:spcAft>
                <a:spcPct val="0"/>
              </a:spcAft>
              <a:buClr>
                <a:srgbClr val="8CADAE">
                  <a:lumMod val="75000"/>
                </a:srgbClr>
              </a:buClr>
              <a:buSzPct val="70000"/>
              <a:defRPr/>
            </a:pPr>
            <a:endParaRPr lang="en-US" sz="3200" dirty="0">
              <a:solidFill>
                <a:prstClr val="black"/>
              </a:solidFill>
              <a:cs typeface="Arial" charset="0"/>
            </a:endParaRP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r>
              <a:rPr lang="en-US" sz="1750" dirty="0">
                <a:solidFill>
                  <a:prstClr val="black"/>
                </a:solidFill>
                <a:cs typeface="Arial" charset="0"/>
              </a:rPr>
              <a:t>The </a:t>
            </a:r>
            <a:r>
              <a:rPr lang="en-US" sz="1750" b="1" dirty="0">
                <a:solidFill>
                  <a:prstClr val="black"/>
                </a:solidFill>
                <a:cs typeface="Arial" charset="0"/>
              </a:rPr>
              <a:t>Register</a:t>
            </a:r>
            <a:r>
              <a:rPr lang="en-US" sz="1750" dirty="0">
                <a:solidFill>
                  <a:prstClr val="black"/>
                </a:solidFill>
                <a:cs typeface="Arial" charset="0"/>
              </a:rPr>
              <a:t> instance sends the </a:t>
            </a:r>
            <a:r>
              <a:rPr lang="en-US" sz="1750" dirty="0" err="1">
                <a:solidFill>
                  <a:prstClr val="black"/>
                </a:solidFill>
                <a:cs typeface="Arial" charset="0"/>
              </a:rPr>
              <a:t>makePayment</a:t>
            </a:r>
            <a:r>
              <a:rPr lang="en-US" sz="1750" dirty="0">
                <a:solidFill>
                  <a:prstClr val="black"/>
                </a:solidFill>
                <a:cs typeface="Arial" charset="0"/>
              </a:rPr>
              <a:t> message to a </a:t>
            </a:r>
            <a:r>
              <a:rPr lang="en-US" sz="1750" b="1" dirty="0">
                <a:solidFill>
                  <a:prstClr val="black"/>
                </a:solidFill>
                <a:cs typeface="Arial" charset="0"/>
              </a:rPr>
              <a:t>Sale</a:t>
            </a:r>
            <a:r>
              <a:rPr lang="en-US" sz="1750" dirty="0">
                <a:solidFill>
                  <a:prstClr val="black"/>
                </a:solidFill>
                <a:cs typeface="Arial" charset="0"/>
              </a:rPr>
              <a:t> instance.</a:t>
            </a: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endParaRPr lang="en-US" sz="3200" dirty="0">
              <a:solidFill>
                <a:prstClr val="black"/>
              </a:solidFill>
              <a:cs typeface="Arial" charset="0"/>
            </a:endParaRP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r>
              <a:rPr lang="en-US" sz="1750" dirty="0">
                <a:solidFill>
                  <a:prstClr val="black"/>
                </a:solidFill>
                <a:cs typeface="Arial" charset="0"/>
              </a:rPr>
              <a:t>The</a:t>
            </a:r>
            <a:r>
              <a:rPr lang="en-US" sz="1750" b="1" dirty="0">
                <a:solidFill>
                  <a:prstClr val="black"/>
                </a:solidFill>
                <a:cs typeface="Arial" charset="0"/>
              </a:rPr>
              <a:t> Sale </a:t>
            </a:r>
            <a:r>
              <a:rPr lang="en-US" sz="1750" dirty="0">
                <a:solidFill>
                  <a:prstClr val="black"/>
                </a:solidFill>
                <a:cs typeface="Arial" charset="0"/>
              </a:rPr>
              <a:t>instance creates an instance of a Payment.</a:t>
            </a:r>
          </a:p>
        </p:txBody>
      </p:sp>
    </p:spTree>
    <p:extLst>
      <p:ext uri="{BB962C8B-B14F-4D97-AF65-F5344CB8AC3E}">
        <p14:creationId xmlns:p14="http://schemas.microsoft.com/office/powerpoint/2010/main" val="4039034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5940" y="304800"/>
            <a:ext cx="7160260" cy="1107996"/>
          </a:xfrm>
          <a:prstGeom prst="rect">
            <a:avLst/>
          </a:prstGeom>
        </p:spPr>
        <p:txBody>
          <a:bodyPr wrap="square">
            <a:spAutoFit/>
          </a:bodyPr>
          <a:lstStyle/>
          <a:p>
            <a:r>
              <a:rPr lang="en-US" sz="2400" b="1" dirty="0"/>
              <a:t>Common Interaction Diagram Notation</a:t>
            </a:r>
          </a:p>
          <a:p>
            <a:r>
              <a:rPr lang="en-US" sz="2400" b="1" dirty="0"/>
              <a:t>Illustrating Classes and Instances:</a:t>
            </a:r>
          </a:p>
          <a:p>
            <a:endParaRPr lang="en-US" dirty="0"/>
          </a:p>
        </p:txBody>
      </p:sp>
      <p:pic>
        <p:nvPicPr>
          <p:cNvPr id="6" name="Picture 5"/>
          <p:cNvPicPr>
            <a:picLocks noChangeAspect="1"/>
          </p:cNvPicPr>
          <p:nvPr/>
        </p:nvPicPr>
        <p:blipFill>
          <a:blip r:embed="rId2"/>
          <a:stretch>
            <a:fillRect/>
          </a:stretch>
        </p:blipFill>
        <p:spPr>
          <a:xfrm>
            <a:off x="4953000" y="2362200"/>
            <a:ext cx="3694496" cy="2670279"/>
          </a:xfrm>
          <a:prstGeom prst="rect">
            <a:avLst/>
          </a:prstGeom>
        </p:spPr>
      </p:pic>
      <p:sp>
        <p:nvSpPr>
          <p:cNvPr id="7" name="Rectangle 6"/>
          <p:cNvSpPr/>
          <p:nvPr/>
        </p:nvSpPr>
        <p:spPr>
          <a:xfrm>
            <a:off x="76200" y="2133600"/>
            <a:ext cx="3886200" cy="3003899"/>
          </a:xfrm>
          <a:prstGeom prst="rect">
            <a:avLst/>
          </a:prstGeom>
        </p:spPr>
        <p:txBody>
          <a:bodyPr wrap="square">
            <a:spAutoFit/>
          </a:bodyPr>
          <a:lstStyle/>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r>
              <a:rPr lang="en-US" sz="1750" dirty="0">
                <a:solidFill>
                  <a:prstClr val="black"/>
                </a:solidFill>
                <a:cs typeface="Arial" charset="0"/>
              </a:rPr>
              <a:t>To show an instance of a class, the regular class box graphic symbol is used, but the name is underlined. Additionally a class name should be preceded by a colon.</a:t>
            </a: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endParaRPr lang="en-US" sz="3200" dirty="0">
              <a:solidFill>
                <a:prstClr val="black"/>
              </a:solidFill>
              <a:cs typeface="Arial" charset="0"/>
            </a:endParaRP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endParaRPr lang="en-US" sz="1750" dirty="0">
              <a:solidFill>
                <a:prstClr val="black"/>
              </a:solidFill>
              <a:cs typeface="Arial" charset="0"/>
            </a:endParaRPr>
          </a:p>
          <a:p>
            <a:pPr marL="292100" lvl="0" indent="-292100" algn="just" fontAlgn="base">
              <a:lnSpc>
                <a:spcPct val="110000"/>
              </a:lnSpc>
              <a:spcBef>
                <a:spcPct val="0"/>
              </a:spcBef>
              <a:spcAft>
                <a:spcPct val="0"/>
              </a:spcAft>
              <a:buClr>
                <a:srgbClr val="8CADAE">
                  <a:lumMod val="75000"/>
                </a:srgbClr>
              </a:buClr>
              <a:buSzPct val="70000"/>
              <a:buFont typeface="Wingdings 2" pitchFamily="18" charset="2"/>
              <a:buChar char="è"/>
              <a:defRPr/>
            </a:pPr>
            <a:r>
              <a:rPr lang="en-US" sz="1750" dirty="0">
                <a:solidFill>
                  <a:prstClr val="black"/>
                </a:solidFill>
                <a:cs typeface="Arial" charset="0"/>
              </a:rPr>
              <a:t>An instance name can be used to uniquely identify the instance.</a:t>
            </a:r>
          </a:p>
        </p:txBody>
      </p:sp>
    </p:spTree>
    <p:extLst>
      <p:ext uri="{BB962C8B-B14F-4D97-AF65-F5344CB8AC3E}">
        <p14:creationId xmlns:p14="http://schemas.microsoft.com/office/powerpoint/2010/main" val="1938717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28600"/>
            <a:ext cx="7162800" cy="830997"/>
          </a:xfrm>
          <a:prstGeom prst="rect">
            <a:avLst/>
          </a:prstGeom>
        </p:spPr>
        <p:txBody>
          <a:bodyPr wrap="square">
            <a:spAutoFit/>
          </a:bodyPr>
          <a:lstStyle/>
          <a:p>
            <a:r>
              <a:rPr lang="en-US" sz="2400" b="1" dirty="0"/>
              <a:t>Collaboration Diagram Notation:</a:t>
            </a:r>
          </a:p>
          <a:p>
            <a:r>
              <a:rPr lang="en-US" sz="2400" b="1" dirty="0"/>
              <a:t>Links, Messages and Return Value</a:t>
            </a:r>
          </a:p>
        </p:txBody>
      </p:sp>
      <p:pic>
        <p:nvPicPr>
          <p:cNvPr id="5" name="Picture 4"/>
          <p:cNvPicPr>
            <a:picLocks noChangeAspect="1"/>
          </p:cNvPicPr>
          <p:nvPr/>
        </p:nvPicPr>
        <p:blipFill>
          <a:blip r:embed="rId3"/>
          <a:stretch>
            <a:fillRect/>
          </a:stretch>
        </p:blipFill>
        <p:spPr>
          <a:xfrm>
            <a:off x="1371600" y="2514600"/>
            <a:ext cx="5864860" cy="1700931"/>
          </a:xfrm>
          <a:prstGeom prst="rect">
            <a:avLst/>
          </a:prstGeom>
        </p:spPr>
      </p:pic>
    </p:spTree>
    <p:extLst>
      <p:ext uri="{BB962C8B-B14F-4D97-AF65-F5344CB8AC3E}">
        <p14:creationId xmlns:p14="http://schemas.microsoft.com/office/powerpoint/2010/main" val="2884260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600200"/>
            <a:ext cx="7004911" cy="1292464"/>
          </a:xfrm>
          <a:prstGeom prst="rect">
            <a:avLst/>
          </a:prstGeom>
        </p:spPr>
      </p:pic>
      <p:pic>
        <p:nvPicPr>
          <p:cNvPr id="5" name="Picture 4"/>
          <p:cNvPicPr>
            <a:picLocks noChangeAspect="1"/>
          </p:cNvPicPr>
          <p:nvPr/>
        </p:nvPicPr>
        <p:blipFill>
          <a:blip r:embed="rId3"/>
          <a:stretch>
            <a:fillRect/>
          </a:stretch>
        </p:blipFill>
        <p:spPr>
          <a:xfrm>
            <a:off x="2895600" y="3810000"/>
            <a:ext cx="2286000" cy="2481287"/>
          </a:xfrm>
          <a:prstGeom prst="rect">
            <a:avLst/>
          </a:prstGeom>
        </p:spPr>
      </p:pic>
      <p:sp>
        <p:nvSpPr>
          <p:cNvPr id="6" name="Rectangle 5"/>
          <p:cNvSpPr/>
          <p:nvPr/>
        </p:nvSpPr>
        <p:spPr>
          <a:xfrm>
            <a:off x="609600" y="228600"/>
            <a:ext cx="5715000" cy="954107"/>
          </a:xfrm>
          <a:prstGeom prst="rect">
            <a:avLst/>
          </a:prstGeom>
        </p:spPr>
        <p:txBody>
          <a:bodyPr wrap="square">
            <a:spAutoFit/>
          </a:bodyPr>
          <a:lstStyle/>
          <a:p>
            <a:r>
              <a:rPr lang="en-US" sz="2800" b="1" dirty="0"/>
              <a:t>Collaboration Diagram Notation:</a:t>
            </a:r>
          </a:p>
          <a:p>
            <a:r>
              <a:rPr lang="en-US" sz="2800" b="1" dirty="0"/>
              <a:t>Messages to “Self” or “This”</a:t>
            </a:r>
          </a:p>
        </p:txBody>
      </p:sp>
    </p:spTree>
    <p:extLst>
      <p:ext uri="{BB962C8B-B14F-4D97-AF65-F5344CB8AC3E}">
        <p14:creationId xmlns:p14="http://schemas.microsoft.com/office/powerpoint/2010/main" val="1793799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457200"/>
            <a:ext cx="5867400" cy="830997"/>
          </a:xfrm>
          <a:prstGeom prst="rect">
            <a:avLst/>
          </a:prstGeom>
        </p:spPr>
        <p:txBody>
          <a:bodyPr wrap="square">
            <a:spAutoFit/>
          </a:bodyPr>
          <a:lstStyle/>
          <a:p>
            <a:r>
              <a:rPr lang="en-US" sz="2400" b="1" dirty="0"/>
              <a:t>Collaboration Diagram Notation:</a:t>
            </a:r>
          </a:p>
          <a:p>
            <a:r>
              <a:rPr lang="en-US" sz="2400" b="1" dirty="0"/>
              <a:t>Message Number Sequencing </a:t>
            </a:r>
          </a:p>
        </p:txBody>
      </p:sp>
      <p:pic>
        <p:nvPicPr>
          <p:cNvPr id="6" name="Picture 5"/>
          <p:cNvPicPr>
            <a:picLocks noChangeAspect="1"/>
          </p:cNvPicPr>
          <p:nvPr/>
        </p:nvPicPr>
        <p:blipFill>
          <a:blip r:embed="rId3"/>
          <a:stretch>
            <a:fillRect/>
          </a:stretch>
        </p:blipFill>
        <p:spPr>
          <a:xfrm>
            <a:off x="228600" y="1600200"/>
            <a:ext cx="8364437" cy="1292464"/>
          </a:xfrm>
          <a:prstGeom prst="rect">
            <a:avLst/>
          </a:prstGeom>
        </p:spPr>
      </p:pic>
      <p:pic>
        <p:nvPicPr>
          <p:cNvPr id="7" name="Picture 6"/>
          <p:cNvPicPr>
            <a:picLocks noChangeAspect="1"/>
          </p:cNvPicPr>
          <p:nvPr/>
        </p:nvPicPr>
        <p:blipFill>
          <a:blip r:embed="rId4"/>
          <a:stretch>
            <a:fillRect/>
          </a:stretch>
        </p:blipFill>
        <p:spPr>
          <a:xfrm>
            <a:off x="914400" y="3657600"/>
            <a:ext cx="7175614" cy="2158171"/>
          </a:xfrm>
          <a:prstGeom prst="rect">
            <a:avLst/>
          </a:prstGeom>
        </p:spPr>
      </p:pic>
    </p:spTree>
    <p:extLst>
      <p:ext uri="{BB962C8B-B14F-4D97-AF65-F5344CB8AC3E}">
        <p14:creationId xmlns:p14="http://schemas.microsoft.com/office/powerpoint/2010/main" val="313284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D06D-B4F6-4F23-93ED-C06F7CC1EC36}"/>
              </a:ext>
            </a:extLst>
          </p:cNvPr>
          <p:cNvSpPr>
            <a:spLocks noGrp="1"/>
          </p:cNvSpPr>
          <p:nvPr>
            <p:ph type="title"/>
          </p:nvPr>
        </p:nvSpPr>
        <p:spPr>
          <a:xfrm>
            <a:off x="444500" y="327406"/>
            <a:ext cx="6047740" cy="738664"/>
          </a:xfrm>
        </p:spPr>
        <p:txBody>
          <a:bodyPr/>
          <a:lstStyle/>
          <a:p>
            <a:r>
              <a:rPr lang="en-US" sz="4800" b="1" spc="-200" dirty="0">
                <a:latin typeface="Trebuchet MS"/>
                <a:cs typeface="Trebuchet MS"/>
              </a:rPr>
              <a:t>Sequence diagram</a:t>
            </a:r>
            <a:endParaRPr lang="x-none" dirty="0"/>
          </a:p>
        </p:txBody>
      </p:sp>
      <p:sp>
        <p:nvSpPr>
          <p:cNvPr id="3" name="Text Placeholder 2">
            <a:extLst>
              <a:ext uri="{FF2B5EF4-FFF2-40B4-BE49-F238E27FC236}">
                <a16:creationId xmlns:a16="http://schemas.microsoft.com/office/drawing/2014/main" id="{70DA312A-BFCB-4E2F-9B57-752B8AAE14EC}"/>
              </a:ext>
            </a:extLst>
          </p:cNvPr>
          <p:cNvSpPr>
            <a:spLocks noGrp="1"/>
          </p:cNvSpPr>
          <p:nvPr>
            <p:ph type="body" idx="1"/>
          </p:nvPr>
        </p:nvSpPr>
        <p:spPr>
          <a:xfrm>
            <a:off x="535940" y="1067838"/>
            <a:ext cx="7812405" cy="4308872"/>
          </a:xfrm>
        </p:spPr>
        <p:txBody>
          <a:bodyPr/>
          <a:lstStyle/>
          <a:p>
            <a:pPr algn="l"/>
            <a:r>
              <a:rPr lang="en-US" b="0" i="0" dirty="0">
                <a:solidFill>
                  <a:srgbClr val="1F1F1F"/>
                </a:solidFill>
                <a:effectLst/>
                <a:latin typeface="Source Sans Pro" panose="020B0503030403020204" pitchFamily="34" charset="0"/>
              </a:rPr>
              <a:t> To fully understand it, </a:t>
            </a:r>
            <a:endParaRPr lang="en-US" b="0" i="0" dirty="0">
              <a:effectLst/>
              <a:latin typeface="OpenSans"/>
            </a:endParaRPr>
          </a:p>
          <a:p>
            <a:pPr algn="l"/>
            <a:r>
              <a:rPr lang="en-US" b="0" i="0" dirty="0">
                <a:solidFill>
                  <a:srgbClr val="1F1F1F"/>
                </a:solidFill>
                <a:effectLst/>
                <a:latin typeface="Source Sans Pro" panose="020B0503030403020204" pitchFamily="34" charset="0"/>
              </a:rPr>
              <a:t>you should have a good grasp of objects and basic UML class diagrams. </a:t>
            </a:r>
            <a:endParaRPr lang="en-US" b="0" i="0" dirty="0">
              <a:effectLst/>
              <a:latin typeface="OpenSans"/>
            </a:endParaRPr>
          </a:p>
          <a:p>
            <a:pPr algn="l"/>
            <a:r>
              <a:rPr lang="en-US" b="0" i="0" dirty="0">
                <a:solidFill>
                  <a:srgbClr val="1F1F1F"/>
                </a:solidFill>
                <a:effectLst/>
                <a:latin typeface="Source Sans Pro" panose="020B0503030403020204" pitchFamily="34" charset="0"/>
              </a:rPr>
              <a:t>Knowing how to break down a system into classes is essential in creating meaningful sequence diagrams. </a:t>
            </a:r>
            <a:endParaRPr lang="en-US" b="0" i="0" dirty="0">
              <a:effectLst/>
              <a:latin typeface="OpenSans"/>
            </a:endParaRPr>
          </a:p>
          <a:p>
            <a:pPr algn="l"/>
            <a:r>
              <a:rPr lang="en-US" b="0" i="0" dirty="0">
                <a:solidFill>
                  <a:srgbClr val="1F1F1F"/>
                </a:solidFill>
                <a:effectLst/>
                <a:latin typeface="Source Sans Pro" panose="020B0503030403020204" pitchFamily="34" charset="0"/>
              </a:rPr>
              <a:t>A sequence diagram describes how objects in your system interact to complete a specific task.</a:t>
            </a:r>
          </a:p>
          <a:p>
            <a:pPr algn="l"/>
            <a:r>
              <a:rPr lang="en-US" b="0" dirty="0">
                <a:solidFill>
                  <a:srgbClr val="1F1F1F"/>
                </a:solidFill>
                <a:latin typeface="Source Sans Pro" panose="020B0503030403020204" pitchFamily="34" charset="0"/>
              </a:rPr>
              <a:t>Let's say that a person wants to order a burger at a local fast food restaurant</a:t>
            </a:r>
            <a:endParaRPr lang="en-US" b="0" i="0" dirty="0">
              <a:effectLst/>
              <a:latin typeface="OpenSans"/>
            </a:endParaRPr>
          </a:p>
          <a:p>
            <a:endParaRPr lang="x-none" dirty="0"/>
          </a:p>
        </p:txBody>
      </p:sp>
    </p:spTree>
    <p:extLst>
      <p:ext uri="{BB962C8B-B14F-4D97-AF65-F5344CB8AC3E}">
        <p14:creationId xmlns:p14="http://schemas.microsoft.com/office/powerpoint/2010/main" val="27657008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Continue…</a:t>
            </a:r>
          </a:p>
        </p:txBody>
      </p:sp>
      <p:pic>
        <p:nvPicPr>
          <p:cNvPr id="4" name="Picture 3"/>
          <p:cNvPicPr>
            <a:picLocks noChangeAspect="1"/>
          </p:cNvPicPr>
          <p:nvPr/>
        </p:nvPicPr>
        <p:blipFill>
          <a:blip r:embed="rId2"/>
          <a:stretch>
            <a:fillRect/>
          </a:stretch>
        </p:blipFill>
        <p:spPr>
          <a:xfrm>
            <a:off x="1143000" y="1981200"/>
            <a:ext cx="6401355" cy="4200508"/>
          </a:xfrm>
          <a:prstGeom prst="rect">
            <a:avLst/>
          </a:prstGeom>
        </p:spPr>
      </p:pic>
    </p:spTree>
    <p:extLst>
      <p:ext uri="{BB962C8B-B14F-4D97-AF65-F5344CB8AC3E}">
        <p14:creationId xmlns:p14="http://schemas.microsoft.com/office/powerpoint/2010/main" val="1436077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946" y="1981200"/>
            <a:ext cx="4572000" cy="2411429"/>
          </a:xfrm>
          <a:prstGeom prst="rect">
            <a:avLst/>
          </a:prstGeom>
        </p:spPr>
        <p:txBody>
          <a:bodyPr>
            <a:spAutoFit/>
          </a:bodyPr>
          <a:lstStyle/>
          <a:p>
            <a:pPr marL="292100" marR="0" lvl="0" indent="-292100" algn="just" defTabSz="914400" eaLnBrk="1" fontAlgn="base" latinLnBrk="0" hangingPunct="1">
              <a:lnSpc>
                <a:spcPct val="110000"/>
              </a:lnSpc>
              <a:spcBef>
                <a:spcPct val="0"/>
              </a:spcBef>
              <a:spcAft>
                <a:spcPct val="0"/>
              </a:spcAft>
              <a:buClr>
                <a:srgbClr val="8CADAE">
                  <a:lumMod val="75000"/>
                </a:srgbClr>
              </a:buClr>
              <a:buSzPct val="70000"/>
              <a:buFont typeface="Wingdings 2" pitchFamily="18" charset="2"/>
              <a:buChar char="è"/>
              <a:tabLst/>
              <a:defRPr/>
            </a:pPr>
            <a:r>
              <a:rPr kumimoji="0" lang="en-US" sz="1750" b="0" i="0" u="none" strike="noStrike" kern="0" cap="none" spc="0" normalizeH="0" baseline="0" noProof="0" dirty="0">
                <a:ln>
                  <a:noFill/>
                </a:ln>
                <a:solidFill>
                  <a:prstClr val="black"/>
                </a:solidFill>
                <a:effectLst/>
                <a:uLnTx/>
                <a:uFillTx/>
                <a:cs typeface="Arial" charset="0"/>
              </a:rPr>
              <a:t>A conditional message is shown by following a sequence number with a conditional clause in square brackets, similar to the iteration clause.</a:t>
            </a:r>
          </a:p>
          <a:p>
            <a:pPr marL="292100" marR="0" lvl="0" indent="-292100" algn="just" defTabSz="914400" eaLnBrk="1" fontAlgn="base" latinLnBrk="0" hangingPunct="1">
              <a:lnSpc>
                <a:spcPct val="110000"/>
              </a:lnSpc>
              <a:spcBef>
                <a:spcPct val="0"/>
              </a:spcBef>
              <a:spcAft>
                <a:spcPct val="0"/>
              </a:spcAft>
              <a:buClr>
                <a:srgbClr val="8CADAE">
                  <a:lumMod val="75000"/>
                </a:srgbClr>
              </a:buClr>
              <a:buSzPct val="70000"/>
              <a:buFont typeface="Wingdings 2" pitchFamily="18" charset="2"/>
              <a:buChar char="è"/>
              <a:tabLst/>
              <a:defRPr/>
            </a:pPr>
            <a:endParaRPr kumimoji="0" lang="en-US" sz="3200" b="0" i="0" u="none" strike="noStrike" kern="0" cap="none" spc="0" normalizeH="0" baseline="0" noProof="0" dirty="0">
              <a:ln>
                <a:noFill/>
              </a:ln>
              <a:solidFill>
                <a:prstClr val="black"/>
              </a:solidFill>
              <a:effectLst/>
              <a:uLnTx/>
              <a:uFillTx/>
              <a:cs typeface="Arial" charset="0"/>
            </a:endParaRPr>
          </a:p>
          <a:p>
            <a:pPr marL="292100" marR="0" lvl="0" indent="-292100" algn="just" defTabSz="914400" eaLnBrk="1" fontAlgn="base" latinLnBrk="0" hangingPunct="1">
              <a:lnSpc>
                <a:spcPct val="110000"/>
              </a:lnSpc>
              <a:spcBef>
                <a:spcPct val="0"/>
              </a:spcBef>
              <a:spcAft>
                <a:spcPct val="0"/>
              </a:spcAft>
              <a:buClr>
                <a:srgbClr val="8CADAE">
                  <a:lumMod val="75000"/>
                </a:srgbClr>
              </a:buClr>
              <a:buSzPct val="70000"/>
              <a:buFont typeface="Wingdings 2" pitchFamily="18" charset="2"/>
              <a:buChar char="è"/>
              <a:tabLst/>
              <a:defRPr/>
            </a:pPr>
            <a:r>
              <a:rPr kumimoji="0" lang="en-US" sz="1750" b="0" i="0" u="none" strike="noStrike" kern="0" cap="none" spc="0" normalizeH="0" baseline="0" noProof="0" dirty="0">
                <a:ln>
                  <a:noFill/>
                </a:ln>
                <a:solidFill>
                  <a:prstClr val="black"/>
                </a:solidFill>
                <a:effectLst/>
                <a:uLnTx/>
                <a:uFillTx/>
                <a:cs typeface="Arial" charset="0"/>
              </a:rPr>
              <a:t>The message is sent only if the clause evaluates to true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2"/>
          <a:stretch>
            <a:fillRect/>
          </a:stretch>
        </p:blipFill>
        <p:spPr>
          <a:xfrm>
            <a:off x="656542" y="4886322"/>
            <a:ext cx="4383404" cy="1676545"/>
          </a:xfrm>
          <a:prstGeom prst="rect">
            <a:avLst/>
          </a:prstGeom>
        </p:spPr>
      </p:pic>
      <p:sp>
        <p:nvSpPr>
          <p:cNvPr id="6" name="Rectangle 5"/>
          <p:cNvSpPr/>
          <p:nvPr/>
        </p:nvSpPr>
        <p:spPr>
          <a:xfrm>
            <a:off x="685800" y="533400"/>
            <a:ext cx="6400800" cy="954107"/>
          </a:xfrm>
          <a:prstGeom prst="rect">
            <a:avLst/>
          </a:prstGeom>
        </p:spPr>
        <p:txBody>
          <a:bodyPr wrap="square">
            <a:spAutoFit/>
          </a:bodyPr>
          <a:lstStyle/>
          <a:p>
            <a:r>
              <a:rPr lang="fr-FR" sz="2800" b="1" dirty="0"/>
              <a:t>Collaboration </a:t>
            </a:r>
            <a:r>
              <a:rPr lang="fr-FR" sz="2800" b="1" dirty="0" err="1"/>
              <a:t>Diagram</a:t>
            </a:r>
            <a:r>
              <a:rPr lang="fr-FR" sz="2800" b="1" dirty="0"/>
              <a:t> Notation:</a:t>
            </a:r>
          </a:p>
          <a:p>
            <a:r>
              <a:rPr lang="fr-FR" sz="2800" b="1" dirty="0" err="1"/>
              <a:t>Conditional</a:t>
            </a:r>
            <a:r>
              <a:rPr lang="fr-FR" sz="2800" b="1" dirty="0"/>
              <a:t> Messages </a:t>
            </a:r>
          </a:p>
        </p:txBody>
      </p:sp>
    </p:spTree>
    <p:extLst>
      <p:ext uri="{BB962C8B-B14F-4D97-AF65-F5344CB8AC3E}">
        <p14:creationId xmlns:p14="http://schemas.microsoft.com/office/powerpoint/2010/main" val="3559075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5931" y="2362200"/>
            <a:ext cx="6706181" cy="3822523"/>
          </a:xfrm>
          <a:prstGeom prst="rect">
            <a:avLst/>
          </a:prstGeom>
        </p:spPr>
      </p:pic>
      <p:sp>
        <p:nvSpPr>
          <p:cNvPr id="5" name="Rectangle 4"/>
          <p:cNvSpPr/>
          <p:nvPr/>
        </p:nvSpPr>
        <p:spPr>
          <a:xfrm>
            <a:off x="1143000" y="381000"/>
            <a:ext cx="6096000" cy="954107"/>
          </a:xfrm>
          <a:prstGeom prst="rect">
            <a:avLst/>
          </a:prstGeom>
        </p:spPr>
        <p:txBody>
          <a:bodyPr wrap="square">
            <a:spAutoFit/>
          </a:bodyPr>
          <a:lstStyle/>
          <a:p>
            <a:r>
              <a:rPr lang="en-US" sz="2800" b="1" dirty="0"/>
              <a:t>Collaboration Diagram Notation:</a:t>
            </a:r>
          </a:p>
          <a:p>
            <a:r>
              <a:rPr lang="en-US" sz="2800" b="1" dirty="0"/>
              <a:t>Mutually Exclusive Conditional Paths </a:t>
            </a:r>
          </a:p>
        </p:txBody>
      </p:sp>
    </p:spTree>
    <p:extLst>
      <p:ext uri="{BB962C8B-B14F-4D97-AF65-F5344CB8AC3E}">
        <p14:creationId xmlns:p14="http://schemas.microsoft.com/office/powerpoint/2010/main" val="38874554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676400"/>
            <a:ext cx="4648200" cy="2362200"/>
          </a:xfrm>
          <a:prstGeom prst="rect">
            <a:avLst/>
          </a:prstGeom>
        </p:spPr>
      </p:pic>
      <p:sp>
        <p:nvSpPr>
          <p:cNvPr id="5" name="Rectangle 4"/>
          <p:cNvSpPr/>
          <p:nvPr/>
        </p:nvSpPr>
        <p:spPr>
          <a:xfrm>
            <a:off x="597062" y="381000"/>
            <a:ext cx="6870538" cy="954107"/>
          </a:xfrm>
          <a:prstGeom prst="rect">
            <a:avLst/>
          </a:prstGeom>
        </p:spPr>
        <p:txBody>
          <a:bodyPr wrap="square">
            <a:spAutoFit/>
          </a:bodyPr>
          <a:lstStyle/>
          <a:p>
            <a:r>
              <a:rPr lang="en-US" sz="2800" b="1" dirty="0"/>
              <a:t>Collaboration Diagram Notation:</a:t>
            </a:r>
          </a:p>
          <a:p>
            <a:r>
              <a:rPr lang="en-US" sz="2800" b="1" dirty="0"/>
              <a:t>Iteration or Looping</a:t>
            </a:r>
          </a:p>
        </p:txBody>
      </p:sp>
      <p:pic>
        <p:nvPicPr>
          <p:cNvPr id="6" name="Picture 5"/>
          <p:cNvPicPr>
            <a:picLocks noChangeAspect="1"/>
          </p:cNvPicPr>
          <p:nvPr/>
        </p:nvPicPr>
        <p:blipFill>
          <a:blip r:embed="rId3"/>
          <a:stretch>
            <a:fillRect/>
          </a:stretch>
        </p:blipFill>
        <p:spPr>
          <a:xfrm>
            <a:off x="5257800" y="1335107"/>
            <a:ext cx="3737172" cy="3542083"/>
          </a:xfrm>
          <a:prstGeom prst="rect">
            <a:avLst/>
          </a:prstGeom>
        </p:spPr>
      </p:pic>
    </p:spTree>
    <p:extLst>
      <p:ext uri="{BB962C8B-B14F-4D97-AF65-F5344CB8AC3E}">
        <p14:creationId xmlns:p14="http://schemas.microsoft.com/office/powerpoint/2010/main" val="370414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247"/>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7" y="0"/>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81" y="52959"/>
            <a:ext cx="9145643"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44500" y="327406"/>
            <a:ext cx="6047740" cy="788035"/>
          </a:xfrm>
          <a:prstGeom prst="rect">
            <a:avLst/>
          </a:prstGeom>
        </p:spPr>
        <p:txBody>
          <a:bodyPr vert="horz" wrap="square" lIns="0" tIns="12700" rIns="0" bIns="0" rtlCol="0">
            <a:spAutoFit/>
          </a:bodyPr>
          <a:lstStyle/>
          <a:p>
            <a:pPr marL="12700">
              <a:lnSpc>
                <a:spcPct val="100000"/>
              </a:lnSpc>
              <a:spcBef>
                <a:spcPts val="100"/>
              </a:spcBef>
            </a:pPr>
            <a:r>
              <a:rPr spc="-170" dirty="0"/>
              <a:t>Collaboration</a:t>
            </a:r>
            <a:r>
              <a:rPr spc="-300" dirty="0"/>
              <a:t> </a:t>
            </a:r>
            <a:r>
              <a:rPr spc="-310" dirty="0"/>
              <a:t>Diagrams</a:t>
            </a:r>
          </a:p>
        </p:txBody>
      </p:sp>
      <p:sp>
        <p:nvSpPr>
          <p:cNvPr id="8" name="object 8"/>
          <p:cNvSpPr txBox="1"/>
          <p:nvPr/>
        </p:nvSpPr>
        <p:spPr>
          <a:xfrm>
            <a:off x="7114413" y="1154938"/>
            <a:ext cx="713740" cy="422275"/>
          </a:xfrm>
          <a:prstGeom prst="rect">
            <a:avLst/>
          </a:prstGeom>
        </p:spPr>
        <p:txBody>
          <a:bodyPr vert="horz" wrap="square" lIns="0" tIns="13335" rIns="0" bIns="0" rtlCol="0">
            <a:spAutoFit/>
          </a:bodyPr>
          <a:lstStyle/>
          <a:p>
            <a:pPr marL="12700">
              <a:lnSpc>
                <a:spcPct val="100000"/>
              </a:lnSpc>
              <a:spcBef>
                <a:spcPts val="105"/>
              </a:spcBef>
            </a:pPr>
            <a:r>
              <a:rPr sz="2600" spc="75" dirty="0">
                <a:solidFill>
                  <a:srgbClr val="F49100"/>
                </a:solidFill>
                <a:latin typeface="Times New Roman"/>
                <a:cs typeface="Times New Roman"/>
              </a:rPr>
              <a:t>lin</a:t>
            </a:r>
            <a:r>
              <a:rPr sz="2600" spc="90" dirty="0">
                <a:solidFill>
                  <a:srgbClr val="F49100"/>
                </a:solidFill>
                <a:latin typeface="Times New Roman"/>
                <a:cs typeface="Times New Roman"/>
              </a:rPr>
              <a:t>k</a:t>
            </a:r>
            <a:r>
              <a:rPr sz="2600" spc="40" dirty="0">
                <a:solidFill>
                  <a:srgbClr val="F49100"/>
                </a:solidFill>
                <a:latin typeface="Times New Roman"/>
                <a:cs typeface="Times New Roman"/>
              </a:rPr>
              <a:t>s</a:t>
            </a:r>
            <a:endParaRPr sz="2600">
              <a:latin typeface="Times New Roman"/>
              <a:cs typeface="Times New Roman"/>
            </a:endParaRPr>
          </a:p>
        </p:txBody>
      </p:sp>
      <p:sp>
        <p:nvSpPr>
          <p:cNvPr id="9" name="object 9"/>
          <p:cNvSpPr txBox="1"/>
          <p:nvPr/>
        </p:nvSpPr>
        <p:spPr>
          <a:xfrm>
            <a:off x="8009381" y="1154938"/>
            <a:ext cx="607060" cy="422275"/>
          </a:xfrm>
          <a:prstGeom prst="rect">
            <a:avLst/>
          </a:prstGeom>
        </p:spPr>
        <p:txBody>
          <a:bodyPr vert="horz" wrap="square" lIns="0" tIns="13335" rIns="0" bIns="0" rtlCol="0">
            <a:spAutoFit/>
          </a:bodyPr>
          <a:lstStyle/>
          <a:p>
            <a:pPr marL="12700">
              <a:lnSpc>
                <a:spcPct val="100000"/>
              </a:lnSpc>
              <a:spcBef>
                <a:spcPts val="105"/>
              </a:spcBef>
            </a:pPr>
            <a:r>
              <a:rPr sz="2600" spc="150" dirty="0">
                <a:latin typeface="Times New Roman"/>
                <a:cs typeface="Times New Roman"/>
              </a:rPr>
              <a:t>th</a:t>
            </a:r>
            <a:r>
              <a:rPr sz="2600" spc="160" dirty="0">
                <a:latin typeface="Times New Roman"/>
                <a:cs typeface="Times New Roman"/>
              </a:rPr>
              <a:t>a</a:t>
            </a:r>
            <a:r>
              <a:rPr sz="2600" spc="195" dirty="0">
                <a:latin typeface="Times New Roman"/>
                <a:cs typeface="Times New Roman"/>
              </a:rPr>
              <a:t>t</a:t>
            </a:r>
            <a:endParaRPr sz="2600">
              <a:latin typeface="Times New Roman"/>
              <a:cs typeface="Times New Roman"/>
            </a:endParaRPr>
          </a:p>
        </p:txBody>
      </p:sp>
      <p:sp>
        <p:nvSpPr>
          <p:cNvPr id="10" name="object 10"/>
          <p:cNvSpPr txBox="1"/>
          <p:nvPr/>
        </p:nvSpPr>
        <p:spPr>
          <a:xfrm>
            <a:off x="535940" y="1154938"/>
            <a:ext cx="6398260" cy="1259205"/>
          </a:xfrm>
          <a:prstGeom prst="rect">
            <a:avLst/>
          </a:prstGeom>
        </p:spPr>
        <p:txBody>
          <a:bodyPr vert="horz" wrap="square" lIns="0" tIns="13335" rIns="0" bIns="0" rtlCol="0">
            <a:spAutoFit/>
          </a:bodyPr>
          <a:lstStyle/>
          <a:p>
            <a:pPr marL="285115" marR="5080" indent="-273050">
              <a:lnSpc>
                <a:spcPct val="100000"/>
              </a:lnSpc>
              <a:spcBef>
                <a:spcPts val="105"/>
              </a:spcBef>
              <a:tabLst>
                <a:tab pos="2579370" algn="l"/>
                <a:tab pos="4155440" algn="l"/>
                <a:tab pos="5101590" algn="l"/>
              </a:tabLst>
            </a:pPr>
            <a:r>
              <a:rPr sz="2450" spc="-625" dirty="0">
                <a:solidFill>
                  <a:srgbClr val="0AD0D9"/>
                </a:solidFill>
                <a:latin typeface="Arial"/>
                <a:cs typeface="Arial"/>
              </a:rPr>
              <a:t></a:t>
            </a:r>
            <a:r>
              <a:rPr sz="2450" spc="95" dirty="0">
                <a:solidFill>
                  <a:srgbClr val="0AD0D9"/>
                </a:solidFill>
                <a:latin typeface="Arial"/>
                <a:cs typeface="Arial"/>
              </a:rPr>
              <a:t> </a:t>
            </a:r>
            <a:r>
              <a:rPr sz="2600" spc="-80" dirty="0">
                <a:latin typeface="Times New Roman"/>
                <a:cs typeface="Times New Roman"/>
              </a:rPr>
              <a:t>C</a:t>
            </a:r>
            <a:r>
              <a:rPr sz="2600" spc="70" dirty="0">
                <a:latin typeface="Times New Roman"/>
                <a:cs typeface="Times New Roman"/>
              </a:rPr>
              <a:t>o</a:t>
            </a:r>
            <a:r>
              <a:rPr sz="2600" spc="25" dirty="0">
                <a:latin typeface="Times New Roman"/>
                <a:cs typeface="Times New Roman"/>
              </a:rPr>
              <a:t>l</a:t>
            </a:r>
            <a:r>
              <a:rPr sz="2600" spc="100" dirty="0">
                <a:latin typeface="Times New Roman"/>
                <a:cs typeface="Times New Roman"/>
              </a:rPr>
              <a:t>labo</a:t>
            </a:r>
            <a:r>
              <a:rPr sz="2600" spc="25" dirty="0">
                <a:latin typeface="Times New Roman"/>
                <a:cs typeface="Times New Roman"/>
              </a:rPr>
              <a:t>r</a:t>
            </a:r>
            <a:r>
              <a:rPr sz="2600" spc="180" dirty="0">
                <a:latin typeface="Times New Roman"/>
                <a:cs typeface="Times New Roman"/>
              </a:rPr>
              <a:t>a</a:t>
            </a:r>
            <a:r>
              <a:rPr sz="2600" spc="95" dirty="0">
                <a:latin typeface="Times New Roman"/>
                <a:cs typeface="Times New Roman"/>
              </a:rPr>
              <a:t>t</a:t>
            </a:r>
            <a:r>
              <a:rPr sz="2600" spc="35" dirty="0">
                <a:latin typeface="Times New Roman"/>
                <a:cs typeface="Times New Roman"/>
              </a:rPr>
              <a:t>i</a:t>
            </a:r>
            <a:r>
              <a:rPr sz="2600" spc="60" dirty="0">
                <a:latin typeface="Times New Roman"/>
                <a:cs typeface="Times New Roman"/>
              </a:rPr>
              <a:t>o</a:t>
            </a:r>
            <a:r>
              <a:rPr sz="2600" spc="140" dirty="0">
                <a:latin typeface="Times New Roman"/>
                <a:cs typeface="Times New Roman"/>
              </a:rPr>
              <a:t>n</a:t>
            </a:r>
            <a:r>
              <a:rPr sz="2600" spc="110" dirty="0">
                <a:latin typeface="Times New Roman"/>
                <a:cs typeface="Times New Roman"/>
              </a:rPr>
              <a:t>s</a:t>
            </a:r>
            <a:r>
              <a:rPr sz="2600" dirty="0">
                <a:latin typeface="Times New Roman"/>
                <a:cs typeface="Times New Roman"/>
              </a:rPr>
              <a:t>	</a:t>
            </a:r>
            <a:r>
              <a:rPr sz="2600" spc="70" dirty="0">
                <a:latin typeface="Times New Roman"/>
                <a:cs typeface="Times New Roman"/>
              </a:rPr>
              <a:t>Diag</a:t>
            </a:r>
            <a:r>
              <a:rPr sz="2600" dirty="0">
                <a:latin typeface="Times New Roman"/>
                <a:cs typeface="Times New Roman"/>
              </a:rPr>
              <a:t>r</a:t>
            </a:r>
            <a:r>
              <a:rPr sz="2600" spc="120" dirty="0">
                <a:latin typeface="Times New Roman"/>
                <a:cs typeface="Times New Roman"/>
              </a:rPr>
              <a:t>ams</a:t>
            </a:r>
            <a:r>
              <a:rPr sz="2600" dirty="0">
                <a:latin typeface="Times New Roman"/>
                <a:cs typeface="Times New Roman"/>
              </a:rPr>
              <a:t>	</a:t>
            </a:r>
            <a:r>
              <a:rPr sz="2600" spc="110" dirty="0">
                <a:latin typeface="Times New Roman"/>
                <a:cs typeface="Times New Roman"/>
              </a:rPr>
              <a:t>sh</a:t>
            </a:r>
            <a:r>
              <a:rPr sz="2600" spc="60" dirty="0">
                <a:latin typeface="Times New Roman"/>
                <a:cs typeface="Times New Roman"/>
              </a:rPr>
              <a:t>o</a:t>
            </a:r>
            <a:r>
              <a:rPr sz="2600" spc="25" dirty="0">
                <a:latin typeface="Times New Roman"/>
                <a:cs typeface="Times New Roman"/>
              </a:rPr>
              <a:t>w</a:t>
            </a:r>
            <a:r>
              <a:rPr sz="2600" dirty="0">
                <a:latin typeface="Times New Roman"/>
                <a:cs typeface="Times New Roman"/>
              </a:rPr>
              <a:t>	</a:t>
            </a:r>
            <a:r>
              <a:rPr sz="2600" spc="140" dirty="0">
                <a:solidFill>
                  <a:srgbClr val="F49100"/>
                </a:solidFill>
                <a:latin typeface="Times New Roman"/>
                <a:cs typeface="Times New Roman"/>
              </a:rPr>
              <a:t>t</a:t>
            </a:r>
            <a:r>
              <a:rPr sz="2600" spc="130" dirty="0">
                <a:solidFill>
                  <a:srgbClr val="F49100"/>
                </a:solidFill>
                <a:latin typeface="Times New Roman"/>
                <a:cs typeface="Times New Roman"/>
              </a:rPr>
              <a:t>r</a:t>
            </a:r>
            <a:r>
              <a:rPr sz="2600" spc="100" dirty="0">
                <a:solidFill>
                  <a:srgbClr val="F49100"/>
                </a:solidFill>
                <a:latin typeface="Times New Roman"/>
                <a:cs typeface="Times New Roman"/>
              </a:rPr>
              <a:t>ans</a:t>
            </a:r>
            <a:r>
              <a:rPr sz="2600" spc="50" dirty="0">
                <a:solidFill>
                  <a:srgbClr val="F49100"/>
                </a:solidFill>
                <a:latin typeface="Times New Roman"/>
                <a:cs typeface="Times New Roman"/>
              </a:rPr>
              <a:t>i</a:t>
            </a:r>
            <a:r>
              <a:rPr sz="2600" spc="140" dirty="0">
                <a:solidFill>
                  <a:srgbClr val="F49100"/>
                </a:solidFill>
                <a:latin typeface="Times New Roman"/>
                <a:cs typeface="Times New Roman"/>
              </a:rPr>
              <a:t>ent  </a:t>
            </a:r>
            <a:r>
              <a:rPr sz="2600" spc="55" dirty="0">
                <a:latin typeface="Times New Roman"/>
                <a:cs typeface="Times New Roman"/>
              </a:rPr>
              <a:t>exists </a:t>
            </a:r>
            <a:r>
              <a:rPr sz="2600" spc="110" dirty="0">
                <a:latin typeface="Times New Roman"/>
                <a:cs typeface="Times New Roman"/>
              </a:rPr>
              <a:t>between</a:t>
            </a:r>
            <a:r>
              <a:rPr sz="2600" spc="-245" dirty="0">
                <a:latin typeface="Times New Roman"/>
                <a:cs typeface="Times New Roman"/>
              </a:rPr>
              <a:t> </a:t>
            </a:r>
            <a:r>
              <a:rPr sz="2600" spc="70" dirty="0">
                <a:latin typeface="Times New Roman"/>
                <a:cs typeface="Times New Roman"/>
              </a:rPr>
              <a:t>objects.</a:t>
            </a:r>
            <a:endParaRPr sz="2600">
              <a:latin typeface="Times New Roman"/>
              <a:cs typeface="Times New Roman"/>
            </a:endParaRPr>
          </a:p>
          <a:p>
            <a:pPr marL="405765">
              <a:lnSpc>
                <a:spcPct val="100000"/>
              </a:lnSpc>
              <a:spcBef>
                <a:spcPts val="585"/>
              </a:spcBef>
            </a:pPr>
            <a:r>
              <a:rPr sz="2050" spc="-545" dirty="0">
                <a:solidFill>
                  <a:srgbClr val="0E6EC5"/>
                </a:solidFill>
                <a:latin typeface="Arial"/>
                <a:cs typeface="Arial"/>
              </a:rPr>
              <a:t></a:t>
            </a:r>
            <a:r>
              <a:rPr sz="2050" spc="-540" dirty="0">
                <a:solidFill>
                  <a:srgbClr val="0E6EC5"/>
                </a:solidFill>
                <a:latin typeface="Arial"/>
                <a:cs typeface="Arial"/>
              </a:rPr>
              <a:t> </a:t>
            </a:r>
            <a:r>
              <a:rPr sz="2400" spc="-10" dirty="0">
                <a:solidFill>
                  <a:srgbClr val="438E00"/>
                </a:solidFill>
                <a:latin typeface="Times New Roman"/>
                <a:cs typeface="Times New Roman"/>
              </a:rPr>
              <a:t>&lt;&lt;self&gt;&gt;</a:t>
            </a:r>
            <a:r>
              <a:rPr sz="2400" dirty="0">
                <a:solidFill>
                  <a:srgbClr val="438E00"/>
                </a:solidFill>
                <a:latin typeface="Times New Roman"/>
                <a:cs typeface="Times New Roman"/>
              </a:rPr>
              <a:t> </a:t>
            </a:r>
            <a:r>
              <a:rPr sz="2400" spc="60" dirty="0">
                <a:solidFill>
                  <a:srgbClr val="438E00"/>
                </a:solidFill>
                <a:latin typeface="Times New Roman"/>
                <a:cs typeface="Times New Roman"/>
              </a:rPr>
              <a:t>-</a:t>
            </a:r>
            <a:r>
              <a:rPr sz="2400" spc="-35" dirty="0">
                <a:solidFill>
                  <a:srgbClr val="438E00"/>
                </a:solidFill>
                <a:latin typeface="Times New Roman"/>
                <a:cs typeface="Times New Roman"/>
              </a:rPr>
              <a:t> </a:t>
            </a:r>
            <a:r>
              <a:rPr sz="2400" spc="-114" dirty="0">
                <a:latin typeface="Times New Roman"/>
                <a:cs typeface="Times New Roman"/>
              </a:rPr>
              <a:t>A</a:t>
            </a:r>
            <a:r>
              <a:rPr sz="2400" spc="-35" dirty="0">
                <a:latin typeface="Times New Roman"/>
                <a:cs typeface="Times New Roman"/>
              </a:rPr>
              <a:t> </a:t>
            </a:r>
            <a:r>
              <a:rPr sz="2400" spc="65" dirty="0">
                <a:latin typeface="Times New Roman"/>
                <a:cs typeface="Times New Roman"/>
              </a:rPr>
              <a:t>message</a:t>
            </a:r>
            <a:r>
              <a:rPr sz="2400" spc="-65" dirty="0">
                <a:latin typeface="Times New Roman"/>
                <a:cs typeface="Times New Roman"/>
              </a:rPr>
              <a:t> </a:t>
            </a:r>
            <a:r>
              <a:rPr sz="2400" spc="80" dirty="0">
                <a:latin typeface="Times New Roman"/>
                <a:cs typeface="Times New Roman"/>
              </a:rPr>
              <a:t>from</a:t>
            </a:r>
            <a:r>
              <a:rPr sz="2400" spc="-105" dirty="0">
                <a:latin typeface="Times New Roman"/>
                <a:cs typeface="Times New Roman"/>
              </a:rPr>
              <a:t> </a:t>
            </a:r>
            <a:r>
              <a:rPr sz="2400" spc="80" dirty="0">
                <a:latin typeface="Times New Roman"/>
                <a:cs typeface="Times New Roman"/>
              </a:rPr>
              <a:t>object</a:t>
            </a:r>
            <a:r>
              <a:rPr sz="2400" spc="-55" dirty="0">
                <a:latin typeface="Times New Roman"/>
                <a:cs typeface="Times New Roman"/>
              </a:rPr>
              <a:t> </a:t>
            </a:r>
            <a:r>
              <a:rPr sz="2400" spc="120" dirty="0">
                <a:latin typeface="Times New Roman"/>
                <a:cs typeface="Times New Roman"/>
              </a:rPr>
              <a:t>to</a:t>
            </a:r>
            <a:r>
              <a:rPr sz="2400" spc="-65" dirty="0">
                <a:latin typeface="Times New Roman"/>
                <a:cs typeface="Times New Roman"/>
              </a:rPr>
              <a:t> </a:t>
            </a:r>
            <a:r>
              <a:rPr sz="2400" spc="40" dirty="0">
                <a:latin typeface="Times New Roman"/>
                <a:cs typeface="Times New Roman"/>
              </a:rPr>
              <a:t>itself</a:t>
            </a:r>
            <a:endParaRPr sz="2400">
              <a:latin typeface="Times New Roman"/>
              <a:cs typeface="Times New Roman"/>
            </a:endParaRPr>
          </a:p>
        </p:txBody>
      </p:sp>
      <p:sp>
        <p:nvSpPr>
          <p:cNvPr id="11" name="object 11"/>
          <p:cNvSpPr txBox="1"/>
          <p:nvPr/>
        </p:nvSpPr>
        <p:spPr>
          <a:xfrm>
            <a:off x="929132" y="2461386"/>
            <a:ext cx="7685405" cy="2000885"/>
          </a:xfrm>
          <a:prstGeom prst="rect">
            <a:avLst/>
          </a:prstGeom>
        </p:spPr>
        <p:txBody>
          <a:bodyPr vert="horz" wrap="square" lIns="0" tIns="12700" rIns="0" bIns="0" rtlCol="0">
            <a:spAutoFit/>
          </a:bodyPr>
          <a:lstStyle/>
          <a:p>
            <a:pPr marL="259715" marR="8255" indent="-247015">
              <a:lnSpc>
                <a:spcPct val="100000"/>
              </a:lnSpc>
              <a:spcBef>
                <a:spcPts val="100"/>
              </a:spcBef>
              <a:buClr>
                <a:srgbClr val="0E6EC5"/>
              </a:buClr>
              <a:buSzPct val="85416"/>
              <a:buFont typeface="Arial"/>
              <a:buChar char=""/>
              <a:tabLst>
                <a:tab pos="260350" algn="l"/>
                <a:tab pos="2152650" algn="l"/>
                <a:tab pos="6934200" algn="l"/>
              </a:tabLst>
            </a:pPr>
            <a:r>
              <a:rPr sz="2400" spc="-35" dirty="0">
                <a:solidFill>
                  <a:srgbClr val="438E00"/>
                </a:solidFill>
                <a:latin typeface="Times New Roman"/>
                <a:cs typeface="Times New Roman"/>
              </a:rPr>
              <a:t>&lt;</a:t>
            </a:r>
            <a:r>
              <a:rPr sz="2400" spc="-30" dirty="0">
                <a:solidFill>
                  <a:srgbClr val="438E00"/>
                </a:solidFill>
                <a:latin typeface="Times New Roman"/>
                <a:cs typeface="Times New Roman"/>
              </a:rPr>
              <a:t>&lt;</a:t>
            </a:r>
            <a:r>
              <a:rPr sz="2400" dirty="0">
                <a:solidFill>
                  <a:srgbClr val="438E00"/>
                </a:solidFill>
                <a:latin typeface="Times New Roman"/>
                <a:cs typeface="Times New Roman"/>
              </a:rPr>
              <a:t> </a:t>
            </a:r>
            <a:r>
              <a:rPr sz="2400" spc="-245" dirty="0">
                <a:solidFill>
                  <a:srgbClr val="438E00"/>
                </a:solidFill>
                <a:latin typeface="Times New Roman"/>
                <a:cs typeface="Times New Roman"/>
              </a:rPr>
              <a:t> </a:t>
            </a:r>
            <a:r>
              <a:rPr sz="2400" spc="35" dirty="0">
                <a:solidFill>
                  <a:srgbClr val="438E00"/>
                </a:solidFill>
                <a:latin typeface="Times New Roman"/>
                <a:cs typeface="Times New Roman"/>
              </a:rPr>
              <a:t>l</a:t>
            </a:r>
            <a:r>
              <a:rPr sz="2400" spc="70" dirty="0">
                <a:solidFill>
                  <a:srgbClr val="438E00"/>
                </a:solidFill>
                <a:latin typeface="Times New Roman"/>
                <a:cs typeface="Times New Roman"/>
              </a:rPr>
              <a:t>o</a:t>
            </a:r>
            <a:r>
              <a:rPr sz="2400" spc="5" dirty="0">
                <a:solidFill>
                  <a:srgbClr val="438E00"/>
                </a:solidFill>
                <a:latin typeface="Times New Roman"/>
                <a:cs typeface="Times New Roman"/>
              </a:rPr>
              <a:t>cal&gt;</a:t>
            </a:r>
            <a:r>
              <a:rPr sz="2400" spc="15" dirty="0">
                <a:solidFill>
                  <a:srgbClr val="438E00"/>
                </a:solidFill>
                <a:latin typeface="Times New Roman"/>
                <a:cs typeface="Times New Roman"/>
              </a:rPr>
              <a:t>&gt;</a:t>
            </a:r>
            <a:r>
              <a:rPr sz="2400" dirty="0">
                <a:solidFill>
                  <a:srgbClr val="438E00"/>
                </a:solidFill>
                <a:latin typeface="Times New Roman"/>
                <a:cs typeface="Times New Roman"/>
              </a:rPr>
              <a:t> </a:t>
            </a:r>
            <a:r>
              <a:rPr sz="2400" spc="-235" dirty="0">
                <a:solidFill>
                  <a:srgbClr val="438E00"/>
                </a:solidFill>
                <a:latin typeface="Times New Roman"/>
                <a:cs typeface="Times New Roman"/>
              </a:rPr>
              <a:t> </a:t>
            </a:r>
            <a:r>
              <a:rPr sz="2400" spc="60" dirty="0">
                <a:latin typeface="Times New Roman"/>
                <a:cs typeface="Times New Roman"/>
              </a:rPr>
              <a:t>-</a:t>
            </a:r>
            <a:r>
              <a:rPr sz="2400" dirty="0">
                <a:latin typeface="Times New Roman"/>
                <a:cs typeface="Times New Roman"/>
              </a:rPr>
              <a:t>	</a:t>
            </a:r>
            <a:r>
              <a:rPr sz="2400" spc="-114" dirty="0">
                <a:latin typeface="Times New Roman"/>
                <a:cs typeface="Times New Roman"/>
              </a:rPr>
              <a:t>A</a:t>
            </a:r>
            <a:r>
              <a:rPr sz="2400" dirty="0">
                <a:latin typeface="Times New Roman"/>
                <a:cs typeface="Times New Roman"/>
              </a:rPr>
              <a:t> </a:t>
            </a:r>
            <a:r>
              <a:rPr sz="2400" spc="-290" dirty="0">
                <a:latin typeface="Times New Roman"/>
                <a:cs typeface="Times New Roman"/>
              </a:rPr>
              <a:t> </a:t>
            </a:r>
            <a:r>
              <a:rPr sz="2400" spc="85" dirty="0">
                <a:latin typeface="Times New Roman"/>
                <a:cs typeface="Times New Roman"/>
              </a:rPr>
              <a:t>mess</a:t>
            </a:r>
            <a:r>
              <a:rPr sz="2400" spc="65" dirty="0">
                <a:latin typeface="Times New Roman"/>
                <a:cs typeface="Times New Roman"/>
              </a:rPr>
              <a:t>a</a:t>
            </a:r>
            <a:r>
              <a:rPr sz="2400" spc="-40" dirty="0">
                <a:latin typeface="Times New Roman"/>
                <a:cs typeface="Times New Roman"/>
              </a:rPr>
              <a:t>g</a:t>
            </a:r>
            <a:r>
              <a:rPr sz="2400" spc="80" dirty="0">
                <a:latin typeface="Times New Roman"/>
                <a:cs typeface="Times New Roman"/>
              </a:rPr>
              <a:t>e</a:t>
            </a:r>
            <a:r>
              <a:rPr sz="2400" dirty="0">
                <a:latin typeface="Times New Roman"/>
                <a:cs typeface="Times New Roman"/>
              </a:rPr>
              <a:t> </a:t>
            </a:r>
            <a:r>
              <a:rPr sz="2400" spc="-295" dirty="0">
                <a:latin typeface="Times New Roman"/>
                <a:cs typeface="Times New Roman"/>
              </a:rPr>
              <a:t> </a:t>
            </a:r>
            <a:r>
              <a:rPr sz="2400" spc="120" dirty="0">
                <a:latin typeface="Times New Roman"/>
                <a:cs typeface="Times New Roman"/>
              </a:rPr>
              <a:t>sent</a:t>
            </a:r>
            <a:r>
              <a:rPr sz="2400" dirty="0">
                <a:latin typeface="Times New Roman"/>
                <a:cs typeface="Times New Roman"/>
              </a:rPr>
              <a:t> </a:t>
            </a:r>
            <a:r>
              <a:rPr sz="2400" spc="-300" dirty="0">
                <a:latin typeface="Times New Roman"/>
                <a:cs typeface="Times New Roman"/>
              </a:rPr>
              <a:t> </a:t>
            </a:r>
            <a:r>
              <a:rPr sz="2400" spc="135" dirty="0">
                <a:latin typeface="Times New Roman"/>
                <a:cs typeface="Times New Roman"/>
              </a:rPr>
              <a:t>du</a:t>
            </a:r>
            <a:r>
              <a:rPr sz="2400" spc="125" dirty="0">
                <a:latin typeface="Times New Roman"/>
                <a:cs typeface="Times New Roman"/>
              </a:rPr>
              <a:t>e</a:t>
            </a:r>
            <a:r>
              <a:rPr sz="2400" dirty="0">
                <a:latin typeface="Times New Roman"/>
                <a:cs typeface="Times New Roman"/>
              </a:rPr>
              <a:t> </a:t>
            </a:r>
            <a:r>
              <a:rPr sz="2400" spc="-300" dirty="0">
                <a:latin typeface="Times New Roman"/>
                <a:cs typeface="Times New Roman"/>
              </a:rPr>
              <a:t> </a:t>
            </a:r>
            <a:r>
              <a:rPr sz="2400" spc="60" dirty="0">
                <a:latin typeface="Times New Roman"/>
                <a:cs typeface="Times New Roman"/>
              </a:rPr>
              <a:t>t</a:t>
            </a:r>
            <a:r>
              <a:rPr sz="2400" spc="175" dirty="0">
                <a:latin typeface="Times New Roman"/>
                <a:cs typeface="Times New Roman"/>
              </a:rPr>
              <a:t>o</a:t>
            </a:r>
            <a:r>
              <a:rPr sz="2400" spc="295" dirty="0">
                <a:latin typeface="Times New Roman"/>
                <a:cs typeface="Times New Roman"/>
              </a:rPr>
              <a:t> </a:t>
            </a:r>
            <a:r>
              <a:rPr sz="2400" spc="140" dirty="0">
                <a:latin typeface="Times New Roman"/>
                <a:cs typeface="Times New Roman"/>
              </a:rPr>
              <a:t>th</a:t>
            </a:r>
            <a:r>
              <a:rPr sz="2400" spc="165" dirty="0">
                <a:latin typeface="Times New Roman"/>
                <a:cs typeface="Times New Roman"/>
              </a:rPr>
              <a:t>e</a:t>
            </a:r>
            <a:r>
              <a:rPr sz="2400" dirty="0">
                <a:latin typeface="Times New Roman"/>
                <a:cs typeface="Times New Roman"/>
              </a:rPr>
              <a:t> </a:t>
            </a:r>
            <a:r>
              <a:rPr sz="2400" spc="-295" dirty="0">
                <a:latin typeface="Times New Roman"/>
                <a:cs typeface="Times New Roman"/>
              </a:rPr>
              <a:t> </a:t>
            </a:r>
            <a:r>
              <a:rPr sz="2400" spc="114" dirty="0">
                <a:latin typeface="Times New Roman"/>
                <a:cs typeface="Times New Roman"/>
              </a:rPr>
              <a:t>o</a:t>
            </a:r>
            <a:r>
              <a:rPr sz="2400" spc="105" dirty="0">
                <a:latin typeface="Times New Roman"/>
                <a:cs typeface="Times New Roman"/>
              </a:rPr>
              <a:t>b</a:t>
            </a:r>
            <a:r>
              <a:rPr sz="2400" spc="65" dirty="0">
                <a:latin typeface="Times New Roman"/>
                <a:cs typeface="Times New Roman"/>
              </a:rPr>
              <a:t>jec</a:t>
            </a:r>
            <a:r>
              <a:rPr sz="2400" spc="50" dirty="0">
                <a:latin typeface="Times New Roman"/>
                <a:cs typeface="Times New Roman"/>
              </a:rPr>
              <a:t>t</a:t>
            </a:r>
            <a:r>
              <a:rPr sz="2400" dirty="0">
                <a:latin typeface="Times New Roman"/>
                <a:cs typeface="Times New Roman"/>
              </a:rPr>
              <a:t>	</a:t>
            </a:r>
            <a:r>
              <a:rPr sz="2400" spc="70" dirty="0">
                <a:latin typeface="Times New Roman"/>
                <a:cs typeface="Times New Roman"/>
              </a:rPr>
              <a:t>begin  </a:t>
            </a:r>
            <a:r>
              <a:rPr sz="2400" spc="95" dirty="0">
                <a:latin typeface="Times New Roman"/>
                <a:cs typeface="Times New Roman"/>
              </a:rPr>
              <a:t>defined</a:t>
            </a:r>
            <a:r>
              <a:rPr sz="2400" spc="-65" dirty="0">
                <a:latin typeface="Times New Roman"/>
                <a:cs typeface="Times New Roman"/>
              </a:rPr>
              <a:t> </a:t>
            </a:r>
            <a:r>
              <a:rPr sz="2400" spc="60" dirty="0">
                <a:latin typeface="Times New Roman"/>
                <a:cs typeface="Times New Roman"/>
              </a:rPr>
              <a:t>as</a:t>
            </a:r>
            <a:r>
              <a:rPr sz="2400" spc="-110" dirty="0">
                <a:latin typeface="Times New Roman"/>
                <a:cs typeface="Times New Roman"/>
              </a:rPr>
              <a:t> </a:t>
            </a:r>
            <a:r>
              <a:rPr sz="2400" spc="85" dirty="0">
                <a:latin typeface="Times New Roman"/>
                <a:cs typeface="Times New Roman"/>
              </a:rPr>
              <a:t>a</a:t>
            </a:r>
            <a:r>
              <a:rPr sz="2400" spc="-60" dirty="0">
                <a:latin typeface="Times New Roman"/>
                <a:cs typeface="Times New Roman"/>
              </a:rPr>
              <a:t> </a:t>
            </a:r>
            <a:r>
              <a:rPr sz="2400" spc="45" dirty="0">
                <a:latin typeface="Times New Roman"/>
                <a:cs typeface="Times New Roman"/>
              </a:rPr>
              <a:t>local</a:t>
            </a:r>
            <a:r>
              <a:rPr sz="2400" spc="-60" dirty="0">
                <a:latin typeface="Times New Roman"/>
                <a:cs typeface="Times New Roman"/>
              </a:rPr>
              <a:t> </a:t>
            </a:r>
            <a:r>
              <a:rPr sz="2400" spc="55" dirty="0">
                <a:latin typeface="Times New Roman"/>
                <a:cs typeface="Times New Roman"/>
              </a:rPr>
              <a:t>variable</a:t>
            </a:r>
            <a:r>
              <a:rPr sz="2400" spc="-70" dirty="0">
                <a:latin typeface="Times New Roman"/>
                <a:cs typeface="Times New Roman"/>
              </a:rPr>
              <a:t> </a:t>
            </a:r>
            <a:r>
              <a:rPr sz="2400" spc="100" dirty="0">
                <a:latin typeface="Times New Roman"/>
                <a:cs typeface="Times New Roman"/>
              </a:rPr>
              <a:t>in</a:t>
            </a:r>
            <a:r>
              <a:rPr sz="2400" spc="-55" dirty="0">
                <a:latin typeface="Times New Roman"/>
                <a:cs typeface="Times New Roman"/>
              </a:rPr>
              <a:t> </a:t>
            </a:r>
            <a:r>
              <a:rPr sz="2400" spc="145" dirty="0">
                <a:latin typeface="Times New Roman"/>
                <a:cs typeface="Times New Roman"/>
              </a:rPr>
              <a:t>the</a:t>
            </a:r>
            <a:r>
              <a:rPr sz="2400" spc="-65" dirty="0">
                <a:latin typeface="Times New Roman"/>
                <a:cs typeface="Times New Roman"/>
              </a:rPr>
              <a:t> </a:t>
            </a:r>
            <a:r>
              <a:rPr sz="2400" spc="130" dirty="0">
                <a:latin typeface="Times New Roman"/>
                <a:cs typeface="Times New Roman"/>
              </a:rPr>
              <a:t>method.</a:t>
            </a:r>
            <a:endParaRPr sz="2400">
              <a:latin typeface="Times New Roman"/>
              <a:cs typeface="Times New Roman"/>
            </a:endParaRPr>
          </a:p>
          <a:p>
            <a:pPr marL="259715" indent="-247015">
              <a:lnSpc>
                <a:spcPct val="100000"/>
              </a:lnSpc>
              <a:spcBef>
                <a:spcPts val="575"/>
              </a:spcBef>
              <a:buClr>
                <a:srgbClr val="0E6EC5"/>
              </a:buClr>
              <a:buSzPct val="85416"/>
              <a:buFont typeface="Arial"/>
              <a:buChar char=""/>
              <a:tabLst>
                <a:tab pos="260350" algn="l"/>
                <a:tab pos="2428240" algn="l"/>
                <a:tab pos="2832100" algn="l"/>
                <a:tab pos="3482975" algn="l"/>
                <a:tab pos="4432935" algn="l"/>
                <a:tab pos="5789295" algn="l"/>
                <a:tab pos="6419215" algn="l"/>
                <a:tab pos="7113905" algn="l"/>
                <a:tab pos="7525384" algn="l"/>
              </a:tabLst>
            </a:pPr>
            <a:r>
              <a:rPr sz="2400" spc="-30" dirty="0">
                <a:solidFill>
                  <a:srgbClr val="438E00"/>
                </a:solidFill>
                <a:latin typeface="Times New Roman"/>
                <a:cs typeface="Times New Roman"/>
              </a:rPr>
              <a:t>&lt;</a:t>
            </a:r>
            <a:r>
              <a:rPr sz="2400" spc="-45" dirty="0">
                <a:solidFill>
                  <a:srgbClr val="438E00"/>
                </a:solidFill>
                <a:latin typeface="Times New Roman"/>
                <a:cs typeface="Times New Roman"/>
              </a:rPr>
              <a:t>&lt;</a:t>
            </a:r>
            <a:r>
              <a:rPr sz="2400" spc="130" dirty="0">
                <a:solidFill>
                  <a:srgbClr val="438E00"/>
                </a:solidFill>
                <a:latin typeface="Times New Roman"/>
                <a:cs typeface="Times New Roman"/>
              </a:rPr>
              <a:t>pa</a:t>
            </a:r>
            <a:r>
              <a:rPr sz="2400" spc="55" dirty="0">
                <a:solidFill>
                  <a:srgbClr val="438E00"/>
                </a:solidFill>
                <a:latin typeface="Times New Roman"/>
                <a:cs typeface="Times New Roman"/>
              </a:rPr>
              <a:t>r</a:t>
            </a:r>
            <a:r>
              <a:rPr sz="2400" spc="160" dirty="0">
                <a:solidFill>
                  <a:srgbClr val="438E00"/>
                </a:solidFill>
                <a:latin typeface="Times New Roman"/>
                <a:cs typeface="Times New Roman"/>
              </a:rPr>
              <a:t>ame</a:t>
            </a:r>
            <a:r>
              <a:rPr sz="2400" spc="30" dirty="0">
                <a:solidFill>
                  <a:srgbClr val="438E00"/>
                </a:solidFill>
                <a:latin typeface="Times New Roman"/>
                <a:cs typeface="Times New Roman"/>
              </a:rPr>
              <a:t>t</a:t>
            </a:r>
            <a:r>
              <a:rPr sz="2400" spc="35" dirty="0">
                <a:solidFill>
                  <a:srgbClr val="438E00"/>
                </a:solidFill>
                <a:latin typeface="Times New Roman"/>
                <a:cs typeface="Times New Roman"/>
              </a:rPr>
              <a:t>er&gt;&gt;</a:t>
            </a:r>
            <a:r>
              <a:rPr sz="2400" dirty="0">
                <a:solidFill>
                  <a:srgbClr val="438E00"/>
                </a:solidFill>
                <a:latin typeface="Times New Roman"/>
                <a:cs typeface="Times New Roman"/>
              </a:rPr>
              <a:t>	</a:t>
            </a:r>
            <a:r>
              <a:rPr sz="2400" spc="60" dirty="0">
                <a:latin typeface="Times New Roman"/>
                <a:cs typeface="Times New Roman"/>
              </a:rPr>
              <a:t>-</a:t>
            </a:r>
            <a:r>
              <a:rPr sz="2400" dirty="0">
                <a:latin typeface="Times New Roman"/>
                <a:cs typeface="Times New Roman"/>
              </a:rPr>
              <a:t>	</a:t>
            </a:r>
            <a:r>
              <a:rPr sz="2400" spc="100" dirty="0">
                <a:latin typeface="Times New Roman"/>
                <a:cs typeface="Times New Roman"/>
              </a:rPr>
              <a:t>T</a:t>
            </a:r>
            <a:r>
              <a:rPr sz="2400" spc="95" dirty="0">
                <a:latin typeface="Times New Roman"/>
                <a:cs typeface="Times New Roman"/>
              </a:rPr>
              <a:t>h</a:t>
            </a:r>
            <a:r>
              <a:rPr sz="2400" spc="85" dirty="0">
                <a:latin typeface="Times New Roman"/>
                <a:cs typeface="Times New Roman"/>
              </a:rPr>
              <a:t>e</a:t>
            </a:r>
            <a:r>
              <a:rPr sz="2400" dirty="0">
                <a:latin typeface="Times New Roman"/>
                <a:cs typeface="Times New Roman"/>
              </a:rPr>
              <a:t>	</a:t>
            </a:r>
            <a:r>
              <a:rPr sz="2400" spc="114" dirty="0">
                <a:latin typeface="Times New Roman"/>
                <a:cs typeface="Times New Roman"/>
              </a:rPr>
              <a:t>o</a:t>
            </a:r>
            <a:r>
              <a:rPr sz="2400" spc="105" dirty="0">
                <a:latin typeface="Times New Roman"/>
                <a:cs typeface="Times New Roman"/>
              </a:rPr>
              <a:t>b</a:t>
            </a:r>
            <a:r>
              <a:rPr sz="2400" spc="15" dirty="0">
                <a:latin typeface="Times New Roman"/>
                <a:cs typeface="Times New Roman"/>
              </a:rPr>
              <a:t>j</a:t>
            </a:r>
            <a:r>
              <a:rPr sz="2400" spc="35" dirty="0">
                <a:latin typeface="Times New Roman"/>
                <a:cs typeface="Times New Roman"/>
              </a:rPr>
              <a:t>e</a:t>
            </a:r>
            <a:r>
              <a:rPr sz="2400" spc="130" dirty="0">
                <a:latin typeface="Times New Roman"/>
                <a:cs typeface="Times New Roman"/>
              </a:rPr>
              <a:t>c</a:t>
            </a:r>
            <a:r>
              <a:rPr sz="2400" spc="85" dirty="0">
                <a:latin typeface="Times New Roman"/>
                <a:cs typeface="Times New Roman"/>
              </a:rPr>
              <a:t>t</a:t>
            </a:r>
            <a:r>
              <a:rPr sz="2400" dirty="0">
                <a:latin typeface="Times New Roman"/>
                <a:cs typeface="Times New Roman"/>
              </a:rPr>
              <a:t>	</a:t>
            </a:r>
            <a:r>
              <a:rPr sz="2400" spc="85" dirty="0">
                <a:latin typeface="Times New Roman"/>
                <a:cs typeface="Times New Roman"/>
              </a:rPr>
              <a:t>r</a:t>
            </a:r>
            <a:r>
              <a:rPr sz="2400" spc="95" dirty="0">
                <a:latin typeface="Times New Roman"/>
                <a:cs typeface="Times New Roman"/>
              </a:rPr>
              <a:t>e</a:t>
            </a:r>
            <a:r>
              <a:rPr sz="2400" spc="-75" dirty="0">
                <a:latin typeface="Times New Roman"/>
                <a:cs typeface="Times New Roman"/>
              </a:rPr>
              <a:t>f</a:t>
            </a:r>
            <a:r>
              <a:rPr sz="2400" spc="114" dirty="0">
                <a:latin typeface="Times New Roman"/>
                <a:cs typeface="Times New Roman"/>
              </a:rPr>
              <a:t>e</a:t>
            </a:r>
            <a:r>
              <a:rPr sz="2400" spc="50" dirty="0">
                <a:latin typeface="Times New Roman"/>
                <a:cs typeface="Times New Roman"/>
              </a:rPr>
              <a:t>r</a:t>
            </a:r>
            <a:r>
              <a:rPr sz="2400" spc="110" dirty="0">
                <a:latin typeface="Times New Roman"/>
                <a:cs typeface="Times New Roman"/>
              </a:rPr>
              <a:t>en</a:t>
            </a:r>
            <a:r>
              <a:rPr sz="2400" spc="40" dirty="0">
                <a:latin typeface="Times New Roman"/>
                <a:cs typeface="Times New Roman"/>
              </a:rPr>
              <a:t>c</a:t>
            </a:r>
            <a:r>
              <a:rPr sz="2400" spc="85" dirty="0">
                <a:latin typeface="Times New Roman"/>
                <a:cs typeface="Times New Roman"/>
              </a:rPr>
              <a:t>e</a:t>
            </a:r>
            <a:r>
              <a:rPr sz="2400" dirty="0">
                <a:latin typeface="Times New Roman"/>
                <a:cs typeface="Times New Roman"/>
              </a:rPr>
              <a:t>	</a:t>
            </a:r>
            <a:r>
              <a:rPr sz="2400" spc="-10" dirty="0">
                <a:latin typeface="Times New Roman"/>
                <a:cs typeface="Times New Roman"/>
              </a:rPr>
              <a:t>w</a:t>
            </a:r>
            <a:r>
              <a:rPr sz="2400" spc="60" dirty="0">
                <a:latin typeface="Times New Roman"/>
                <a:cs typeface="Times New Roman"/>
              </a:rPr>
              <a:t>as</a:t>
            </a:r>
            <a:r>
              <a:rPr sz="2400" dirty="0">
                <a:latin typeface="Times New Roman"/>
                <a:cs typeface="Times New Roman"/>
              </a:rPr>
              <a:t>	</a:t>
            </a:r>
            <a:r>
              <a:rPr sz="2400" spc="55" dirty="0">
                <a:latin typeface="Times New Roman"/>
                <a:cs typeface="Times New Roman"/>
              </a:rPr>
              <a:t>s</a:t>
            </a:r>
            <a:r>
              <a:rPr sz="2400" spc="75" dirty="0">
                <a:latin typeface="Times New Roman"/>
                <a:cs typeface="Times New Roman"/>
              </a:rPr>
              <a:t>e</a:t>
            </a:r>
            <a:r>
              <a:rPr sz="2400" spc="235" dirty="0">
                <a:latin typeface="Times New Roman"/>
                <a:cs typeface="Times New Roman"/>
              </a:rPr>
              <a:t>n</a:t>
            </a:r>
            <a:r>
              <a:rPr sz="2400" spc="135" dirty="0">
                <a:latin typeface="Times New Roman"/>
                <a:cs typeface="Times New Roman"/>
              </a:rPr>
              <a:t>t</a:t>
            </a:r>
            <a:r>
              <a:rPr sz="2400" dirty="0">
                <a:latin typeface="Times New Roman"/>
                <a:cs typeface="Times New Roman"/>
              </a:rPr>
              <a:t>	</a:t>
            </a:r>
            <a:r>
              <a:rPr sz="2400" spc="60" dirty="0">
                <a:latin typeface="Times New Roman"/>
                <a:cs typeface="Times New Roman"/>
              </a:rPr>
              <a:t>a</a:t>
            </a:r>
            <a:r>
              <a:rPr sz="2400" spc="55" dirty="0">
                <a:latin typeface="Times New Roman"/>
                <a:cs typeface="Times New Roman"/>
              </a:rPr>
              <a:t>s</a:t>
            </a:r>
            <a:r>
              <a:rPr sz="2400" dirty="0">
                <a:latin typeface="Times New Roman"/>
                <a:cs typeface="Times New Roman"/>
              </a:rPr>
              <a:t>	</a:t>
            </a:r>
            <a:r>
              <a:rPr sz="2400" spc="85" dirty="0">
                <a:latin typeface="Times New Roman"/>
                <a:cs typeface="Times New Roman"/>
              </a:rPr>
              <a:t>a</a:t>
            </a:r>
            <a:endParaRPr sz="2400">
              <a:latin typeface="Times New Roman"/>
              <a:cs typeface="Times New Roman"/>
            </a:endParaRPr>
          </a:p>
          <a:p>
            <a:pPr marL="259715">
              <a:lnSpc>
                <a:spcPct val="100000"/>
              </a:lnSpc>
            </a:pPr>
            <a:r>
              <a:rPr sz="2400" spc="114" dirty="0">
                <a:latin typeface="Times New Roman"/>
                <a:cs typeface="Times New Roman"/>
              </a:rPr>
              <a:t>parameter</a:t>
            </a:r>
            <a:r>
              <a:rPr sz="2400" spc="-125" dirty="0">
                <a:latin typeface="Times New Roman"/>
                <a:cs typeface="Times New Roman"/>
              </a:rPr>
              <a:t> </a:t>
            </a:r>
            <a:r>
              <a:rPr sz="2400" spc="120" dirty="0">
                <a:latin typeface="Times New Roman"/>
                <a:cs typeface="Times New Roman"/>
              </a:rPr>
              <a:t>to</a:t>
            </a:r>
            <a:r>
              <a:rPr sz="2400" spc="-90" dirty="0">
                <a:latin typeface="Times New Roman"/>
                <a:cs typeface="Times New Roman"/>
              </a:rPr>
              <a:t> </a:t>
            </a:r>
            <a:r>
              <a:rPr sz="2400" spc="150" dirty="0">
                <a:latin typeface="Times New Roman"/>
                <a:cs typeface="Times New Roman"/>
              </a:rPr>
              <a:t>the</a:t>
            </a:r>
            <a:r>
              <a:rPr sz="2400" spc="-70" dirty="0">
                <a:latin typeface="Times New Roman"/>
                <a:cs typeface="Times New Roman"/>
              </a:rPr>
              <a:t> </a:t>
            </a:r>
            <a:r>
              <a:rPr sz="2400" spc="130" dirty="0">
                <a:latin typeface="Times New Roman"/>
                <a:cs typeface="Times New Roman"/>
              </a:rPr>
              <a:t>method.</a:t>
            </a:r>
            <a:endParaRPr sz="2400">
              <a:latin typeface="Times New Roman"/>
              <a:cs typeface="Times New Roman"/>
            </a:endParaRPr>
          </a:p>
          <a:p>
            <a:pPr marL="259715" indent="-247015">
              <a:lnSpc>
                <a:spcPct val="100000"/>
              </a:lnSpc>
              <a:spcBef>
                <a:spcPts val="580"/>
              </a:spcBef>
              <a:buClr>
                <a:srgbClr val="0E6EC5"/>
              </a:buClr>
              <a:buSzPct val="85416"/>
              <a:buFont typeface="Arial"/>
              <a:buChar char=""/>
              <a:tabLst>
                <a:tab pos="260350" algn="l"/>
              </a:tabLst>
            </a:pPr>
            <a:r>
              <a:rPr sz="2400" spc="15" dirty="0">
                <a:solidFill>
                  <a:srgbClr val="438E00"/>
                </a:solidFill>
                <a:latin typeface="Times New Roman"/>
                <a:cs typeface="Times New Roman"/>
              </a:rPr>
              <a:t>&lt;&lt;global&gt;&gt; </a:t>
            </a:r>
            <a:r>
              <a:rPr sz="2400" spc="90" dirty="0">
                <a:latin typeface="Times New Roman"/>
                <a:cs typeface="Times New Roman"/>
              </a:rPr>
              <a:t>The </a:t>
            </a:r>
            <a:r>
              <a:rPr sz="2400" spc="80" dirty="0">
                <a:latin typeface="Times New Roman"/>
                <a:cs typeface="Times New Roman"/>
              </a:rPr>
              <a:t>object</a:t>
            </a:r>
            <a:r>
              <a:rPr sz="2400" spc="-425" dirty="0">
                <a:latin typeface="Times New Roman"/>
                <a:cs typeface="Times New Roman"/>
              </a:rPr>
              <a:t> </a:t>
            </a:r>
            <a:r>
              <a:rPr sz="2400" spc="25" dirty="0">
                <a:latin typeface="Times New Roman"/>
                <a:cs typeface="Times New Roman"/>
              </a:rPr>
              <a:t>is </a:t>
            </a:r>
            <a:r>
              <a:rPr sz="2400" spc="45" dirty="0">
                <a:latin typeface="Times New Roman"/>
                <a:cs typeface="Times New Roman"/>
              </a:rPr>
              <a:t>global.</a:t>
            </a:r>
            <a:endParaRPr sz="2400">
              <a:latin typeface="Times New Roman"/>
              <a:cs typeface="Times New Roman"/>
            </a:endParaRPr>
          </a:p>
        </p:txBody>
      </p:sp>
      <p:sp>
        <p:nvSpPr>
          <p:cNvPr id="12" name="object 12"/>
          <p:cNvSpPr/>
          <p:nvPr/>
        </p:nvSpPr>
        <p:spPr>
          <a:xfrm>
            <a:off x="359663" y="6486144"/>
            <a:ext cx="376237" cy="342646"/>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444500" y="6522211"/>
            <a:ext cx="19621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37</a:t>
            </a:r>
            <a:endParaRPr sz="120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247"/>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7" y="0"/>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81" y="52959"/>
            <a:ext cx="9145643"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44500" y="290575"/>
            <a:ext cx="8395335" cy="635000"/>
          </a:xfrm>
          <a:prstGeom prst="rect">
            <a:avLst/>
          </a:prstGeom>
        </p:spPr>
        <p:txBody>
          <a:bodyPr vert="horz" wrap="square" lIns="0" tIns="12065" rIns="0" bIns="0" rtlCol="0">
            <a:spAutoFit/>
          </a:bodyPr>
          <a:lstStyle/>
          <a:p>
            <a:pPr marL="12700">
              <a:lnSpc>
                <a:spcPct val="100000"/>
              </a:lnSpc>
              <a:spcBef>
                <a:spcPts val="95"/>
              </a:spcBef>
            </a:pPr>
            <a:r>
              <a:rPr sz="4000" spc="-135" dirty="0"/>
              <a:t>Collaboration </a:t>
            </a:r>
            <a:r>
              <a:rPr sz="4000" spc="-235" dirty="0"/>
              <a:t>– </a:t>
            </a:r>
            <a:r>
              <a:rPr sz="4000" spc="-114" dirty="0"/>
              <a:t>Hotel </a:t>
            </a:r>
            <a:r>
              <a:rPr sz="4000" spc="-130" dirty="0"/>
              <a:t>reservation</a:t>
            </a:r>
            <a:r>
              <a:rPr sz="4000" spc="-380" dirty="0"/>
              <a:t> </a:t>
            </a:r>
            <a:r>
              <a:rPr sz="4000" spc="-240" dirty="0"/>
              <a:t>system</a:t>
            </a:r>
            <a:endParaRPr sz="4000"/>
          </a:p>
        </p:txBody>
      </p:sp>
      <p:sp>
        <p:nvSpPr>
          <p:cNvPr id="8" name="object 8"/>
          <p:cNvSpPr/>
          <p:nvPr/>
        </p:nvSpPr>
        <p:spPr>
          <a:xfrm>
            <a:off x="0" y="1162811"/>
            <a:ext cx="9144000" cy="5695185"/>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4800" y="-152400"/>
            <a:ext cx="6553200" cy="1171165"/>
          </a:xfrm>
          <a:prstGeom prst="rect">
            <a:avLst/>
          </a:prstGeom>
        </p:spPr>
      </p:pic>
      <p:sp>
        <p:nvSpPr>
          <p:cNvPr id="7" name="Rectangle 6"/>
          <p:cNvSpPr/>
          <p:nvPr/>
        </p:nvSpPr>
        <p:spPr>
          <a:xfrm>
            <a:off x="322385" y="703957"/>
            <a:ext cx="8458200" cy="2677656"/>
          </a:xfrm>
          <a:prstGeom prst="rect">
            <a:avLst/>
          </a:prstGeom>
        </p:spPr>
        <p:txBody>
          <a:bodyPr wrap="square">
            <a:spAutoFit/>
          </a:bodyPr>
          <a:lstStyle/>
          <a:p>
            <a:pPr marL="285115" marR="16510" lvl="0" indent="-272415">
              <a:spcBef>
                <a:spcPts val="100"/>
              </a:spcBef>
              <a:buClr>
                <a:srgbClr val="0AD0D9"/>
              </a:buClr>
              <a:buSzPct val="93750"/>
              <a:buFont typeface="Arial"/>
              <a:buChar char=""/>
              <a:tabLst>
                <a:tab pos="285750" algn="l"/>
              </a:tabLst>
            </a:pPr>
            <a:r>
              <a:rPr lang="en-US" sz="2400" spc="75" dirty="0">
                <a:solidFill>
                  <a:prstClr val="black"/>
                </a:solidFill>
                <a:latin typeface="Times New Roman"/>
                <a:cs typeface="Times New Roman"/>
              </a:rPr>
              <a:t>Consider </a:t>
            </a:r>
            <a:r>
              <a:rPr lang="en-US" sz="2400" spc="145" dirty="0">
                <a:solidFill>
                  <a:prstClr val="black"/>
                </a:solidFill>
                <a:latin typeface="Times New Roman"/>
                <a:cs typeface="Times New Roman"/>
              </a:rPr>
              <a:t>the </a:t>
            </a:r>
            <a:r>
              <a:rPr lang="en-US" sz="2400" spc="60" dirty="0">
                <a:solidFill>
                  <a:prstClr val="black"/>
                </a:solidFill>
                <a:latin typeface="Times New Roman"/>
                <a:cs typeface="Times New Roman"/>
              </a:rPr>
              <a:t>software </a:t>
            </a:r>
            <a:r>
              <a:rPr lang="en-US" sz="2400" spc="155" dirty="0">
                <a:solidFill>
                  <a:prstClr val="black"/>
                </a:solidFill>
                <a:latin typeface="Times New Roman"/>
                <a:cs typeface="Times New Roman"/>
              </a:rPr>
              <a:t>that </a:t>
            </a:r>
            <a:r>
              <a:rPr lang="en-US" sz="2400" spc="80" dirty="0">
                <a:solidFill>
                  <a:prstClr val="black"/>
                </a:solidFill>
                <a:latin typeface="Times New Roman"/>
                <a:cs typeface="Times New Roman"/>
              </a:rPr>
              <a:t>controls </a:t>
            </a:r>
            <a:r>
              <a:rPr lang="en-US" sz="2400" spc="85" dirty="0">
                <a:solidFill>
                  <a:prstClr val="black"/>
                </a:solidFill>
                <a:latin typeface="Times New Roman"/>
                <a:cs typeface="Times New Roman"/>
              </a:rPr>
              <a:t>a </a:t>
            </a:r>
            <a:r>
              <a:rPr lang="en-US" sz="2400" spc="25" dirty="0">
                <a:solidFill>
                  <a:prstClr val="black"/>
                </a:solidFill>
                <a:latin typeface="Times New Roman"/>
                <a:cs typeface="Times New Roman"/>
              </a:rPr>
              <a:t>very </a:t>
            </a:r>
            <a:r>
              <a:rPr lang="en-US" sz="2400" spc="80" dirty="0">
                <a:solidFill>
                  <a:prstClr val="black"/>
                </a:solidFill>
                <a:latin typeface="Times New Roman"/>
                <a:cs typeface="Times New Roman"/>
              </a:rPr>
              <a:t>simple </a:t>
            </a:r>
            <a:r>
              <a:rPr lang="en-US" sz="2400" spc="55" dirty="0">
                <a:solidFill>
                  <a:prstClr val="black"/>
                </a:solidFill>
                <a:latin typeface="Times New Roman"/>
                <a:cs typeface="Times New Roman"/>
              </a:rPr>
              <a:t>cellular  </a:t>
            </a:r>
            <a:r>
              <a:rPr lang="en-US" sz="2400" spc="100" dirty="0">
                <a:solidFill>
                  <a:prstClr val="black"/>
                </a:solidFill>
                <a:latin typeface="Times New Roman"/>
                <a:cs typeface="Times New Roman"/>
              </a:rPr>
              <a:t>telephone.</a:t>
            </a:r>
            <a:r>
              <a:rPr lang="en-US" sz="2400" dirty="0">
                <a:solidFill>
                  <a:prstClr val="black"/>
                </a:solidFill>
                <a:latin typeface="Times New Roman"/>
                <a:cs typeface="Times New Roman"/>
              </a:rPr>
              <a:t> </a:t>
            </a:r>
            <a:r>
              <a:rPr lang="en-US" sz="2400" spc="70" dirty="0">
                <a:solidFill>
                  <a:prstClr val="black"/>
                </a:solidFill>
                <a:latin typeface="Times New Roman"/>
                <a:cs typeface="Times New Roman"/>
              </a:rPr>
              <a:t>Such</a:t>
            </a:r>
            <a:r>
              <a:rPr lang="en-US" sz="2400" spc="-100" dirty="0">
                <a:solidFill>
                  <a:prstClr val="black"/>
                </a:solidFill>
                <a:latin typeface="Times New Roman"/>
                <a:cs typeface="Times New Roman"/>
              </a:rPr>
              <a:t> </a:t>
            </a:r>
            <a:r>
              <a:rPr lang="en-US" sz="2400" spc="85" dirty="0">
                <a:solidFill>
                  <a:prstClr val="black"/>
                </a:solidFill>
                <a:latin typeface="Times New Roman"/>
                <a:cs typeface="Times New Roman"/>
              </a:rPr>
              <a:t>a</a:t>
            </a:r>
            <a:r>
              <a:rPr lang="en-US" sz="2400" spc="-95" dirty="0">
                <a:solidFill>
                  <a:prstClr val="black"/>
                </a:solidFill>
                <a:latin typeface="Times New Roman"/>
                <a:cs typeface="Times New Roman"/>
              </a:rPr>
              <a:t> </a:t>
            </a:r>
            <a:r>
              <a:rPr lang="en-US" sz="2400" spc="140" dirty="0">
                <a:solidFill>
                  <a:prstClr val="black"/>
                </a:solidFill>
                <a:latin typeface="Times New Roman"/>
                <a:cs typeface="Times New Roman"/>
              </a:rPr>
              <a:t>phone</a:t>
            </a:r>
            <a:r>
              <a:rPr lang="en-US" sz="2400" spc="-55" dirty="0">
                <a:solidFill>
                  <a:prstClr val="black"/>
                </a:solidFill>
                <a:latin typeface="Times New Roman"/>
                <a:cs typeface="Times New Roman"/>
              </a:rPr>
              <a:t> </a:t>
            </a:r>
            <a:r>
              <a:rPr lang="en-US" sz="2400" spc="105" dirty="0">
                <a:solidFill>
                  <a:prstClr val="black"/>
                </a:solidFill>
                <a:latin typeface="Times New Roman"/>
                <a:cs typeface="Times New Roman"/>
              </a:rPr>
              <a:t>has</a:t>
            </a:r>
            <a:r>
              <a:rPr lang="en-US" sz="2400" spc="-45" dirty="0">
                <a:solidFill>
                  <a:prstClr val="black"/>
                </a:solidFill>
                <a:latin typeface="Times New Roman"/>
                <a:cs typeface="Times New Roman"/>
              </a:rPr>
              <a:t> </a:t>
            </a:r>
            <a:r>
              <a:rPr lang="en-US" sz="2400" spc="125" dirty="0">
                <a:solidFill>
                  <a:srgbClr val="00AF50"/>
                </a:solidFill>
                <a:latin typeface="Times New Roman"/>
                <a:cs typeface="Times New Roman"/>
              </a:rPr>
              <a:t>buttons</a:t>
            </a:r>
            <a:r>
              <a:rPr lang="en-US" sz="2400" spc="-45" dirty="0">
                <a:solidFill>
                  <a:srgbClr val="00AF50"/>
                </a:solidFill>
                <a:latin typeface="Times New Roman"/>
                <a:cs typeface="Times New Roman"/>
              </a:rPr>
              <a:t> </a:t>
            </a:r>
            <a:r>
              <a:rPr lang="en-US" sz="2400" spc="45" dirty="0">
                <a:solidFill>
                  <a:prstClr val="black"/>
                </a:solidFill>
                <a:latin typeface="Times New Roman"/>
                <a:cs typeface="Times New Roman"/>
              </a:rPr>
              <a:t>for</a:t>
            </a:r>
            <a:r>
              <a:rPr lang="en-US" sz="2400" spc="-140" dirty="0">
                <a:solidFill>
                  <a:prstClr val="black"/>
                </a:solidFill>
                <a:latin typeface="Times New Roman"/>
                <a:cs typeface="Times New Roman"/>
              </a:rPr>
              <a:t> </a:t>
            </a:r>
            <a:r>
              <a:rPr lang="en-US" sz="2400" spc="65" dirty="0">
                <a:solidFill>
                  <a:prstClr val="black"/>
                </a:solidFill>
                <a:latin typeface="Times New Roman"/>
                <a:cs typeface="Times New Roman"/>
              </a:rPr>
              <a:t>dialing</a:t>
            </a:r>
            <a:r>
              <a:rPr lang="en-US" sz="2400" spc="-55" dirty="0">
                <a:solidFill>
                  <a:prstClr val="black"/>
                </a:solidFill>
                <a:latin typeface="Times New Roman"/>
                <a:cs typeface="Times New Roman"/>
              </a:rPr>
              <a:t> </a:t>
            </a:r>
            <a:r>
              <a:rPr lang="en-US" sz="2400" spc="55" dirty="0">
                <a:solidFill>
                  <a:prstClr val="black"/>
                </a:solidFill>
                <a:latin typeface="Times New Roman"/>
                <a:cs typeface="Times New Roman"/>
              </a:rPr>
              <a:t>digits,</a:t>
            </a:r>
            <a:r>
              <a:rPr lang="en-US" sz="2400" spc="-70" dirty="0">
                <a:solidFill>
                  <a:prstClr val="black"/>
                </a:solidFill>
                <a:latin typeface="Times New Roman"/>
                <a:cs typeface="Times New Roman"/>
              </a:rPr>
              <a:t> </a:t>
            </a:r>
            <a:r>
              <a:rPr lang="en-US" sz="2400" spc="145" dirty="0">
                <a:solidFill>
                  <a:prstClr val="black"/>
                </a:solidFill>
                <a:latin typeface="Times New Roman"/>
                <a:cs typeface="Times New Roman"/>
              </a:rPr>
              <a:t>and  </a:t>
            </a:r>
            <a:r>
              <a:rPr lang="en-US" sz="2400" spc="85" dirty="0">
                <a:solidFill>
                  <a:prstClr val="black"/>
                </a:solidFill>
                <a:latin typeface="Times New Roman"/>
                <a:cs typeface="Times New Roman"/>
              </a:rPr>
              <a:t>a</a:t>
            </a:r>
            <a:r>
              <a:rPr lang="en-US" sz="2400" spc="-60" dirty="0">
                <a:solidFill>
                  <a:prstClr val="black"/>
                </a:solidFill>
                <a:latin typeface="Times New Roman"/>
                <a:cs typeface="Times New Roman"/>
              </a:rPr>
              <a:t> </a:t>
            </a:r>
            <a:r>
              <a:rPr lang="en-US" sz="2400" dirty="0">
                <a:solidFill>
                  <a:srgbClr val="00AF50"/>
                </a:solidFill>
                <a:latin typeface="Times New Roman"/>
                <a:cs typeface="Times New Roman"/>
              </a:rPr>
              <a:t>“send”</a:t>
            </a:r>
            <a:r>
              <a:rPr lang="en-US" sz="2400" spc="10" dirty="0">
                <a:solidFill>
                  <a:srgbClr val="00AF50"/>
                </a:solidFill>
                <a:latin typeface="Times New Roman"/>
                <a:cs typeface="Times New Roman"/>
              </a:rPr>
              <a:t> </a:t>
            </a:r>
            <a:r>
              <a:rPr lang="en-US" sz="2400" spc="145" dirty="0">
                <a:solidFill>
                  <a:srgbClr val="00AF50"/>
                </a:solidFill>
                <a:latin typeface="Times New Roman"/>
                <a:cs typeface="Times New Roman"/>
              </a:rPr>
              <a:t>button</a:t>
            </a:r>
            <a:r>
              <a:rPr lang="en-US" sz="2400" spc="-45" dirty="0">
                <a:solidFill>
                  <a:srgbClr val="00AF50"/>
                </a:solidFill>
                <a:latin typeface="Times New Roman"/>
                <a:cs typeface="Times New Roman"/>
              </a:rPr>
              <a:t> </a:t>
            </a:r>
            <a:r>
              <a:rPr lang="en-US" sz="2400" spc="50" dirty="0">
                <a:solidFill>
                  <a:prstClr val="black"/>
                </a:solidFill>
                <a:latin typeface="Times New Roman"/>
                <a:cs typeface="Times New Roman"/>
              </a:rPr>
              <a:t>for</a:t>
            </a:r>
            <a:r>
              <a:rPr lang="en-US" sz="2400" spc="-90" dirty="0">
                <a:solidFill>
                  <a:prstClr val="black"/>
                </a:solidFill>
                <a:latin typeface="Times New Roman"/>
                <a:cs typeface="Times New Roman"/>
              </a:rPr>
              <a:t> </a:t>
            </a:r>
            <a:r>
              <a:rPr lang="en-US" sz="2400" spc="90" dirty="0">
                <a:solidFill>
                  <a:prstClr val="black"/>
                </a:solidFill>
                <a:latin typeface="Times New Roman"/>
                <a:cs typeface="Times New Roman"/>
              </a:rPr>
              <a:t>initiating</a:t>
            </a:r>
            <a:r>
              <a:rPr lang="en-US" sz="2400" spc="-75" dirty="0">
                <a:solidFill>
                  <a:prstClr val="black"/>
                </a:solidFill>
                <a:latin typeface="Times New Roman"/>
                <a:cs typeface="Times New Roman"/>
              </a:rPr>
              <a:t> </a:t>
            </a:r>
            <a:r>
              <a:rPr lang="en-US" sz="2400" spc="85" dirty="0">
                <a:solidFill>
                  <a:prstClr val="black"/>
                </a:solidFill>
                <a:latin typeface="Times New Roman"/>
                <a:cs typeface="Times New Roman"/>
              </a:rPr>
              <a:t>a</a:t>
            </a:r>
            <a:r>
              <a:rPr lang="en-US" sz="2400" spc="-120" dirty="0">
                <a:solidFill>
                  <a:prstClr val="black"/>
                </a:solidFill>
                <a:latin typeface="Times New Roman"/>
                <a:cs typeface="Times New Roman"/>
              </a:rPr>
              <a:t> </a:t>
            </a:r>
            <a:r>
              <a:rPr lang="en-US" sz="2400" spc="25" dirty="0">
                <a:solidFill>
                  <a:prstClr val="black"/>
                </a:solidFill>
                <a:latin typeface="Times New Roman"/>
                <a:cs typeface="Times New Roman"/>
              </a:rPr>
              <a:t>call.</a:t>
            </a:r>
            <a:r>
              <a:rPr lang="en-US" sz="2400" spc="10" dirty="0">
                <a:solidFill>
                  <a:prstClr val="black"/>
                </a:solidFill>
                <a:latin typeface="Times New Roman"/>
                <a:cs typeface="Times New Roman"/>
              </a:rPr>
              <a:t> </a:t>
            </a:r>
            <a:r>
              <a:rPr lang="en-US" sz="2400" spc="65" dirty="0">
                <a:solidFill>
                  <a:prstClr val="black"/>
                </a:solidFill>
                <a:latin typeface="Times New Roman"/>
                <a:cs typeface="Times New Roman"/>
              </a:rPr>
              <a:t>It</a:t>
            </a:r>
            <a:r>
              <a:rPr lang="en-US" sz="2400" spc="-55" dirty="0">
                <a:solidFill>
                  <a:prstClr val="black"/>
                </a:solidFill>
                <a:latin typeface="Times New Roman"/>
                <a:cs typeface="Times New Roman"/>
              </a:rPr>
              <a:t> </a:t>
            </a:r>
            <a:r>
              <a:rPr lang="en-US" sz="2400" spc="105" dirty="0">
                <a:solidFill>
                  <a:prstClr val="black"/>
                </a:solidFill>
                <a:latin typeface="Times New Roman"/>
                <a:cs typeface="Times New Roman"/>
              </a:rPr>
              <a:t>has</a:t>
            </a:r>
            <a:r>
              <a:rPr lang="en-US" sz="2400" spc="-85" dirty="0">
                <a:solidFill>
                  <a:prstClr val="black"/>
                </a:solidFill>
                <a:latin typeface="Times New Roman"/>
                <a:cs typeface="Times New Roman"/>
              </a:rPr>
              <a:t> </a:t>
            </a:r>
            <a:r>
              <a:rPr lang="en-US" sz="2400" dirty="0">
                <a:solidFill>
                  <a:srgbClr val="00AF50"/>
                </a:solidFill>
                <a:latin typeface="Times New Roman"/>
                <a:cs typeface="Times New Roman"/>
              </a:rPr>
              <a:t>“dialer”</a:t>
            </a:r>
            <a:r>
              <a:rPr lang="en-US" sz="2400" spc="10" dirty="0">
                <a:solidFill>
                  <a:srgbClr val="00AF50"/>
                </a:solidFill>
                <a:latin typeface="Times New Roman"/>
                <a:cs typeface="Times New Roman"/>
              </a:rPr>
              <a:t> </a:t>
            </a:r>
            <a:r>
              <a:rPr lang="en-US" sz="2400" spc="90" dirty="0">
                <a:solidFill>
                  <a:prstClr val="black"/>
                </a:solidFill>
                <a:latin typeface="Times New Roman"/>
                <a:cs typeface="Times New Roman"/>
              </a:rPr>
              <a:t>hardware  </a:t>
            </a:r>
            <a:r>
              <a:rPr lang="en-US" sz="2400" spc="145" dirty="0">
                <a:solidFill>
                  <a:prstClr val="black"/>
                </a:solidFill>
                <a:latin typeface="Times New Roman"/>
                <a:cs typeface="Times New Roman"/>
              </a:rPr>
              <a:t>and</a:t>
            </a:r>
            <a:r>
              <a:rPr lang="en-US" sz="2400" spc="-40" dirty="0">
                <a:solidFill>
                  <a:prstClr val="black"/>
                </a:solidFill>
                <a:latin typeface="Times New Roman"/>
                <a:cs typeface="Times New Roman"/>
              </a:rPr>
              <a:t> </a:t>
            </a:r>
            <a:r>
              <a:rPr lang="en-US" sz="2400" spc="60" dirty="0">
                <a:solidFill>
                  <a:prstClr val="black"/>
                </a:solidFill>
                <a:latin typeface="Times New Roman"/>
                <a:cs typeface="Times New Roman"/>
              </a:rPr>
              <a:t>software</a:t>
            </a:r>
            <a:r>
              <a:rPr lang="en-US" sz="2400" spc="-65" dirty="0">
                <a:solidFill>
                  <a:prstClr val="black"/>
                </a:solidFill>
                <a:latin typeface="Times New Roman"/>
                <a:cs typeface="Times New Roman"/>
              </a:rPr>
              <a:t> </a:t>
            </a:r>
            <a:r>
              <a:rPr lang="en-US" sz="2400" spc="155" dirty="0">
                <a:solidFill>
                  <a:prstClr val="black"/>
                </a:solidFill>
                <a:latin typeface="Times New Roman"/>
                <a:cs typeface="Times New Roman"/>
              </a:rPr>
              <a:t>that</a:t>
            </a:r>
            <a:r>
              <a:rPr lang="en-US" sz="2400" spc="-130" dirty="0">
                <a:solidFill>
                  <a:prstClr val="black"/>
                </a:solidFill>
                <a:latin typeface="Times New Roman"/>
                <a:cs typeface="Times New Roman"/>
              </a:rPr>
              <a:t> </a:t>
            </a:r>
            <a:r>
              <a:rPr lang="en-US" sz="2400" spc="100" dirty="0">
                <a:solidFill>
                  <a:prstClr val="black"/>
                </a:solidFill>
                <a:latin typeface="Times New Roman"/>
                <a:cs typeface="Times New Roman"/>
              </a:rPr>
              <a:t>gathers</a:t>
            </a:r>
            <a:r>
              <a:rPr lang="en-US" sz="2400" spc="-70" dirty="0">
                <a:solidFill>
                  <a:prstClr val="black"/>
                </a:solidFill>
                <a:latin typeface="Times New Roman"/>
                <a:cs typeface="Times New Roman"/>
              </a:rPr>
              <a:t> </a:t>
            </a:r>
            <a:r>
              <a:rPr lang="en-US" sz="2400" spc="145" dirty="0">
                <a:solidFill>
                  <a:prstClr val="black"/>
                </a:solidFill>
                <a:latin typeface="Times New Roman"/>
                <a:cs typeface="Times New Roman"/>
              </a:rPr>
              <a:t>the</a:t>
            </a:r>
            <a:r>
              <a:rPr lang="en-US" sz="2400" spc="-110" dirty="0">
                <a:solidFill>
                  <a:prstClr val="black"/>
                </a:solidFill>
                <a:latin typeface="Times New Roman"/>
                <a:cs typeface="Times New Roman"/>
              </a:rPr>
              <a:t> </a:t>
            </a:r>
            <a:r>
              <a:rPr lang="en-US" sz="2400" spc="65" dirty="0">
                <a:solidFill>
                  <a:prstClr val="black"/>
                </a:solidFill>
                <a:latin typeface="Times New Roman"/>
                <a:cs typeface="Times New Roman"/>
              </a:rPr>
              <a:t>digits</a:t>
            </a:r>
            <a:r>
              <a:rPr lang="en-US" sz="2400" spc="-80" dirty="0">
                <a:solidFill>
                  <a:prstClr val="black"/>
                </a:solidFill>
                <a:latin typeface="Times New Roman"/>
                <a:cs typeface="Times New Roman"/>
              </a:rPr>
              <a:t> </a:t>
            </a:r>
            <a:r>
              <a:rPr lang="en-US" sz="2400" spc="120" dirty="0">
                <a:solidFill>
                  <a:prstClr val="black"/>
                </a:solidFill>
                <a:latin typeface="Times New Roman"/>
                <a:cs typeface="Times New Roman"/>
              </a:rPr>
              <a:t>to</a:t>
            </a:r>
            <a:r>
              <a:rPr lang="en-US" sz="2400" spc="-60" dirty="0">
                <a:solidFill>
                  <a:prstClr val="black"/>
                </a:solidFill>
                <a:latin typeface="Times New Roman"/>
                <a:cs typeface="Times New Roman"/>
              </a:rPr>
              <a:t> </a:t>
            </a:r>
            <a:r>
              <a:rPr lang="en-US" sz="2400" spc="105" dirty="0">
                <a:solidFill>
                  <a:prstClr val="black"/>
                </a:solidFill>
                <a:latin typeface="Times New Roman"/>
                <a:cs typeface="Times New Roman"/>
              </a:rPr>
              <a:t>be</a:t>
            </a:r>
            <a:r>
              <a:rPr lang="en-US" sz="2400" spc="-105" dirty="0">
                <a:solidFill>
                  <a:prstClr val="black"/>
                </a:solidFill>
                <a:latin typeface="Times New Roman"/>
                <a:cs typeface="Times New Roman"/>
              </a:rPr>
              <a:t> </a:t>
            </a:r>
            <a:r>
              <a:rPr lang="en-US" sz="2400" spc="80" dirty="0">
                <a:solidFill>
                  <a:prstClr val="black"/>
                </a:solidFill>
                <a:latin typeface="Times New Roman"/>
                <a:cs typeface="Times New Roman"/>
              </a:rPr>
              <a:t>dialed</a:t>
            </a:r>
            <a:r>
              <a:rPr lang="en-US" sz="2400" spc="-70" dirty="0">
                <a:solidFill>
                  <a:prstClr val="black"/>
                </a:solidFill>
                <a:latin typeface="Times New Roman"/>
                <a:cs typeface="Times New Roman"/>
              </a:rPr>
              <a:t> </a:t>
            </a:r>
            <a:r>
              <a:rPr lang="en-US" sz="2400" spc="145" dirty="0">
                <a:solidFill>
                  <a:prstClr val="black"/>
                </a:solidFill>
                <a:latin typeface="Times New Roman"/>
                <a:cs typeface="Times New Roman"/>
              </a:rPr>
              <a:t>and</a:t>
            </a:r>
            <a:r>
              <a:rPr lang="en-US" sz="2400" spc="-55" dirty="0">
                <a:solidFill>
                  <a:prstClr val="black"/>
                </a:solidFill>
                <a:latin typeface="Times New Roman"/>
                <a:cs typeface="Times New Roman"/>
              </a:rPr>
              <a:t> </a:t>
            </a:r>
            <a:r>
              <a:rPr lang="en-US" sz="2400" spc="105" dirty="0">
                <a:solidFill>
                  <a:prstClr val="black"/>
                </a:solidFill>
                <a:latin typeface="Times New Roman"/>
                <a:cs typeface="Times New Roman"/>
              </a:rPr>
              <a:t>emits  </a:t>
            </a:r>
            <a:r>
              <a:rPr lang="en-US" sz="2400" spc="145" dirty="0">
                <a:solidFill>
                  <a:prstClr val="black"/>
                </a:solidFill>
                <a:latin typeface="Times New Roman"/>
                <a:cs typeface="Times New Roman"/>
              </a:rPr>
              <a:t>the</a:t>
            </a:r>
            <a:r>
              <a:rPr lang="en-US" sz="2400" spc="-110" dirty="0">
                <a:solidFill>
                  <a:prstClr val="black"/>
                </a:solidFill>
                <a:latin typeface="Times New Roman"/>
                <a:cs typeface="Times New Roman"/>
              </a:rPr>
              <a:t> </a:t>
            </a:r>
            <a:r>
              <a:rPr lang="en-US" sz="2400" spc="100" dirty="0">
                <a:solidFill>
                  <a:prstClr val="black"/>
                </a:solidFill>
                <a:latin typeface="Times New Roman"/>
                <a:cs typeface="Times New Roman"/>
              </a:rPr>
              <a:t>appropriate</a:t>
            </a:r>
            <a:r>
              <a:rPr lang="en-US" sz="2400" spc="-114" dirty="0">
                <a:solidFill>
                  <a:prstClr val="black"/>
                </a:solidFill>
                <a:latin typeface="Times New Roman"/>
                <a:cs typeface="Times New Roman"/>
              </a:rPr>
              <a:t> </a:t>
            </a:r>
            <a:r>
              <a:rPr lang="en-US" sz="2400" spc="85" dirty="0">
                <a:solidFill>
                  <a:prstClr val="black"/>
                </a:solidFill>
                <a:latin typeface="Times New Roman"/>
                <a:cs typeface="Times New Roman"/>
              </a:rPr>
              <a:t>tones.</a:t>
            </a:r>
            <a:r>
              <a:rPr lang="en-US" sz="2400" spc="10" dirty="0">
                <a:solidFill>
                  <a:prstClr val="black"/>
                </a:solidFill>
                <a:latin typeface="Times New Roman"/>
                <a:cs typeface="Times New Roman"/>
              </a:rPr>
              <a:t> </a:t>
            </a:r>
            <a:r>
              <a:rPr lang="en-US" sz="2400" spc="65" dirty="0">
                <a:solidFill>
                  <a:prstClr val="black"/>
                </a:solidFill>
                <a:latin typeface="Times New Roman"/>
                <a:cs typeface="Times New Roman"/>
              </a:rPr>
              <a:t>It</a:t>
            </a:r>
            <a:r>
              <a:rPr lang="en-US" sz="2400" spc="-50" dirty="0">
                <a:solidFill>
                  <a:prstClr val="black"/>
                </a:solidFill>
                <a:latin typeface="Times New Roman"/>
                <a:cs typeface="Times New Roman"/>
              </a:rPr>
              <a:t> </a:t>
            </a:r>
            <a:r>
              <a:rPr lang="en-US" sz="2400" spc="105" dirty="0">
                <a:solidFill>
                  <a:prstClr val="black"/>
                </a:solidFill>
                <a:latin typeface="Times New Roman"/>
                <a:cs typeface="Times New Roman"/>
              </a:rPr>
              <a:t>has</a:t>
            </a:r>
            <a:r>
              <a:rPr lang="en-US" sz="2400" spc="-105" dirty="0">
                <a:solidFill>
                  <a:prstClr val="black"/>
                </a:solidFill>
                <a:latin typeface="Times New Roman"/>
                <a:cs typeface="Times New Roman"/>
              </a:rPr>
              <a:t> </a:t>
            </a:r>
            <a:r>
              <a:rPr lang="en-US" sz="2400" spc="85" dirty="0">
                <a:solidFill>
                  <a:prstClr val="black"/>
                </a:solidFill>
                <a:latin typeface="Times New Roman"/>
                <a:cs typeface="Times New Roman"/>
              </a:rPr>
              <a:t>a</a:t>
            </a:r>
            <a:r>
              <a:rPr lang="en-US" sz="2400" spc="-110" dirty="0">
                <a:solidFill>
                  <a:prstClr val="black"/>
                </a:solidFill>
                <a:latin typeface="Times New Roman"/>
                <a:cs typeface="Times New Roman"/>
              </a:rPr>
              <a:t> </a:t>
            </a:r>
            <a:r>
              <a:rPr lang="en-US" sz="2400" spc="55" dirty="0">
                <a:solidFill>
                  <a:srgbClr val="00AF50"/>
                </a:solidFill>
                <a:latin typeface="Times New Roman"/>
                <a:cs typeface="Times New Roman"/>
              </a:rPr>
              <a:t>cellular</a:t>
            </a:r>
            <a:r>
              <a:rPr lang="en-US" sz="2400" spc="-105" dirty="0">
                <a:solidFill>
                  <a:srgbClr val="00AF50"/>
                </a:solidFill>
                <a:latin typeface="Times New Roman"/>
                <a:cs typeface="Times New Roman"/>
              </a:rPr>
              <a:t> </a:t>
            </a:r>
            <a:r>
              <a:rPr lang="en-US" sz="2400" spc="85" dirty="0">
                <a:solidFill>
                  <a:srgbClr val="00AF50"/>
                </a:solidFill>
                <a:latin typeface="Times New Roman"/>
                <a:cs typeface="Times New Roman"/>
              </a:rPr>
              <a:t>radio</a:t>
            </a:r>
            <a:r>
              <a:rPr lang="en-US" sz="2400" spc="-80" dirty="0">
                <a:solidFill>
                  <a:srgbClr val="00AF50"/>
                </a:solidFill>
                <a:latin typeface="Times New Roman"/>
                <a:cs typeface="Times New Roman"/>
              </a:rPr>
              <a:t> </a:t>
            </a:r>
            <a:r>
              <a:rPr lang="en-US" sz="2400" spc="155" dirty="0">
                <a:solidFill>
                  <a:prstClr val="black"/>
                </a:solidFill>
                <a:latin typeface="Times New Roman"/>
                <a:cs typeface="Times New Roman"/>
              </a:rPr>
              <a:t>that</a:t>
            </a:r>
            <a:r>
              <a:rPr lang="en-US" sz="2400" spc="-110" dirty="0">
                <a:solidFill>
                  <a:prstClr val="black"/>
                </a:solidFill>
                <a:latin typeface="Times New Roman"/>
                <a:cs typeface="Times New Roman"/>
              </a:rPr>
              <a:t> </a:t>
            </a:r>
            <a:r>
              <a:rPr lang="en-US" sz="2400" spc="70" dirty="0">
                <a:solidFill>
                  <a:prstClr val="black"/>
                </a:solidFill>
                <a:latin typeface="Times New Roman"/>
                <a:cs typeface="Times New Roman"/>
              </a:rPr>
              <a:t>deals</a:t>
            </a:r>
            <a:r>
              <a:rPr lang="en-US" sz="2400" spc="-110" dirty="0">
                <a:solidFill>
                  <a:prstClr val="black"/>
                </a:solidFill>
                <a:latin typeface="Times New Roman"/>
                <a:cs typeface="Times New Roman"/>
              </a:rPr>
              <a:t> </a:t>
            </a:r>
            <a:r>
              <a:rPr lang="en-US" sz="2400" spc="100" dirty="0">
                <a:solidFill>
                  <a:prstClr val="black"/>
                </a:solidFill>
                <a:latin typeface="Times New Roman"/>
                <a:cs typeface="Times New Roman"/>
              </a:rPr>
              <a:t>with  </a:t>
            </a:r>
            <a:r>
              <a:rPr lang="en-US" sz="2400" spc="145" dirty="0">
                <a:solidFill>
                  <a:prstClr val="black"/>
                </a:solidFill>
                <a:latin typeface="Times New Roman"/>
                <a:cs typeface="Times New Roman"/>
              </a:rPr>
              <a:t>the </a:t>
            </a:r>
            <a:r>
              <a:rPr lang="en-US" sz="2400" spc="105" dirty="0">
                <a:solidFill>
                  <a:prstClr val="black"/>
                </a:solidFill>
                <a:latin typeface="Times New Roman"/>
                <a:cs typeface="Times New Roman"/>
              </a:rPr>
              <a:t>connection </a:t>
            </a:r>
            <a:r>
              <a:rPr lang="en-US" sz="2400" spc="120" dirty="0">
                <a:solidFill>
                  <a:prstClr val="black"/>
                </a:solidFill>
                <a:latin typeface="Times New Roman"/>
                <a:cs typeface="Times New Roman"/>
              </a:rPr>
              <a:t>to </a:t>
            </a:r>
            <a:r>
              <a:rPr lang="en-US" sz="2400" spc="145" dirty="0">
                <a:solidFill>
                  <a:prstClr val="black"/>
                </a:solidFill>
                <a:latin typeface="Times New Roman"/>
                <a:cs typeface="Times New Roman"/>
              </a:rPr>
              <a:t>the </a:t>
            </a:r>
            <a:r>
              <a:rPr lang="en-US" sz="2400" spc="55" dirty="0">
                <a:solidFill>
                  <a:prstClr val="black"/>
                </a:solidFill>
                <a:latin typeface="Times New Roman"/>
                <a:cs typeface="Times New Roman"/>
              </a:rPr>
              <a:t>cellular </a:t>
            </a:r>
            <a:r>
              <a:rPr lang="en-US" sz="2400" spc="85" dirty="0">
                <a:solidFill>
                  <a:prstClr val="black"/>
                </a:solidFill>
                <a:latin typeface="Times New Roman"/>
                <a:cs typeface="Times New Roman"/>
              </a:rPr>
              <a:t>network. </a:t>
            </a:r>
            <a:r>
              <a:rPr lang="en-US" sz="2400" spc="65" dirty="0">
                <a:solidFill>
                  <a:prstClr val="black"/>
                </a:solidFill>
                <a:latin typeface="Times New Roman"/>
                <a:cs typeface="Times New Roman"/>
              </a:rPr>
              <a:t>It </a:t>
            </a:r>
            <a:r>
              <a:rPr lang="en-US" sz="2400" spc="105" dirty="0">
                <a:solidFill>
                  <a:prstClr val="black"/>
                </a:solidFill>
                <a:latin typeface="Times New Roman"/>
                <a:cs typeface="Times New Roman"/>
              </a:rPr>
              <a:t>has </a:t>
            </a:r>
            <a:r>
              <a:rPr lang="en-US" sz="2400" spc="85" dirty="0">
                <a:solidFill>
                  <a:prstClr val="black"/>
                </a:solidFill>
                <a:latin typeface="Times New Roman"/>
                <a:cs typeface="Times New Roman"/>
              </a:rPr>
              <a:t>a  </a:t>
            </a:r>
            <a:r>
              <a:rPr lang="en-US" sz="2400" spc="105" dirty="0">
                <a:solidFill>
                  <a:prstClr val="black"/>
                </a:solidFill>
                <a:latin typeface="Times New Roman"/>
                <a:cs typeface="Times New Roman"/>
              </a:rPr>
              <a:t>microphone,</a:t>
            </a:r>
            <a:r>
              <a:rPr lang="en-US" sz="2400" spc="-65" dirty="0">
                <a:solidFill>
                  <a:prstClr val="black"/>
                </a:solidFill>
                <a:latin typeface="Times New Roman"/>
                <a:cs typeface="Times New Roman"/>
              </a:rPr>
              <a:t> </a:t>
            </a:r>
            <a:r>
              <a:rPr lang="en-US" sz="2400" spc="85" dirty="0">
                <a:solidFill>
                  <a:prstClr val="black"/>
                </a:solidFill>
                <a:latin typeface="Times New Roman"/>
                <a:cs typeface="Times New Roman"/>
              </a:rPr>
              <a:t>a</a:t>
            </a:r>
            <a:r>
              <a:rPr lang="en-US" sz="2400" spc="-100" dirty="0">
                <a:solidFill>
                  <a:prstClr val="black"/>
                </a:solidFill>
                <a:latin typeface="Times New Roman"/>
                <a:cs typeface="Times New Roman"/>
              </a:rPr>
              <a:t> </a:t>
            </a:r>
            <a:r>
              <a:rPr lang="en-US" sz="2400" spc="50" dirty="0">
                <a:solidFill>
                  <a:srgbClr val="00AF50"/>
                </a:solidFill>
                <a:latin typeface="Times New Roman"/>
                <a:cs typeface="Times New Roman"/>
              </a:rPr>
              <a:t>speaker</a:t>
            </a:r>
            <a:r>
              <a:rPr lang="en-US" sz="2400" spc="50" dirty="0">
                <a:solidFill>
                  <a:prstClr val="black"/>
                </a:solidFill>
                <a:latin typeface="Times New Roman"/>
                <a:cs typeface="Times New Roman"/>
              </a:rPr>
              <a:t>,</a:t>
            </a:r>
            <a:r>
              <a:rPr lang="en-US" sz="2400" spc="-75" dirty="0">
                <a:solidFill>
                  <a:prstClr val="black"/>
                </a:solidFill>
                <a:latin typeface="Times New Roman"/>
                <a:cs typeface="Times New Roman"/>
              </a:rPr>
              <a:t> </a:t>
            </a:r>
            <a:r>
              <a:rPr lang="en-US" sz="2400" spc="145" dirty="0">
                <a:solidFill>
                  <a:prstClr val="black"/>
                </a:solidFill>
                <a:latin typeface="Times New Roman"/>
                <a:cs typeface="Times New Roman"/>
              </a:rPr>
              <a:t>and</a:t>
            </a:r>
            <a:r>
              <a:rPr lang="en-US" sz="2400" spc="-60" dirty="0">
                <a:solidFill>
                  <a:prstClr val="black"/>
                </a:solidFill>
                <a:latin typeface="Times New Roman"/>
                <a:cs typeface="Times New Roman"/>
              </a:rPr>
              <a:t> </a:t>
            </a:r>
            <a:r>
              <a:rPr lang="en-US" sz="2400" spc="85" dirty="0">
                <a:solidFill>
                  <a:prstClr val="black"/>
                </a:solidFill>
                <a:latin typeface="Times New Roman"/>
                <a:cs typeface="Times New Roman"/>
              </a:rPr>
              <a:t>a</a:t>
            </a:r>
            <a:r>
              <a:rPr lang="en-US" sz="2400" spc="-114" dirty="0">
                <a:solidFill>
                  <a:prstClr val="black"/>
                </a:solidFill>
                <a:latin typeface="Times New Roman"/>
                <a:cs typeface="Times New Roman"/>
              </a:rPr>
              <a:t> </a:t>
            </a:r>
            <a:r>
              <a:rPr lang="en-US" sz="2400" spc="45" dirty="0">
                <a:solidFill>
                  <a:srgbClr val="00AF50"/>
                </a:solidFill>
                <a:latin typeface="Times New Roman"/>
                <a:cs typeface="Times New Roman"/>
              </a:rPr>
              <a:t>display</a:t>
            </a:r>
            <a:endParaRPr lang="en-US" sz="2400" dirty="0">
              <a:solidFill>
                <a:prstClr val="black"/>
              </a:solidFill>
              <a:latin typeface="Times New Roman"/>
              <a:cs typeface="Times New Roman"/>
            </a:endParaRPr>
          </a:p>
        </p:txBody>
      </p:sp>
    </p:spTree>
    <p:extLst>
      <p:ext uri="{BB962C8B-B14F-4D97-AF65-F5344CB8AC3E}">
        <p14:creationId xmlns:p14="http://schemas.microsoft.com/office/powerpoint/2010/main" val="1705511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7406"/>
            <a:ext cx="7251700" cy="553998"/>
          </a:xfrm>
        </p:spPr>
        <p:txBody>
          <a:bodyPr/>
          <a:lstStyle/>
          <a:p>
            <a:r>
              <a:rPr lang="en-US" sz="3600" u="heavy" spc="145" dirty="0">
                <a:solidFill>
                  <a:prstClr val="black"/>
                </a:solidFill>
                <a:uFill>
                  <a:solidFill>
                    <a:srgbClr val="000000"/>
                  </a:solidFill>
                </a:uFill>
              </a:rPr>
              <a:t>Use </a:t>
            </a:r>
            <a:r>
              <a:rPr lang="en-US" sz="3600" u="heavy" spc="85" dirty="0">
                <a:solidFill>
                  <a:prstClr val="black"/>
                </a:solidFill>
                <a:uFill>
                  <a:solidFill>
                    <a:srgbClr val="000000"/>
                  </a:solidFill>
                </a:uFill>
              </a:rPr>
              <a:t>case: Make </a:t>
            </a:r>
            <a:r>
              <a:rPr lang="en-US" sz="3600" u="heavy" spc="185" dirty="0">
                <a:solidFill>
                  <a:prstClr val="black"/>
                </a:solidFill>
                <a:uFill>
                  <a:solidFill>
                    <a:srgbClr val="000000"/>
                  </a:solidFill>
                </a:uFill>
              </a:rPr>
              <a:t>Phone </a:t>
            </a:r>
            <a:r>
              <a:rPr lang="en-US" sz="3600" u="heavy" spc="45" dirty="0">
                <a:solidFill>
                  <a:prstClr val="black"/>
                </a:solidFill>
                <a:uFill>
                  <a:solidFill>
                    <a:srgbClr val="000000"/>
                  </a:solidFill>
                </a:uFill>
              </a:rPr>
              <a:t>Call</a:t>
            </a:r>
            <a:endParaRPr lang="en-US" sz="3600" dirty="0"/>
          </a:p>
        </p:txBody>
      </p:sp>
      <p:sp>
        <p:nvSpPr>
          <p:cNvPr id="3" name="Text Placeholder 2"/>
          <p:cNvSpPr>
            <a:spLocks noGrp="1"/>
          </p:cNvSpPr>
          <p:nvPr>
            <p:ph type="body" idx="1"/>
          </p:nvPr>
        </p:nvSpPr>
        <p:spPr>
          <a:xfrm>
            <a:off x="535940" y="1067838"/>
            <a:ext cx="7812405" cy="4862870"/>
          </a:xfrm>
        </p:spPr>
        <p:txBody>
          <a:bodyPr/>
          <a:lstStyle/>
          <a:p>
            <a:pPr marL="12700" marR="5080" lvl="0">
              <a:buClr>
                <a:srgbClr val="0AD0D9"/>
              </a:buClr>
              <a:buSzPct val="93750"/>
              <a:tabLst>
                <a:tab pos="285750" algn="l"/>
              </a:tabLst>
            </a:pPr>
            <a:r>
              <a:rPr lang="en-US" sz="2400" b="0" spc="-220" dirty="0">
                <a:solidFill>
                  <a:prstClr val="black"/>
                </a:solidFill>
              </a:rPr>
              <a:t> 1.</a:t>
            </a:r>
            <a:r>
              <a:rPr lang="en-US" sz="2400" b="0" spc="60" dirty="0">
                <a:solidFill>
                  <a:prstClr val="black"/>
                </a:solidFill>
              </a:rPr>
              <a:t>User </a:t>
            </a:r>
            <a:r>
              <a:rPr lang="en-US" sz="2400" b="0" spc="70" dirty="0">
                <a:solidFill>
                  <a:prstClr val="black"/>
                </a:solidFill>
              </a:rPr>
              <a:t>presses </a:t>
            </a:r>
            <a:r>
              <a:rPr lang="en-US" sz="2400" b="0" spc="145" dirty="0">
                <a:solidFill>
                  <a:prstClr val="black"/>
                </a:solidFill>
              </a:rPr>
              <a:t>the </a:t>
            </a:r>
            <a:r>
              <a:rPr lang="en-US" sz="2400" b="0" spc="70" dirty="0">
                <a:solidFill>
                  <a:prstClr val="black"/>
                </a:solidFill>
              </a:rPr>
              <a:t>digit  </a:t>
            </a:r>
            <a:r>
              <a:rPr lang="en-US" sz="2400" b="0" spc="125" dirty="0">
                <a:solidFill>
                  <a:prstClr val="black"/>
                </a:solidFill>
              </a:rPr>
              <a:t>buttons </a:t>
            </a:r>
            <a:r>
              <a:rPr lang="en-US" sz="2400" b="0" spc="120" dirty="0">
                <a:solidFill>
                  <a:prstClr val="black"/>
                </a:solidFill>
              </a:rPr>
              <a:t>to </a:t>
            </a:r>
            <a:r>
              <a:rPr lang="en-US" sz="2400" b="0" spc="125" dirty="0">
                <a:solidFill>
                  <a:prstClr val="black"/>
                </a:solidFill>
              </a:rPr>
              <a:t>enter </a:t>
            </a:r>
            <a:r>
              <a:rPr lang="en-US" sz="2400" b="0" spc="145" dirty="0">
                <a:solidFill>
                  <a:prstClr val="black"/>
                </a:solidFill>
              </a:rPr>
              <a:t>the </a:t>
            </a:r>
            <a:r>
              <a:rPr lang="en-US" sz="2400" b="0" spc="140" dirty="0">
                <a:solidFill>
                  <a:prstClr val="black"/>
                </a:solidFill>
              </a:rPr>
              <a:t>phone </a:t>
            </a:r>
            <a:r>
              <a:rPr lang="en-US" sz="2400" b="0" spc="95" dirty="0">
                <a:solidFill>
                  <a:prstClr val="black"/>
                </a:solidFill>
              </a:rPr>
              <a:t>number. </a:t>
            </a:r>
          </a:p>
          <a:p>
            <a:pPr marL="12700" marR="5080" lvl="0">
              <a:buClr>
                <a:srgbClr val="0AD0D9"/>
              </a:buClr>
              <a:buSzPct val="93750"/>
              <a:tabLst>
                <a:tab pos="285750" algn="l"/>
              </a:tabLst>
            </a:pPr>
            <a:r>
              <a:rPr lang="en-US" sz="2400" b="0" spc="-15" dirty="0">
                <a:solidFill>
                  <a:prstClr val="black"/>
                </a:solidFill>
              </a:rPr>
              <a:t>2. </a:t>
            </a:r>
            <a:r>
              <a:rPr lang="en-US" sz="2400" b="0" spc="30" dirty="0">
                <a:solidFill>
                  <a:prstClr val="black"/>
                </a:solidFill>
              </a:rPr>
              <a:t>For </a:t>
            </a:r>
            <a:r>
              <a:rPr lang="en-US" sz="2400" b="0" spc="100" dirty="0">
                <a:solidFill>
                  <a:prstClr val="black"/>
                </a:solidFill>
              </a:rPr>
              <a:t>each </a:t>
            </a:r>
            <a:r>
              <a:rPr lang="en-US" sz="2400" b="0" spc="60" dirty="0">
                <a:solidFill>
                  <a:prstClr val="black"/>
                </a:solidFill>
              </a:rPr>
              <a:t>digit, </a:t>
            </a:r>
            <a:r>
              <a:rPr lang="en-US" sz="2400" b="0" spc="145" dirty="0">
                <a:solidFill>
                  <a:prstClr val="black"/>
                </a:solidFill>
              </a:rPr>
              <a:t>the  </a:t>
            </a:r>
            <a:r>
              <a:rPr lang="en-US" sz="2400" b="0" spc="45" dirty="0">
                <a:solidFill>
                  <a:prstClr val="black"/>
                </a:solidFill>
              </a:rPr>
              <a:t>display</a:t>
            </a:r>
            <a:r>
              <a:rPr lang="en-US" sz="2400" b="0" spc="-65" dirty="0">
                <a:solidFill>
                  <a:prstClr val="black"/>
                </a:solidFill>
              </a:rPr>
              <a:t> </a:t>
            </a:r>
            <a:r>
              <a:rPr lang="en-US" sz="2400" b="0" spc="20" dirty="0">
                <a:solidFill>
                  <a:prstClr val="black"/>
                </a:solidFill>
              </a:rPr>
              <a:t>is</a:t>
            </a:r>
            <a:r>
              <a:rPr lang="en-US" sz="2400" b="0" spc="-95" dirty="0">
                <a:solidFill>
                  <a:prstClr val="black"/>
                </a:solidFill>
              </a:rPr>
              <a:t> </a:t>
            </a:r>
            <a:r>
              <a:rPr lang="en-US" sz="2400" b="0" spc="130" dirty="0">
                <a:solidFill>
                  <a:prstClr val="black"/>
                </a:solidFill>
              </a:rPr>
              <a:t>updated</a:t>
            </a:r>
            <a:r>
              <a:rPr lang="en-US" sz="2400" b="0" spc="-30" dirty="0">
                <a:solidFill>
                  <a:prstClr val="black"/>
                </a:solidFill>
              </a:rPr>
              <a:t> </a:t>
            </a:r>
            <a:r>
              <a:rPr lang="en-US" sz="2400" b="0" spc="120" dirty="0">
                <a:solidFill>
                  <a:prstClr val="black"/>
                </a:solidFill>
              </a:rPr>
              <a:t>to</a:t>
            </a:r>
            <a:r>
              <a:rPr lang="en-US" sz="2400" b="0" spc="-110" dirty="0">
                <a:solidFill>
                  <a:prstClr val="black"/>
                </a:solidFill>
              </a:rPr>
              <a:t> </a:t>
            </a:r>
            <a:r>
              <a:rPr lang="en-US" sz="2400" b="0" spc="135" dirty="0">
                <a:solidFill>
                  <a:prstClr val="black"/>
                </a:solidFill>
              </a:rPr>
              <a:t>add</a:t>
            </a:r>
            <a:r>
              <a:rPr lang="en-US" sz="2400" b="0" spc="-35" dirty="0">
                <a:solidFill>
                  <a:prstClr val="black"/>
                </a:solidFill>
              </a:rPr>
              <a:t> </a:t>
            </a:r>
            <a:r>
              <a:rPr lang="en-US" sz="2400" b="0" spc="145" dirty="0">
                <a:solidFill>
                  <a:prstClr val="black"/>
                </a:solidFill>
              </a:rPr>
              <a:t>the</a:t>
            </a:r>
            <a:r>
              <a:rPr lang="en-US" sz="2400" b="0" spc="-114" dirty="0">
                <a:solidFill>
                  <a:prstClr val="black"/>
                </a:solidFill>
              </a:rPr>
              <a:t> </a:t>
            </a:r>
            <a:r>
              <a:rPr lang="en-US" sz="2400" b="0" spc="75" dirty="0">
                <a:solidFill>
                  <a:prstClr val="black"/>
                </a:solidFill>
              </a:rPr>
              <a:t>digit</a:t>
            </a:r>
            <a:r>
              <a:rPr lang="en-US" sz="2400" b="0" spc="-95" dirty="0">
                <a:solidFill>
                  <a:prstClr val="black"/>
                </a:solidFill>
              </a:rPr>
              <a:t> </a:t>
            </a:r>
            <a:r>
              <a:rPr lang="en-US" sz="2400" b="0" spc="120" dirty="0">
                <a:solidFill>
                  <a:prstClr val="black"/>
                </a:solidFill>
              </a:rPr>
              <a:t>to</a:t>
            </a:r>
            <a:r>
              <a:rPr lang="en-US" sz="2400" b="0" spc="-75" dirty="0">
                <a:solidFill>
                  <a:prstClr val="black"/>
                </a:solidFill>
              </a:rPr>
              <a:t> </a:t>
            </a:r>
            <a:r>
              <a:rPr lang="en-US" sz="2400" b="0" spc="145" dirty="0">
                <a:solidFill>
                  <a:prstClr val="black"/>
                </a:solidFill>
              </a:rPr>
              <a:t>the</a:t>
            </a:r>
            <a:r>
              <a:rPr lang="en-US" sz="2400" b="0" spc="-105" dirty="0">
                <a:solidFill>
                  <a:prstClr val="black"/>
                </a:solidFill>
              </a:rPr>
              <a:t> </a:t>
            </a:r>
            <a:r>
              <a:rPr lang="en-US" sz="2400" b="0" spc="140" dirty="0">
                <a:solidFill>
                  <a:prstClr val="black"/>
                </a:solidFill>
              </a:rPr>
              <a:t>phone</a:t>
            </a:r>
            <a:r>
              <a:rPr lang="en-US" sz="2400" b="0" spc="-60" dirty="0">
                <a:solidFill>
                  <a:prstClr val="black"/>
                </a:solidFill>
              </a:rPr>
              <a:t> </a:t>
            </a:r>
            <a:r>
              <a:rPr lang="en-US" sz="2400" b="0" spc="95" dirty="0">
                <a:solidFill>
                  <a:prstClr val="black"/>
                </a:solidFill>
              </a:rPr>
              <a:t>number.</a:t>
            </a:r>
          </a:p>
          <a:p>
            <a:pPr marL="12700" marR="5080" lvl="0">
              <a:buClr>
                <a:srgbClr val="0AD0D9"/>
              </a:buClr>
              <a:buSzPct val="93750"/>
              <a:tabLst>
                <a:tab pos="285750" algn="l"/>
              </a:tabLst>
            </a:pPr>
            <a:r>
              <a:rPr lang="en-US" sz="2400" b="0" spc="5" dirty="0">
                <a:solidFill>
                  <a:prstClr val="black"/>
                </a:solidFill>
              </a:rPr>
              <a:t> </a:t>
            </a:r>
            <a:r>
              <a:rPr lang="en-US" sz="2400" b="0" spc="-50" dirty="0">
                <a:solidFill>
                  <a:prstClr val="black"/>
                </a:solidFill>
              </a:rPr>
              <a:t>3.  </a:t>
            </a:r>
            <a:r>
              <a:rPr lang="en-US" sz="2400" b="0" spc="30" dirty="0">
                <a:solidFill>
                  <a:prstClr val="black"/>
                </a:solidFill>
              </a:rPr>
              <a:t>For</a:t>
            </a:r>
            <a:r>
              <a:rPr lang="en-US" sz="2400" b="0" spc="-125" dirty="0">
                <a:solidFill>
                  <a:prstClr val="black"/>
                </a:solidFill>
              </a:rPr>
              <a:t> </a:t>
            </a:r>
            <a:r>
              <a:rPr lang="en-US" sz="2400" b="0" spc="100" dirty="0">
                <a:solidFill>
                  <a:prstClr val="black"/>
                </a:solidFill>
              </a:rPr>
              <a:t>each</a:t>
            </a:r>
            <a:r>
              <a:rPr lang="en-US" sz="2400" b="0" spc="-95" dirty="0">
                <a:solidFill>
                  <a:prstClr val="black"/>
                </a:solidFill>
              </a:rPr>
              <a:t> </a:t>
            </a:r>
            <a:r>
              <a:rPr lang="en-US" sz="2400" b="0" spc="60" dirty="0">
                <a:solidFill>
                  <a:prstClr val="black"/>
                </a:solidFill>
              </a:rPr>
              <a:t>digit,</a:t>
            </a:r>
            <a:r>
              <a:rPr lang="en-US" sz="2400" b="0" spc="-30" dirty="0">
                <a:solidFill>
                  <a:prstClr val="black"/>
                </a:solidFill>
              </a:rPr>
              <a:t> </a:t>
            </a:r>
            <a:r>
              <a:rPr lang="en-US" sz="2400" b="0" spc="145" dirty="0">
                <a:solidFill>
                  <a:prstClr val="black"/>
                </a:solidFill>
              </a:rPr>
              <a:t>the</a:t>
            </a:r>
            <a:r>
              <a:rPr lang="en-US" sz="2400" b="0" spc="-110" dirty="0">
                <a:solidFill>
                  <a:prstClr val="black"/>
                </a:solidFill>
              </a:rPr>
              <a:t> </a:t>
            </a:r>
            <a:r>
              <a:rPr lang="en-US" sz="2400" b="0" spc="70" dirty="0">
                <a:solidFill>
                  <a:prstClr val="black"/>
                </a:solidFill>
              </a:rPr>
              <a:t>dialer</a:t>
            </a:r>
            <a:r>
              <a:rPr lang="en-US" sz="2400" b="0" spc="-140" dirty="0">
                <a:solidFill>
                  <a:prstClr val="black"/>
                </a:solidFill>
              </a:rPr>
              <a:t> </a:t>
            </a:r>
            <a:r>
              <a:rPr lang="en-US" sz="2400" b="0" spc="85" dirty="0">
                <a:solidFill>
                  <a:prstClr val="black"/>
                </a:solidFill>
              </a:rPr>
              <a:t>generates</a:t>
            </a:r>
            <a:r>
              <a:rPr lang="en-US" sz="2400" b="0" spc="-60" dirty="0">
                <a:solidFill>
                  <a:prstClr val="black"/>
                </a:solidFill>
              </a:rPr>
              <a:t> </a:t>
            </a:r>
            <a:r>
              <a:rPr lang="en-US" sz="2400" b="0" spc="145" dirty="0">
                <a:solidFill>
                  <a:prstClr val="black"/>
                </a:solidFill>
              </a:rPr>
              <a:t>the</a:t>
            </a:r>
            <a:r>
              <a:rPr lang="en-US" sz="2400" b="0" spc="-110" dirty="0">
                <a:solidFill>
                  <a:prstClr val="black"/>
                </a:solidFill>
              </a:rPr>
              <a:t> </a:t>
            </a:r>
            <a:r>
              <a:rPr lang="en-US" sz="2400" b="0" spc="90" dirty="0">
                <a:solidFill>
                  <a:prstClr val="black"/>
                </a:solidFill>
              </a:rPr>
              <a:t>corresponding</a:t>
            </a:r>
            <a:r>
              <a:rPr lang="en-US" sz="2400" b="0" spc="5" dirty="0">
                <a:solidFill>
                  <a:prstClr val="black"/>
                </a:solidFill>
              </a:rPr>
              <a:t> </a:t>
            </a:r>
            <a:r>
              <a:rPr lang="en-US" sz="2400" b="0" spc="125" dirty="0">
                <a:solidFill>
                  <a:prstClr val="black"/>
                </a:solidFill>
              </a:rPr>
              <a:t>tone  </a:t>
            </a:r>
            <a:r>
              <a:rPr lang="en-US" sz="2400" b="0" spc="145" dirty="0">
                <a:solidFill>
                  <a:prstClr val="black"/>
                </a:solidFill>
              </a:rPr>
              <a:t>and</a:t>
            </a:r>
            <a:r>
              <a:rPr lang="en-US" sz="2400" b="0" spc="-60" dirty="0">
                <a:solidFill>
                  <a:prstClr val="black"/>
                </a:solidFill>
              </a:rPr>
              <a:t> </a:t>
            </a:r>
            <a:r>
              <a:rPr lang="en-US" sz="2400" b="0" spc="105" dirty="0">
                <a:solidFill>
                  <a:prstClr val="black"/>
                </a:solidFill>
              </a:rPr>
              <a:t>emits</a:t>
            </a:r>
            <a:r>
              <a:rPr lang="en-US" sz="2400" b="0" spc="-55" dirty="0">
                <a:solidFill>
                  <a:prstClr val="black"/>
                </a:solidFill>
              </a:rPr>
              <a:t> </a:t>
            </a:r>
            <a:r>
              <a:rPr lang="en-US" sz="2400" b="0" spc="90" dirty="0">
                <a:solidFill>
                  <a:prstClr val="black"/>
                </a:solidFill>
              </a:rPr>
              <a:t>it</a:t>
            </a:r>
            <a:r>
              <a:rPr lang="en-US" sz="2400" b="0" spc="-60" dirty="0">
                <a:solidFill>
                  <a:prstClr val="black"/>
                </a:solidFill>
              </a:rPr>
              <a:t> </a:t>
            </a:r>
            <a:r>
              <a:rPr lang="en-US" sz="2400" b="0" spc="85" dirty="0">
                <a:solidFill>
                  <a:prstClr val="black"/>
                </a:solidFill>
              </a:rPr>
              <a:t>from</a:t>
            </a:r>
            <a:r>
              <a:rPr lang="en-US" sz="2400" b="0" spc="-65" dirty="0">
                <a:solidFill>
                  <a:prstClr val="black"/>
                </a:solidFill>
              </a:rPr>
              <a:t> </a:t>
            </a:r>
            <a:r>
              <a:rPr lang="en-US" sz="2400" b="0" spc="145" dirty="0">
                <a:solidFill>
                  <a:prstClr val="black"/>
                </a:solidFill>
              </a:rPr>
              <a:t>the</a:t>
            </a:r>
            <a:r>
              <a:rPr lang="en-US" sz="2400" b="0" spc="-110" dirty="0">
                <a:solidFill>
                  <a:prstClr val="black"/>
                </a:solidFill>
              </a:rPr>
              <a:t> </a:t>
            </a:r>
            <a:r>
              <a:rPr lang="en-US" sz="2400" b="0" spc="45" dirty="0">
                <a:solidFill>
                  <a:prstClr val="black"/>
                </a:solidFill>
              </a:rPr>
              <a:t>speaker.</a:t>
            </a:r>
          </a:p>
          <a:p>
            <a:pPr marL="12700" marR="5080" lvl="0">
              <a:buClr>
                <a:srgbClr val="0AD0D9"/>
              </a:buClr>
              <a:buSzPct val="93750"/>
              <a:tabLst>
                <a:tab pos="285750" algn="l"/>
              </a:tabLst>
            </a:pPr>
            <a:r>
              <a:rPr lang="en-US" sz="2400" b="0" spc="5" dirty="0">
                <a:solidFill>
                  <a:prstClr val="black"/>
                </a:solidFill>
              </a:rPr>
              <a:t> </a:t>
            </a:r>
            <a:r>
              <a:rPr lang="en-US" sz="2400" b="0" spc="35" dirty="0">
                <a:solidFill>
                  <a:prstClr val="black"/>
                </a:solidFill>
              </a:rPr>
              <a:t>4.</a:t>
            </a:r>
            <a:r>
              <a:rPr lang="en-US" sz="2400" b="0" dirty="0">
                <a:solidFill>
                  <a:prstClr val="black"/>
                </a:solidFill>
              </a:rPr>
              <a:t> </a:t>
            </a:r>
            <a:r>
              <a:rPr lang="en-US" sz="2400" b="0" spc="60" dirty="0">
                <a:solidFill>
                  <a:prstClr val="black"/>
                </a:solidFill>
              </a:rPr>
              <a:t>User</a:t>
            </a:r>
            <a:r>
              <a:rPr lang="en-US" sz="2400" b="0" spc="-100" dirty="0">
                <a:solidFill>
                  <a:prstClr val="black"/>
                </a:solidFill>
              </a:rPr>
              <a:t> </a:t>
            </a:r>
            <a:r>
              <a:rPr lang="en-US" sz="2400" b="0" spc="70" dirty="0">
                <a:solidFill>
                  <a:prstClr val="black"/>
                </a:solidFill>
              </a:rPr>
              <a:t>presses</a:t>
            </a:r>
            <a:r>
              <a:rPr lang="en-US" sz="2400" b="0" spc="-45" dirty="0">
                <a:solidFill>
                  <a:prstClr val="black"/>
                </a:solidFill>
              </a:rPr>
              <a:t> </a:t>
            </a:r>
            <a:r>
              <a:rPr lang="en-US" sz="2400" b="0" spc="-15" dirty="0">
                <a:solidFill>
                  <a:prstClr val="black"/>
                </a:solidFill>
              </a:rPr>
              <a:t>“Send”</a:t>
            </a:r>
          </a:p>
          <a:p>
            <a:pPr marL="12700" marR="5080" lvl="0">
              <a:buClr>
                <a:srgbClr val="0AD0D9"/>
              </a:buClr>
              <a:buSzPct val="93750"/>
              <a:tabLst>
                <a:tab pos="285750" algn="l"/>
              </a:tabLst>
            </a:pPr>
            <a:r>
              <a:rPr lang="en-US" sz="2400" b="0" spc="10" dirty="0">
                <a:solidFill>
                  <a:prstClr val="black"/>
                </a:solidFill>
              </a:rPr>
              <a:t> </a:t>
            </a:r>
            <a:r>
              <a:rPr lang="en-US" sz="2400" b="0" spc="-25" dirty="0">
                <a:solidFill>
                  <a:prstClr val="black"/>
                </a:solidFill>
              </a:rPr>
              <a:t>5.</a:t>
            </a:r>
            <a:r>
              <a:rPr lang="en-US" sz="2400" b="0" spc="-50" dirty="0">
                <a:solidFill>
                  <a:prstClr val="black"/>
                </a:solidFill>
              </a:rPr>
              <a:t> </a:t>
            </a:r>
            <a:r>
              <a:rPr lang="en-US" sz="2400" b="0" spc="90" dirty="0">
                <a:solidFill>
                  <a:prstClr val="black"/>
                </a:solidFill>
              </a:rPr>
              <a:t>The  </a:t>
            </a:r>
            <a:r>
              <a:rPr lang="en-US" sz="2400" b="0" spc="5" dirty="0">
                <a:solidFill>
                  <a:prstClr val="black"/>
                </a:solidFill>
              </a:rPr>
              <a:t>“in </a:t>
            </a:r>
            <a:r>
              <a:rPr lang="en-US" sz="2400" b="0" spc="10" dirty="0">
                <a:solidFill>
                  <a:prstClr val="black"/>
                </a:solidFill>
              </a:rPr>
              <a:t>use” </a:t>
            </a:r>
            <a:r>
              <a:rPr lang="en-US" sz="2400" b="0" spc="90" dirty="0">
                <a:solidFill>
                  <a:prstClr val="black"/>
                </a:solidFill>
              </a:rPr>
              <a:t>indicator </a:t>
            </a:r>
            <a:r>
              <a:rPr lang="en-US" sz="2400" b="0" spc="20" dirty="0">
                <a:solidFill>
                  <a:prstClr val="black"/>
                </a:solidFill>
              </a:rPr>
              <a:t>is </a:t>
            </a:r>
            <a:r>
              <a:rPr lang="en-US" sz="2400" b="0" spc="95" dirty="0">
                <a:solidFill>
                  <a:prstClr val="black"/>
                </a:solidFill>
              </a:rPr>
              <a:t>illuminated </a:t>
            </a:r>
            <a:r>
              <a:rPr lang="en-US" sz="2400" b="0" spc="145" dirty="0">
                <a:solidFill>
                  <a:prstClr val="black"/>
                </a:solidFill>
              </a:rPr>
              <a:t>on the </a:t>
            </a:r>
            <a:r>
              <a:rPr lang="en-US" sz="2400" b="0" spc="45" dirty="0">
                <a:solidFill>
                  <a:prstClr val="black"/>
                </a:solidFill>
              </a:rPr>
              <a:t>display</a:t>
            </a:r>
          </a:p>
          <a:p>
            <a:pPr marL="12700" marR="5080" lvl="0">
              <a:buClr>
                <a:srgbClr val="0AD0D9"/>
              </a:buClr>
              <a:buSzPct val="93750"/>
              <a:tabLst>
                <a:tab pos="285750" algn="l"/>
              </a:tabLst>
            </a:pPr>
            <a:r>
              <a:rPr lang="en-US" sz="2400" b="0" spc="45" dirty="0">
                <a:solidFill>
                  <a:prstClr val="black"/>
                </a:solidFill>
              </a:rPr>
              <a:t> </a:t>
            </a:r>
            <a:r>
              <a:rPr lang="en-US" sz="2400" b="0" spc="50" dirty="0">
                <a:solidFill>
                  <a:prstClr val="black"/>
                </a:solidFill>
              </a:rPr>
              <a:t>6. </a:t>
            </a:r>
            <a:r>
              <a:rPr lang="en-US" sz="2400" b="0" spc="85" dirty="0">
                <a:solidFill>
                  <a:prstClr val="black"/>
                </a:solidFill>
              </a:rPr>
              <a:t>The  </a:t>
            </a:r>
            <a:r>
              <a:rPr lang="en-US" sz="2400" b="0" spc="55" dirty="0">
                <a:solidFill>
                  <a:prstClr val="black"/>
                </a:solidFill>
              </a:rPr>
              <a:t>cellular</a:t>
            </a:r>
            <a:r>
              <a:rPr lang="en-US" sz="2400" b="0" spc="-110" dirty="0">
                <a:solidFill>
                  <a:prstClr val="black"/>
                </a:solidFill>
              </a:rPr>
              <a:t> </a:t>
            </a:r>
            <a:r>
              <a:rPr lang="en-US" sz="2400" b="0" spc="85" dirty="0">
                <a:solidFill>
                  <a:prstClr val="black"/>
                </a:solidFill>
              </a:rPr>
              <a:t>radio</a:t>
            </a:r>
            <a:r>
              <a:rPr lang="en-US" sz="2400" b="0" spc="-125" dirty="0">
                <a:solidFill>
                  <a:prstClr val="black"/>
                </a:solidFill>
              </a:rPr>
              <a:t> </a:t>
            </a:r>
            <a:r>
              <a:rPr lang="en-US" sz="2400" b="0" spc="75" dirty="0">
                <a:solidFill>
                  <a:prstClr val="black"/>
                </a:solidFill>
              </a:rPr>
              <a:t>establishes</a:t>
            </a:r>
            <a:r>
              <a:rPr lang="en-US" sz="2400" b="0" spc="-105" dirty="0">
                <a:solidFill>
                  <a:prstClr val="black"/>
                </a:solidFill>
              </a:rPr>
              <a:t> </a:t>
            </a:r>
            <a:r>
              <a:rPr lang="en-US" sz="2400" b="0" spc="85" dirty="0">
                <a:solidFill>
                  <a:prstClr val="black"/>
                </a:solidFill>
              </a:rPr>
              <a:t>a</a:t>
            </a:r>
            <a:r>
              <a:rPr lang="en-US" sz="2400" b="0" spc="-120" dirty="0">
                <a:solidFill>
                  <a:prstClr val="black"/>
                </a:solidFill>
              </a:rPr>
              <a:t> </a:t>
            </a:r>
            <a:r>
              <a:rPr lang="en-US" sz="2400" b="0" spc="105" dirty="0">
                <a:solidFill>
                  <a:prstClr val="black"/>
                </a:solidFill>
              </a:rPr>
              <a:t>connection</a:t>
            </a:r>
            <a:r>
              <a:rPr lang="en-US" sz="2400" b="0" spc="-25" dirty="0">
                <a:solidFill>
                  <a:prstClr val="black"/>
                </a:solidFill>
              </a:rPr>
              <a:t> </a:t>
            </a:r>
            <a:r>
              <a:rPr lang="en-US" sz="2400" b="0" spc="120" dirty="0">
                <a:solidFill>
                  <a:prstClr val="black"/>
                </a:solidFill>
              </a:rPr>
              <a:t>to</a:t>
            </a:r>
            <a:r>
              <a:rPr lang="en-US" sz="2400" b="0" spc="-75" dirty="0">
                <a:solidFill>
                  <a:prstClr val="black"/>
                </a:solidFill>
              </a:rPr>
              <a:t> </a:t>
            </a:r>
            <a:r>
              <a:rPr lang="en-US" sz="2400" b="0" spc="145" dirty="0">
                <a:solidFill>
                  <a:prstClr val="black"/>
                </a:solidFill>
              </a:rPr>
              <a:t>the</a:t>
            </a:r>
            <a:r>
              <a:rPr lang="en-US" sz="2400" b="0" spc="-65" dirty="0">
                <a:solidFill>
                  <a:prstClr val="black"/>
                </a:solidFill>
              </a:rPr>
              <a:t> </a:t>
            </a:r>
            <a:r>
              <a:rPr lang="en-US" sz="2400" b="0" spc="85" dirty="0">
                <a:solidFill>
                  <a:prstClr val="black"/>
                </a:solidFill>
              </a:rPr>
              <a:t>network.</a:t>
            </a:r>
            <a:r>
              <a:rPr lang="en-US" sz="2400" b="0" spc="25" dirty="0">
                <a:solidFill>
                  <a:prstClr val="black"/>
                </a:solidFill>
              </a:rPr>
              <a:t> </a:t>
            </a:r>
          </a:p>
          <a:p>
            <a:pPr marL="12700" marR="5080" lvl="0">
              <a:buClr>
                <a:srgbClr val="0AD0D9"/>
              </a:buClr>
              <a:buSzPct val="93750"/>
              <a:tabLst>
                <a:tab pos="285750" algn="l"/>
              </a:tabLst>
            </a:pPr>
            <a:r>
              <a:rPr lang="en-US" sz="2400" b="0" spc="-20" dirty="0">
                <a:solidFill>
                  <a:prstClr val="black"/>
                </a:solidFill>
              </a:rPr>
              <a:t>7.</a:t>
            </a:r>
            <a:r>
              <a:rPr lang="en-US" sz="2400" b="0" spc="90" dirty="0">
                <a:solidFill>
                  <a:prstClr val="black"/>
                </a:solidFill>
              </a:rPr>
              <a:t>The</a:t>
            </a:r>
            <a:r>
              <a:rPr lang="en-US" sz="2400" b="0" spc="-114" dirty="0">
                <a:solidFill>
                  <a:prstClr val="black"/>
                </a:solidFill>
              </a:rPr>
              <a:t> </a:t>
            </a:r>
            <a:r>
              <a:rPr lang="en-US" sz="2400" b="0" spc="100" dirty="0">
                <a:solidFill>
                  <a:prstClr val="black"/>
                </a:solidFill>
              </a:rPr>
              <a:t>accumulated</a:t>
            </a:r>
            <a:r>
              <a:rPr lang="en-US" sz="2400" b="0" spc="-65" dirty="0">
                <a:solidFill>
                  <a:prstClr val="black"/>
                </a:solidFill>
              </a:rPr>
              <a:t> </a:t>
            </a:r>
            <a:r>
              <a:rPr lang="en-US" sz="2400" b="0" spc="65" dirty="0">
                <a:solidFill>
                  <a:prstClr val="black"/>
                </a:solidFill>
              </a:rPr>
              <a:t>digits</a:t>
            </a:r>
            <a:r>
              <a:rPr lang="en-US" sz="2400" b="0" spc="-105" dirty="0">
                <a:solidFill>
                  <a:prstClr val="black"/>
                </a:solidFill>
              </a:rPr>
              <a:t> </a:t>
            </a:r>
            <a:r>
              <a:rPr lang="en-US" sz="2400" b="0" spc="85" dirty="0">
                <a:solidFill>
                  <a:prstClr val="black"/>
                </a:solidFill>
              </a:rPr>
              <a:t>are</a:t>
            </a:r>
            <a:r>
              <a:rPr lang="en-US" sz="2400" b="0" spc="-110" dirty="0">
                <a:solidFill>
                  <a:prstClr val="black"/>
                </a:solidFill>
              </a:rPr>
              <a:t> </a:t>
            </a:r>
            <a:r>
              <a:rPr lang="en-US" sz="2400" b="0" spc="120" dirty="0">
                <a:solidFill>
                  <a:prstClr val="black"/>
                </a:solidFill>
              </a:rPr>
              <a:t>sent</a:t>
            </a:r>
            <a:r>
              <a:rPr lang="en-US" sz="2400" b="0" spc="-65" dirty="0">
                <a:solidFill>
                  <a:prstClr val="black"/>
                </a:solidFill>
              </a:rPr>
              <a:t> </a:t>
            </a:r>
            <a:r>
              <a:rPr lang="en-US" sz="2400" b="0" spc="120" dirty="0">
                <a:solidFill>
                  <a:prstClr val="black"/>
                </a:solidFill>
              </a:rPr>
              <a:t>to</a:t>
            </a:r>
            <a:r>
              <a:rPr lang="en-US" sz="2400" b="0" spc="-90" dirty="0">
                <a:solidFill>
                  <a:prstClr val="black"/>
                </a:solidFill>
              </a:rPr>
              <a:t> </a:t>
            </a:r>
            <a:r>
              <a:rPr lang="en-US" sz="2400" b="0" spc="145" dirty="0">
                <a:solidFill>
                  <a:prstClr val="black"/>
                </a:solidFill>
              </a:rPr>
              <a:t>the</a:t>
            </a:r>
            <a:r>
              <a:rPr lang="en-US" sz="2400" b="0" spc="-55" dirty="0">
                <a:solidFill>
                  <a:prstClr val="black"/>
                </a:solidFill>
              </a:rPr>
              <a:t> </a:t>
            </a:r>
            <a:r>
              <a:rPr lang="en-US" sz="2400" b="0" spc="85" dirty="0">
                <a:solidFill>
                  <a:prstClr val="black"/>
                </a:solidFill>
              </a:rPr>
              <a:t>network.</a:t>
            </a:r>
            <a:r>
              <a:rPr lang="en-US" sz="2400" b="0" spc="20" dirty="0">
                <a:solidFill>
                  <a:prstClr val="black"/>
                </a:solidFill>
              </a:rPr>
              <a:t> </a:t>
            </a:r>
          </a:p>
          <a:p>
            <a:pPr marL="12700" marR="5080" lvl="0">
              <a:buClr>
                <a:srgbClr val="0AD0D9"/>
              </a:buClr>
              <a:buSzPct val="93750"/>
              <a:tabLst>
                <a:tab pos="285750" algn="l"/>
              </a:tabLst>
            </a:pPr>
            <a:r>
              <a:rPr lang="en-US" sz="2400" b="0" spc="50" dirty="0">
                <a:solidFill>
                  <a:prstClr val="black"/>
                </a:solidFill>
              </a:rPr>
              <a:t>8.</a:t>
            </a:r>
            <a:r>
              <a:rPr lang="en-US" sz="2400" b="0" spc="-55" dirty="0">
                <a:solidFill>
                  <a:prstClr val="black"/>
                </a:solidFill>
              </a:rPr>
              <a:t> </a:t>
            </a:r>
            <a:r>
              <a:rPr lang="en-US" sz="2400" b="0" spc="85" dirty="0">
                <a:solidFill>
                  <a:prstClr val="black"/>
                </a:solidFill>
              </a:rPr>
              <a:t>The </a:t>
            </a:r>
            <a:r>
              <a:rPr lang="en-US" sz="2400" b="0" spc="105" dirty="0">
                <a:solidFill>
                  <a:prstClr val="black"/>
                </a:solidFill>
              </a:rPr>
              <a:t>connection</a:t>
            </a:r>
            <a:r>
              <a:rPr lang="en-US" sz="2400" b="0" spc="-10" dirty="0">
                <a:solidFill>
                  <a:prstClr val="black"/>
                </a:solidFill>
              </a:rPr>
              <a:t> </a:t>
            </a:r>
            <a:r>
              <a:rPr lang="en-US" sz="2400" b="0" spc="20" dirty="0">
                <a:solidFill>
                  <a:prstClr val="black"/>
                </a:solidFill>
              </a:rPr>
              <a:t>is</a:t>
            </a:r>
            <a:r>
              <a:rPr lang="en-US" sz="2400" b="0" spc="-45" dirty="0">
                <a:solidFill>
                  <a:prstClr val="black"/>
                </a:solidFill>
              </a:rPr>
              <a:t> </a:t>
            </a:r>
            <a:r>
              <a:rPr lang="en-US" sz="2400" b="0" spc="130" dirty="0">
                <a:solidFill>
                  <a:prstClr val="black"/>
                </a:solidFill>
              </a:rPr>
              <a:t>made</a:t>
            </a:r>
            <a:r>
              <a:rPr lang="en-US" sz="2400" b="0" spc="-85" dirty="0">
                <a:solidFill>
                  <a:prstClr val="black"/>
                </a:solidFill>
              </a:rPr>
              <a:t> </a:t>
            </a:r>
            <a:r>
              <a:rPr lang="en-US" sz="2400" b="0" spc="120" dirty="0">
                <a:solidFill>
                  <a:prstClr val="black"/>
                </a:solidFill>
              </a:rPr>
              <a:t>to</a:t>
            </a:r>
            <a:r>
              <a:rPr lang="en-US" sz="2400" b="0" spc="-95" dirty="0">
                <a:solidFill>
                  <a:prstClr val="black"/>
                </a:solidFill>
              </a:rPr>
              <a:t> </a:t>
            </a:r>
            <a:r>
              <a:rPr lang="en-US" sz="2400" b="0" spc="145" dirty="0">
                <a:solidFill>
                  <a:prstClr val="black"/>
                </a:solidFill>
              </a:rPr>
              <a:t>the</a:t>
            </a:r>
            <a:r>
              <a:rPr lang="en-US" sz="2400" b="0" spc="-114" dirty="0">
                <a:solidFill>
                  <a:prstClr val="black"/>
                </a:solidFill>
              </a:rPr>
              <a:t> </a:t>
            </a:r>
            <a:r>
              <a:rPr lang="en-US" sz="2400" b="0" spc="60" dirty="0">
                <a:solidFill>
                  <a:prstClr val="black"/>
                </a:solidFill>
              </a:rPr>
              <a:t>called</a:t>
            </a:r>
            <a:r>
              <a:rPr lang="en-US" sz="2400" b="0" spc="-15" dirty="0">
                <a:solidFill>
                  <a:prstClr val="black"/>
                </a:solidFill>
              </a:rPr>
              <a:t> </a:t>
            </a:r>
            <a:r>
              <a:rPr lang="en-US" sz="2400" b="0" spc="40" dirty="0">
                <a:solidFill>
                  <a:prstClr val="black"/>
                </a:solidFill>
              </a:rPr>
              <a:t>party.</a:t>
            </a:r>
            <a:endParaRPr lang="en-US" sz="2400" b="0" dirty="0">
              <a:solidFill>
                <a:prstClr val="black"/>
              </a:solidFill>
            </a:endParaRPr>
          </a:p>
          <a:p>
            <a:endParaRPr lang="en-US" dirty="0"/>
          </a:p>
        </p:txBody>
      </p:sp>
    </p:spTree>
    <p:extLst>
      <p:ext uri="{BB962C8B-B14F-4D97-AF65-F5344CB8AC3E}">
        <p14:creationId xmlns:p14="http://schemas.microsoft.com/office/powerpoint/2010/main" val="933592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2336" y="20515"/>
            <a:ext cx="8059611" cy="755970"/>
          </a:xfrm>
          <a:prstGeom prst="rect">
            <a:avLst/>
          </a:prstGeom>
        </p:spPr>
      </p:pic>
      <p:pic>
        <p:nvPicPr>
          <p:cNvPr id="8" name="Picture 7"/>
          <p:cNvPicPr>
            <a:picLocks noChangeAspect="1"/>
          </p:cNvPicPr>
          <p:nvPr/>
        </p:nvPicPr>
        <p:blipFill>
          <a:blip r:embed="rId3"/>
          <a:stretch>
            <a:fillRect/>
          </a:stretch>
        </p:blipFill>
        <p:spPr>
          <a:xfrm>
            <a:off x="-397" y="959906"/>
            <a:ext cx="9144793" cy="4938188"/>
          </a:xfrm>
          <a:prstGeom prst="rect">
            <a:avLst/>
          </a:prstGeom>
        </p:spPr>
      </p:pic>
    </p:spTree>
    <p:extLst>
      <p:ext uri="{BB962C8B-B14F-4D97-AF65-F5344CB8AC3E}">
        <p14:creationId xmlns:p14="http://schemas.microsoft.com/office/powerpoint/2010/main" val="156290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5940" y="1067838"/>
            <a:ext cx="7812405" cy="3583032"/>
          </a:xfrm>
        </p:spPr>
        <p:txBody>
          <a:bodyPr/>
          <a:lstStyle/>
          <a:p>
            <a:pPr marL="469900" marR="8890" lvl="0" indent="-457200" algn="just" defTabSz="914400" rtl="0" eaLnBrk="1" fontAlgn="auto" latinLnBrk="0" hangingPunct="1">
              <a:lnSpc>
                <a:spcPts val="2910"/>
              </a:lnSpc>
              <a:spcBef>
                <a:spcPts val="375"/>
              </a:spcBef>
              <a:spcAft>
                <a:spcPts val="0"/>
              </a:spcAft>
              <a:buClrTx/>
              <a:buSzTx/>
              <a:buFont typeface="Arial" panose="020B0604020202020204" pitchFamily="34" charset="0"/>
              <a:buChar char="•"/>
              <a:tabLst/>
              <a:defRPr/>
            </a:pPr>
            <a:r>
              <a:rPr lang="en-US" sz="2600" b="0" kern="1200" dirty="0">
                <a:solidFill>
                  <a:prstClr val="black"/>
                </a:solidFill>
              </a:rPr>
              <a:t>One of </a:t>
            </a:r>
            <a:r>
              <a:rPr lang="en-US" sz="2600" b="0" kern="1200" spc="-5" dirty="0">
                <a:solidFill>
                  <a:prstClr val="black"/>
                </a:solidFill>
              </a:rPr>
              <a:t>the greatest </a:t>
            </a:r>
            <a:r>
              <a:rPr lang="en-US" sz="2600" b="0" kern="1200" dirty="0">
                <a:solidFill>
                  <a:prstClr val="black"/>
                </a:solidFill>
              </a:rPr>
              <a:t>strengths of </a:t>
            </a:r>
            <a:r>
              <a:rPr lang="en-US" sz="2600" b="0" kern="1200" spc="-5" dirty="0">
                <a:solidFill>
                  <a:prstClr val="black"/>
                </a:solidFill>
              </a:rPr>
              <a:t>collaboration diagrams</a:t>
            </a:r>
            <a:r>
              <a:rPr lang="en-US" sz="2600" b="0" kern="1200" spc="434" dirty="0">
                <a:solidFill>
                  <a:prstClr val="black"/>
                </a:solidFill>
              </a:rPr>
              <a:t> </a:t>
            </a:r>
            <a:r>
              <a:rPr lang="en-US" sz="2600" b="0" kern="1200" spc="-5" dirty="0">
                <a:solidFill>
                  <a:prstClr val="black"/>
                </a:solidFill>
              </a:rPr>
              <a:t>is  </a:t>
            </a:r>
            <a:r>
              <a:rPr lang="en-US" sz="2600" b="0" kern="1200" dirty="0">
                <a:solidFill>
                  <a:prstClr val="black"/>
                </a:solidFill>
              </a:rPr>
              <a:t>their</a:t>
            </a:r>
            <a:r>
              <a:rPr lang="en-US" sz="2600" b="0" kern="1200" spc="-15" dirty="0">
                <a:solidFill>
                  <a:prstClr val="black"/>
                </a:solidFill>
              </a:rPr>
              <a:t> </a:t>
            </a:r>
            <a:r>
              <a:rPr lang="en-US" sz="2600" b="0" kern="1200" spc="-20" dirty="0">
                <a:solidFill>
                  <a:prstClr val="black"/>
                </a:solidFill>
              </a:rPr>
              <a:t>simplicity.</a:t>
            </a:r>
            <a:endParaRPr lang="en-US" sz="2600" b="0" kern="1200" dirty="0">
              <a:solidFill>
                <a:prstClr val="black"/>
              </a:solidFill>
            </a:endParaRPr>
          </a:p>
          <a:p>
            <a:pPr marL="457200" lvl="0" indent="-457200" algn="l" rtl="0">
              <a:spcBef>
                <a:spcPts val="10"/>
              </a:spcBef>
              <a:buFont typeface="Arial" panose="020B0604020202020204" pitchFamily="34" charset="0"/>
              <a:buChar char="•"/>
            </a:pPr>
            <a:endParaRPr lang="en-US" sz="2650" b="0" kern="1200" dirty="0">
              <a:solidFill>
                <a:prstClr val="black"/>
              </a:solidFill>
            </a:endParaRPr>
          </a:p>
          <a:p>
            <a:pPr marL="469900" marR="508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600" b="0" kern="1200" dirty="0">
                <a:solidFill>
                  <a:prstClr val="black"/>
                </a:solidFill>
              </a:rPr>
              <a:t>The </a:t>
            </a:r>
            <a:r>
              <a:rPr lang="en-US" sz="2600" b="0" kern="1200" spc="-5" dirty="0">
                <a:solidFill>
                  <a:prstClr val="black"/>
                </a:solidFill>
              </a:rPr>
              <a:t>principal weakness, </a:t>
            </a:r>
            <a:r>
              <a:rPr lang="en-US" sz="2600" b="0" kern="1200" spc="-20" dirty="0">
                <a:solidFill>
                  <a:prstClr val="black"/>
                </a:solidFill>
              </a:rPr>
              <a:t>however, </a:t>
            </a:r>
            <a:r>
              <a:rPr lang="en-US" sz="2600" b="0" kern="1200" spc="-5" dirty="0">
                <a:solidFill>
                  <a:prstClr val="black"/>
                </a:solidFill>
              </a:rPr>
              <a:t>is </a:t>
            </a:r>
            <a:r>
              <a:rPr lang="en-US" sz="2600" b="0" kern="1200" dirty="0">
                <a:solidFill>
                  <a:prstClr val="black"/>
                </a:solidFill>
              </a:rPr>
              <a:t>that although </a:t>
            </a:r>
            <a:r>
              <a:rPr lang="en-US" sz="2600" b="0" kern="1200" spc="-10" dirty="0">
                <a:solidFill>
                  <a:prstClr val="black"/>
                </a:solidFill>
              </a:rPr>
              <a:t>they </a:t>
            </a:r>
            <a:r>
              <a:rPr lang="en-US" sz="2600" b="0" kern="1200" dirty="0">
                <a:solidFill>
                  <a:prstClr val="black"/>
                </a:solidFill>
              </a:rPr>
              <a:t>are  </a:t>
            </a:r>
            <a:r>
              <a:rPr lang="en-US" sz="2600" b="0" kern="1200" spc="-5" dirty="0">
                <a:solidFill>
                  <a:prstClr val="black"/>
                </a:solidFill>
              </a:rPr>
              <a:t>good at </a:t>
            </a:r>
            <a:r>
              <a:rPr lang="en-US" sz="2600" b="0" kern="1200" dirty="0">
                <a:solidFill>
                  <a:prstClr val="black"/>
                </a:solidFill>
              </a:rPr>
              <a:t>describing </a:t>
            </a:r>
            <a:r>
              <a:rPr lang="en-US" sz="2600" b="0" kern="1200" spc="-15" dirty="0">
                <a:solidFill>
                  <a:prstClr val="black"/>
                </a:solidFill>
              </a:rPr>
              <a:t>behavior, </a:t>
            </a:r>
            <a:r>
              <a:rPr lang="en-US" sz="2600" b="0" kern="1200" dirty="0">
                <a:solidFill>
                  <a:prstClr val="black"/>
                </a:solidFill>
              </a:rPr>
              <a:t>they </a:t>
            </a:r>
            <a:r>
              <a:rPr lang="en-US" sz="2600" b="0" kern="1200" spc="-5" dirty="0">
                <a:solidFill>
                  <a:prstClr val="black"/>
                </a:solidFill>
              </a:rPr>
              <a:t>do </a:t>
            </a:r>
            <a:r>
              <a:rPr lang="en-US" sz="2600" b="0" kern="1200" dirty="0">
                <a:solidFill>
                  <a:prstClr val="black"/>
                </a:solidFill>
              </a:rPr>
              <a:t>not define </a:t>
            </a:r>
            <a:r>
              <a:rPr lang="en-US" sz="2600" b="0" kern="1200" spc="-5" dirty="0">
                <a:solidFill>
                  <a:prstClr val="black"/>
                </a:solidFill>
              </a:rPr>
              <a:t>it. They  typically do </a:t>
            </a:r>
            <a:r>
              <a:rPr lang="en-US" sz="2600" b="0" kern="1200" dirty="0">
                <a:solidFill>
                  <a:prstClr val="black"/>
                </a:solidFill>
              </a:rPr>
              <a:t>not show </a:t>
            </a:r>
            <a:r>
              <a:rPr lang="en-US" sz="2600" b="0" kern="1200" spc="-5" dirty="0">
                <a:solidFill>
                  <a:prstClr val="black"/>
                </a:solidFill>
              </a:rPr>
              <a:t>all </a:t>
            </a:r>
            <a:r>
              <a:rPr lang="en-US" sz="2600" b="0" kern="1200" dirty="0">
                <a:solidFill>
                  <a:prstClr val="black"/>
                </a:solidFill>
              </a:rPr>
              <a:t>the iteration </a:t>
            </a:r>
            <a:r>
              <a:rPr lang="en-US" sz="2600" b="0" kern="1200" spc="-5" dirty="0">
                <a:solidFill>
                  <a:prstClr val="black"/>
                </a:solidFill>
              </a:rPr>
              <a:t>and control </a:t>
            </a:r>
            <a:r>
              <a:rPr lang="en-US" sz="2600" b="0" kern="1200" dirty="0">
                <a:solidFill>
                  <a:prstClr val="black"/>
                </a:solidFill>
              </a:rPr>
              <a:t>that</a:t>
            </a:r>
            <a:r>
              <a:rPr lang="en-US" sz="2600" b="0" kern="1200" spc="434" dirty="0">
                <a:solidFill>
                  <a:prstClr val="black"/>
                </a:solidFill>
              </a:rPr>
              <a:t> </a:t>
            </a:r>
            <a:r>
              <a:rPr lang="en-US" sz="2600" b="0" kern="1200" spc="-5" dirty="0">
                <a:solidFill>
                  <a:prstClr val="black"/>
                </a:solidFill>
              </a:rPr>
              <a:t>is  </a:t>
            </a:r>
            <a:r>
              <a:rPr lang="en-US" sz="2600" b="0" kern="1200" dirty="0">
                <a:solidFill>
                  <a:prstClr val="black"/>
                </a:solidFill>
              </a:rPr>
              <a:t>needed </a:t>
            </a:r>
            <a:r>
              <a:rPr lang="en-US" sz="2600" b="0" kern="1200" spc="-5" dirty="0">
                <a:solidFill>
                  <a:prstClr val="black"/>
                </a:solidFill>
              </a:rPr>
              <a:t>to </a:t>
            </a:r>
            <a:r>
              <a:rPr lang="en-US" sz="2600" b="0" kern="1200" dirty="0">
                <a:solidFill>
                  <a:prstClr val="black"/>
                </a:solidFill>
              </a:rPr>
              <a:t>give </a:t>
            </a:r>
            <a:r>
              <a:rPr lang="en-US" sz="2600" b="0" kern="1200" spc="-5" dirty="0">
                <a:solidFill>
                  <a:prstClr val="black"/>
                </a:solidFill>
              </a:rPr>
              <a:t>an </a:t>
            </a:r>
            <a:r>
              <a:rPr lang="en-US" sz="2600" b="0" kern="1200" dirty="0">
                <a:solidFill>
                  <a:prstClr val="black"/>
                </a:solidFill>
              </a:rPr>
              <a:t>computationally complete</a:t>
            </a:r>
            <a:r>
              <a:rPr lang="en-US" sz="2600" b="0" kern="1200" spc="-85" dirty="0">
                <a:solidFill>
                  <a:prstClr val="black"/>
                </a:solidFill>
              </a:rPr>
              <a:t> </a:t>
            </a:r>
            <a:r>
              <a:rPr lang="en-US" sz="2600" b="0" kern="1200" dirty="0">
                <a:solidFill>
                  <a:prstClr val="black"/>
                </a:solidFill>
              </a:rPr>
              <a:t>description.</a:t>
            </a:r>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838200" y="152400"/>
            <a:ext cx="6858594" cy="640135"/>
          </a:xfrm>
          <a:prstGeom prst="rect">
            <a:avLst/>
          </a:prstGeom>
        </p:spPr>
      </p:pic>
    </p:spTree>
    <p:extLst>
      <p:ext uri="{BB962C8B-B14F-4D97-AF65-F5344CB8AC3E}">
        <p14:creationId xmlns:p14="http://schemas.microsoft.com/office/powerpoint/2010/main" val="45934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132-1338-40F1-BC1F-171F33BB9911}"/>
              </a:ext>
            </a:extLst>
          </p:cNvPr>
          <p:cNvSpPr>
            <a:spLocks noGrp="1"/>
          </p:cNvSpPr>
          <p:nvPr>
            <p:ph type="title"/>
          </p:nvPr>
        </p:nvSpPr>
        <p:spPr/>
        <p:txBody>
          <a:bodyPr/>
          <a:lstStyle/>
          <a:p>
            <a:r>
              <a:rPr lang="en-US" dirty="0"/>
              <a:t>Example</a:t>
            </a:r>
            <a:endParaRPr lang="x-none" dirty="0"/>
          </a:p>
        </p:txBody>
      </p:sp>
      <p:sp>
        <p:nvSpPr>
          <p:cNvPr id="3" name="Text Placeholder 2">
            <a:extLst>
              <a:ext uri="{FF2B5EF4-FFF2-40B4-BE49-F238E27FC236}">
                <a16:creationId xmlns:a16="http://schemas.microsoft.com/office/drawing/2014/main" id="{4A5E991D-3FEE-4A1C-920D-65B82B330CD3}"/>
              </a:ext>
            </a:extLst>
          </p:cNvPr>
          <p:cNvSpPr>
            <a:spLocks noGrp="1"/>
          </p:cNvSpPr>
          <p:nvPr>
            <p:ph type="body" idx="1"/>
          </p:nvPr>
        </p:nvSpPr>
        <p:spPr/>
        <p:txBody>
          <a:bodyPr/>
          <a:lstStyle/>
          <a:p>
            <a:endParaRPr lang="x-none" dirty="0"/>
          </a:p>
        </p:txBody>
      </p:sp>
      <p:pic>
        <p:nvPicPr>
          <p:cNvPr id="5" name="Picture 4">
            <a:extLst>
              <a:ext uri="{FF2B5EF4-FFF2-40B4-BE49-F238E27FC236}">
                <a16:creationId xmlns:a16="http://schemas.microsoft.com/office/drawing/2014/main" id="{3113238A-AA9A-476B-BF0E-7EFC58D91B2C}"/>
              </a:ext>
            </a:extLst>
          </p:cNvPr>
          <p:cNvPicPr>
            <a:picLocks noChangeAspect="1"/>
          </p:cNvPicPr>
          <p:nvPr/>
        </p:nvPicPr>
        <p:blipFill>
          <a:blip r:embed="rId3"/>
          <a:stretch>
            <a:fillRect/>
          </a:stretch>
        </p:blipFill>
        <p:spPr>
          <a:xfrm>
            <a:off x="281700" y="1129857"/>
            <a:ext cx="8029575" cy="4752975"/>
          </a:xfrm>
          <a:prstGeom prst="rect">
            <a:avLst/>
          </a:prstGeom>
        </p:spPr>
      </p:pic>
    </p:spTree>
    <p:extLst>
      <p:ext uri="{BB962C8B-B14F-4D97-AF65-F5344CB8AC3E}">
        <p14:creationId xmlns:p14="http://schemas.microsoft.com/office/powerpoint/2010/main" val="170312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2552</TotalTime>
  <Words>2142</Words>
  <Application>Microsoft Office PowerPoint</Application>
  <PresentationFormat>On-screen Show (4:3)</PresentationFormat>
  <Paragraphs>318</Paragraphs>
  <Slides>89</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vt:lpstr>
      <vt:lpstr>Calibri</vt:lpstr>
      <vt:lpstr>Georgia</vt:lpstr>
      <vt:lpstr>inherit</vt:lpstr>
      <vt:lpstr>Open Sans</vt:lpstr>
      <vt:lpstr>OpenSans</vt:lpstr>
      <vt:lpstr>OpenSans-Bold</vt:lpstr>
      <vt:lpstr>roboto-regular</vt:lpstr>
      <vt:lpstr>Source Sans Pro</vt:lpstr>
      <vt:lpstr>Tahoma</vt:lpstr>
      <vt:lpstr>Times New Roman</vt:lpstr>
      <vt:lpstr>Trebuchet MS</vt:lpstr>
      <vt:lpstr>Wingdings 2</vt:lpstr>
      <vt:lpstr>Office Theme</vt:lpstr>
      <vt:lpstr>Sequence and collaboration diagrams</vt:lpstr>
      <vt:lpstr>Interaction Diagram:</vt:lpstr>
      <vt:lpstr>Interaction Diagram:</vt:lpstr>
      <vt:lpstr>Interaction Diagram:</vt:lpstr>
      <vt:lpstr>PowerPoint Presentation</vt:lpstr>
      <vt:lpstr>Interaction diagrams: notation</vt:lpstr>
      <vt:lpstr>Sequence diagram</vt:lpstr>
      <vt:lpstr>Sequence diagram</vt:lpstr>
      <vt:lpstr>Example</vt:lpstr>
      <vt:lpstr>object</vt:lpstr>
      <vt:lpstr>lifelines</vt:lpstr>
      <vt:lpstr>Messages</vt:lpstr>
      <vt:lpstr>Acknowledgement</vt:lpstr>
      <vt:lpstr>Actor</vt:lpstr>
      <vt:lpstr>Activation Bars</vt:lpstr>
      <vt:lpstr>entity element</vt:lpstr>
      <vt:lpstr>boundary element</vt:lpstr>
      <vt:lpstr>control element</vt:lpstr>
      <vt:lpstr>example</vt:lpstr>
      <vt:lpstr>example</vt:lpstr>
      <vt:lpstr>Sequence diagrams</vt:lpstr>
      <vt:lpstr>Sequence diagrams: an example</vt:lpstr>
      <vt:lpstr>:object3</vt:lpstr>
      <vt:lpstr>Sequence diagrams: rectangles</vt:lpstr>
      <vt:lpstr>Sequence diagrams: messages</vt:lpstr>
      <vt:lpstr>Example: ATM System</vt:lpstr>
      <vt:lpstr>Representation</vt:lpstr>
      <vt:lpstr>Life line</vt:lpstr>
      <vt:lpstr>Activities </vt:lpstr>
      <vt:lpstr>Alternative Frame</vt:lpstr>
      <vt:lpstr>PowerPoint Presentation</vt:lpstr>
      <vt:lpstr>PowerPoint Presentation</vt:lpstr>
      <vt:lpstr>PowerPoint Presentation</vt:lpstr>
      <vt:lpstr>PowerPoint Presentation</vt:lpstr>
      <vt:lpstr>Activation Box</vt:lpstr>
      <vt:lpstr>Task</vt:lpstr>
      <vt:lpstr>PowerPoint Presentation</vt:lpstr>
      <vt:lpstr>PowerPoint Presentation</vt:lpstr>
      <vt:lpstr>PowerPoint Presentation</vt:lpstr>
      <vt:lpstr>PowerPoint Presentation</vt:lpstr>
      <vt:lpstr>PowerPoint Presentation</vt:lpstr>
      <vt:lpstr>Message type notations</vt:lpstr>
      <vt:lpstr>Message type notations</vt:lpstr>
      <vt:lpstr>Sequence diagrams - different types of messages</vt:lpstr>
      <vt:lpstr>Sequence diagrams: endpoints</vt:lpstr>
      <vt:lpstr>PowerPoint Presentation</vt:lpstr>
      <vt:lpstr>Generate Sequence Diagram</vt:lpstr>
      <vt:lpstr>PowerPoint Presentation</vt:lpstr>
      <vt:lpstr>Alternatives: alt</vt:lpstr>
      <vt:lpstr>PowerPoint Presentation</vt:lpstr>
      <vt:lpstr>PowerPoint Presentation</vt:lpstr>
      <vt:lpstr>Sequence diagrams - strengths and  weaknesses</vt:lpstr>
      <vt:lpstr>PowerPoint Presentation</vt:lpstr>
      <vt:lpstr>Communication Diagram Elements </vt:lpstr>
      <vt:lpstr>Frame</vt:lpstr>
      <vt:lpstr>Lifeline</vt:lpstr>
      <vt:lpstr>Objects</vt:lpstr>
      <vt:lpstr>Messages</vt:lpstr>
      <vt:lpstr>Sequence Expression </vt:lpstr>
      <vt:lpstr>Sequence Expression </vt:lpstr>
      <vt:lpstr>PowerPoint Presentation</vt:lpstr>
      <vt:lpstr>concurrent thread</vt:lpstr>
      <vt:lpstr>PowerPoint Presentation</vt:lpstr>
      <vt:lpstr>recurrence</vt:lpstr>
      <vt:lpstr>guard </vt:lpstr>
      <vt:lpstr>iteration notation</vt:lpstr>
      <vt:lpstr> </vt:lpstr>
      <vt:lpstr>PowerPoint Presentation</vt:lpstr>
      <vt:lpstr>PowerPoint Presentation</vt:lpstr>
      <vt:lpstr>Multiplicity in Collaboration Diagrams</vt:lpstr>
      <vt:lpstr>PowerPoint Presentation</vt:lpstr>
      <vt:lpstr>PowerPoint Presentation</vt:lpstr>
      <vt:lpstr>Collaboration diagram – an example</vt:lpstr>
      <vt:lpstr>PowerPoint Presentation</vt:lpstr>
      <vt:lpstr>PowerPoint Presentation</vt:lpstr>
      <vt:lpstr>PowerPoint Presentation</vt:lpstr>
      <vt:lpstr>PowerPoint Presentation</vt:lpstr>
      <vt:lpstr>PowerPoint Presentation</vt:lpstr>
      <vt:lpstr>PowerPoint Presentation</vt:lpstr>
      <vt:lpstr>Continue…</vt:lpstr>
      <vt:lpstr>PowerPoint Presentation</vt:lpstr>
      <vt:lpstr>PowerPoint Presentation</vt:lpstr>
      <vt:lpstr>PowerPoint Presentation</vt:lpstr>
      <vt:lpstr>Collaboration Diagrams</vt:lpstr>
      <vt:lpstr>Collaboration – Hotel reservation system</vt:lpstr>
      <vt:lpstr>PowerPoint Presentation</vt:lpstr>
      <vt:lpstr>Use case: Make Phone Call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Cottrell</dc:creator>
  <cp:lastModifiedBy>Nida Munawar</cp:lastModifiedBy>
  <cp:revision>81</cp:revision>
  <dcterms:created xsi:type="dcterms:W3CDTF">2018-08-02T09:13:53Z</dcterms:created>
  <dcterms:modified xsi:type="dcterms:W3CDTF">2022-10-24T10:17:01Z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2017-03-26T00:00:00Z</vt:filetime>
  </property>
  <property fmtid="{D5CDD505-2E9C-101B-9397-08002B2CF9AE}" pid="3" name="Creator">
    <vt:lpwstr>Microsoft® PowerPoint® 2016</vt:lpwstr>
  </property>
  <property fmtid="{D5CDD505-2E9C-101B-9397-08002B2CF9AE}" pid="4" name="LastSaved">
    <vt:filetime>2018-08-02T00:00:00Z</vt:filetime>
  </property>
</Properties>
</file>